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92"/>
  </p:notesMasterIdLst>
  <p:handoutMasterIdLst>
    <p:handoutMasterId r:id="rId93"/>
  </p:handoutMasterIdLst>
  <p:sldIdLst>
    <p:sldId id="423" r:id="rId2"/>
    <p:sldId id="368" r:id="rId3"/>
    <p:sldId id="292" r:id="rId4"/>
    <p:sldId id="372" r:id="rId5"/>
    <p:sldId id="371" r:id="rId6"/>
    <p:sldId id="373" r:id="rId7"/>
    <p:sldId id="369" r:id="rId8"/>
    <p:sldId id="297" r:id="rId9"/>
    <p:sldId id="298" r:id="rId10"/>
    <p:sldId id="300" r:id="rId11"/>
    <p:sldId id="311" r:id="rId12"/>
    <p:sldId id="313" r:id="rId13"/>
    <p:sldId id="317" r:id="rId14"/>
    <p:sldId id="315" r:id="rId15"/>
    <p:sldId id="301" r:id="rId16"/>
    <p:sldId id="374" r:id="rId17"/>
    <p:sldId id="347" r:id="rId18"/>
    <p:sldId id="322" r:id="rId19"/>
    <p:sldId id="323" r:id="rId20"/>
    <p:sldId id="324" r:id="rId21"/>
    <p:sldId id="325" r:id="rId22"/>
    <p:sldId id="319" r:id="rId23"/>
    <p:sldId id="320" r:id="rId24"/>
    <p:sldId id="328" r:id="rId25"/>
    <p:sldId id="333" r:id="rId26"/>
    <p:sldId id="335" r:id="rId27"/>
    <p:sldId id="336" r:id="rId28"/>
    <p:sldId id="375" r:id="rId29"/>
    <p:sldId id="338" r:id="rId30"/>
    <p:sldId id="341" r:id="rId31"/>
    <p:sldId id="376" r:id="rId32"/>
    <p:sldId id="306" r:id="rId33"/>
    <p:sldId id="345" r:id="rId34"/>
    <p:sldId id="344" r:id="rId35"/>
    <p:sldId id="346" r:id="rId36"/>
    <p:sldId id="348" r:id="rId37"/>
    <p:sldId id="424" r:id="rId38"/>
    <p:sldId id="360" r:id="rId39"/>
    <p:sldId id="367" r:id="rId40"/>
    <p:sldId id="352" r:id="rId41"/>
    <p:sldId id="354" r:id="rId42"/>
    <p:sldId id="353" r:id="rId43"/>
    <p:sldId id="361" r:id="rId44"/>
    <p:sldId id="362" r:id="rId45"/>
    <p:sldId id="363" r:id="rId46"/>
    <p:sldId id="355" r:id="rId47"/>
    <p:sldId id="364" r:id="rId48"/>
    <p:sldId id="377" r:id="rId49"/>
    <p:sldId id="356" r:id="rId50"/>
    <p:sldId id="357" r:id="rId51"/>
    <p:sldId id="358" r:id="rId52"/>
    <p:sldId id="359" r:id="rId53"/>
    <p:sldId id="349" r:id="rId54"/>
    <p:sldId id="378" r:id="rId55"/>
    <p:sldId id="365" r:id="rId56"/>
    <p:sldId id="380" r:id="rId57"/>
    <p:sldId id="382" r:id="rId58"/>
    <p:sldId id="383" r:id="rId59"/>
    <p:sldId id="385" r:id="rId60"/>
    <p:sldId id="386" r:id="rId61"/>
    <p:sldId id="387" r:id="rId62"/>
    <p:sldId id="388" r:id="rId63"/>
    <p:sldId id="389" r:id="rId64"/>
    <p:sldId id="391" r:id="rId65"/>
    <p:sldId id="421" r:id="rId66"/>
    <p:sldId id="392" r:id="rId67"/>
    <p:sldId id="393" r:id="rId68"/>
    <p:sldId id="394" r:id="rId69"/>
    <p:sldId id="396" r:id="rId70"/>
    <p:sldId id="397" r:id="rId71"/>
    <p:sldId id="398" r:id="rId72"/>
    <p:sldId id="399" r:id="rId73"/>
    <p:sldId id="401" r:id="rId74"/>
    <p:sldId id="402" r:id="rId75"/>
    <p:sldId id="403" r:id="rId76"/>
    <p:sldId id="404" r:id="rId77"/>
    <p:sldId id="405" r:id="rId78"/>
    <p:sldId id="406" r:id="rId79"/>
    <p:sldId id="407" r:id="rId80"/>
    <p:sldId id="740" r:id="rId81"/>
    <p:sldId id="741" r:id="rId82"/>
    <p:sldId id="410" r:id="rId83"/>
    <p:sldId id="412" r:id="rId84"/>
    <p:sldId id="414" r:id="rId85"/>
    <p:sldId id="415" r:id="rId86"/>
    <p:sldId id="417" r:id="rId87"/>
    <p:sldId id="748" r:id="rId88"/>
    <p:sldId id="749" r:id="rId89"/>
    <p:sldId id="419" r:id="rId90"/>
    <p:sldId id="750"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CC"/>
    <a:srgbClr val="006600"/>
    <a:srgbClr val="FFFF00"/>
    <a:srgbClr val="FF0000"/>
    <a:srgbClr val="000099"/>
    <a:srgbClr val="FF99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0" autoAdjust="0"/>
    <p:restoredTop sz="91119" autoAdjust="0"/>
  </p:normalViewPr>
  <p:slideViewPr>
    <p:cSldViewPr>
      <p:cViewPr varScale="1">
        <p:scale>
          <a:sx n="60" d="100"/>
          <a:sy n="60" d="100"/>
        </p:scale>
        <p:origin x="1440" y="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5" Type="http://schemas.openxmlformats.org/officeDocument/2006/relationships/image" Target="../media/image89.wmf"/><Relationship Id="rId4" Type="http://schemas.openxmlformats.org/officeDocument/2006/relationships/image" Target="../media/image8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png"/></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11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1.wmf"/><Relationship Id="rId1" Type="http://schemas.openxmlformats.org/officeDocument/2006/relationships/image" Target="../media/image42.wmf"/><Relationship Id="rId4"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9E35568-E046-47C1-9759-1E052130AD6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ea typeface="宋体" pitchFamily="2" charset="-122"/>
              </a:defRPr>
            </a:lvl1pPr>
          </a:lstStyle>
          <a:p>
            <a:pPr>
              <a:defRPr/>
            </a:pPr>
            <a:endParaRPr lang="en-US" altLang="zh-CN"/>
          </a:p>
        </p:txBody>
      </p:sp>
      <p:sp>
        <p:nvSpPr>
          <p:cNvPr id="59395" name="Rectangle 3">
            <a:extLst>
              <a:ext uri="{FF2B5EF4-FFF2-40B4-BE49-F238E27FC236}">
                <a16:creationId xmlns:a16="http://schemas.microsoft.com/office/drawing/2014/main" id="{D7201D33-D749-4DE2-AB98-FD706BB250FE}"/>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ea typeface="宋体" pitchFamily="2" charset="-122"/>
              </a:defRPr>
            </a:lvl1pPr>
          </a:lstStyle>
          <a:p>
            <a:pPr>
              <a:defRPr/>
            </a:pPr>
            <a:endParaRPr lang="en-US" altLang="zh-CN"/>
          </a:p>
        </p:txBody>
      </p:sp>
      <p:sp>
        <p:nvSpPr>
          <p:cNvPr id="59396" name="Rectangle 4">
            <a:extLst>
              <a:ext uri="{FF2B5EF4-FFF2-40B4-BE49-F238E27FC236}">
                <a16:creationId xmlns:a16="http://schemas.microsoft.com/office/drawing/2014/main" id="{8273C7EB-256E-41DC-BD53-CF05A4AB4FF3}"/>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ea typeface="宋体" pitchFamily="2" charset="-122"/>
              </a:defRPr>
            </a:lvl1pPr>
          </a:lstStyle>
          <a:p>
            <a:pPr>
              <a:defRPr/>
            </a:pPr>
            <a:endParaRPr lang="en-US" altLang="zh-CN"/>
          </a:p>
        </p:txBody>
      </p:sp>
      <p:sp>
        <p:nvSpPr>
          <p:cNvPr id="59397" name="Rectangle 5">
            <a:extLst>
              <a:ext uri="{FF2B5EF4-FFF2-40B4-BE49-F238E27FC236}">
                <a16:creationId xmlns:a16="http://schemas.microsoft.com/office/drawing/2014/main" id="{1C8D3CA8-1B10-4A32-86B0-2EF9E4F3C5B1}"/>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fld id="{F67CF369-F93A-4010-9C13-5BE6C53AF31F}"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6C2E7C8A-3A49-4583-9F61-FBD5975B0143}"/>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anose="02010600030101010101" pitchFamily="2" charset="-122"/>
              </a:defRPr>
            </a:lvl1pPr>
          </a:lstStyle>
          <a:p>
            <a:endParaRPr lang="zh-CN" altLang="en-US"/>
          </a:p>
        </p:txBody>
      </p:sp>
      <p:sp>
        <p:nvSpPr>
          <p:cNvPr id="88067" name="Rectangle 3">
            <a:extLst>
              <a:ext uri="{FF2B5EF4-FFF2-40B4-BE49-F238E27FC236}">
                <a16:creationId xmlns:a16="http://schemas.microsoft.com/office/drawing/2014/main" id="{8F33BD43-CF63-4FE1-A29A-D36A0A0AA6D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anose="02010600030101010101" pitchFamily="2" charset="-122"/>
              </a:defRPr>
            </a:lvl1pPr>
          </a:lstStyle>
          <a:p>
            <a:fld id="{BA9B725A-3CF5-4681-8E76-BC2DD7F5AEA7}" type="datetimeFigureOut">
              <a:rPr lang="zh-CN" altLang="en-US"/>
              <a:pPr/>
              <a:t>2019/11/20</a:t>
            </a:fld>
            <a:endParaRPr lang="en-US" altLang="zh-CN"/>
          </a:p>
        </p:txBody>
      </p:sp>
      <p:sp>
        <p:nvSpPr>
          <p:cNvPr id="88068" name="Rectangle 4">
            <a:extLst>
              <a:ext uri="{FF2B5EF4-FFF2-40B4-BE49-F238E27FC236}">
                <a16:creationId xmlns:a16="http://schemas.microsoft.com/office/drawing/2014/main" id="{E04E5AFF-CCBE-48CE-905A-CDB28CCAAD3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8069" name="Rectangle 5">
            <a:extLst>
              <a:ext uri="{FF2B5EF4-FFF2-40B4-BE49-F238E27FC236}">
                <a16:creationId xmlns:a16="http://schemas.microsoft.com/office/drawing/2014/main" id="{5DFE5270-9F6B-4728-ACC5-C94A9B781E4D}"/>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8070" name="Rectangle 6">
            <a:extLst>
              <a:ext uri="{FF2B5EF4-FFF2-40B4-BE49-F238E27FC236}">
                <a16:creationId xmlns:a16="http://schemas.microsoft.com/office/drawing/2014/main" id="{97A95BD7-1D3D-4646-BD76-29F2C30A35BC}"/>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anose="02010600030101010101" pitchFamily="2" charset="-122"/>
              </a:defRPr>
            </a:lvl1pPr>
          </a:lstStyle>
          <a:p>
            <a:endParaRPr lang="en-US" altLang="zh-CN"/>
          </a:p>
        </p:txBody>
      </p:sp>
      <p:sp>
        <p:nvSpPr>
          <p:cNvPr id="88071" name="Rectangle 7">
            <a:extLst>
              <a:ext uri="{FF2B5EF4-FFF2-40B4-BE49-F238E27FC236}">
                <a16:creationId xmlns:a16="http://schemas.microsoft.com/office/drawing/2014/main" id="{F3587761-4468-4002-9275-7CC60DBE1589}"/>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anose="02010600030101010101" pitchFamily="2" charset="-122"/>
              </a:defRPr>
            </a:lvl1pPr>
          </a:lstStyle>
          <a:p>
            <a:fld id="{DC679706-D373-49BF-87DE-262CCE670BD6}"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9D1BC77-7D1B-401B-8945-9EF4961F7AF3}"/>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3215AFF2-DA66-4A65-ACB5-DCC2B20A85E0}"/>
              </a:ext>
            </a:extLst>
          </p:cNvPr>
          <p:cNvSpPr>
            <a:spLocks noGrp="1" noChangeArrowheads="1"/>
          </p:cNvSpPr>
          <p:nvPr>
            <p:ph type="body" idx="1"/>
          </p:nvPr>
        </p:nvSpPr>
        <p:spPr/>
        <p:txBody>
          <a:bodyPr/>
          <a:lstStyle/>
          <a:p>
            <a:r>
              <a:rPr lang="zh-CN" altLang="en-US"/>
              <a:t>单位质量的物质所占有的体积称为</a:t>
            </a:r>
            <a:r>
              <a:rPr lang="zh-CN" altLang="en-US" i="1" u="sng"/>
              <a:t>比体积</a:t>
            </a:r>
            <a:r>
              <a:rPr lang="zh-CN" altLang="en-US"/>
              <a:t>，用符号</a:t>
            </a:r>
            <a:r>
              <a:rPr lang="en-US" altLang="zh-CN"/>
              <a:t>v</a:t>
            </a:r>
            <a:r>
              <a:rPr lang="zh-CN" altLang="en-US"/>
              <a:t>表示，单位为 </a:t>
            </a:r>
            <a:r>
              <a:rPr lang="en-US" altLang="zh-CN"/>
              <a:t>m3/kg</a:t>
            </a:r>
            <a:r>
              <a:rPr lang="zh-CN" altLang="en-US"/>
              <a:t>（立方米每千克） 。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FBABAC7E-3B80-46BB-AFEB-18D346C5F7B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52E71A63-07D3-43F5-8153-ACCC5D57E9DE}"/>
              </a:ext>
            </a:extLst>
          </p:cNvPr>
          <p:cNvSpPr>
            <a:spLocks noGrp="1" noChangeArrowheads="1"/>
          </p:cNvSpPr>
          <p:nvPr>
            <p:ph type="body" idx="1"/>
          </p:nvPr>
        </p:nvSpPr>
        <p:spPr>
          <a:xfrm>
            <a:off x="914400" y="4343400"/>
            <a:ext cx="5029200" cy="4114800"/>
          </a:xfrm>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D1C662-515C-4A64-BB4C-C3A4BF5D6ED3}"/>
              </a:ext>
            </a:extLst>
          </p:cNvPr>
          <p:cNvSpPr>
            <a:spLocks noGrp="1" noChangeArrowheads="1"/>
          </p:cNvSpPr>
          <p:nvPr>
            <p:ph type="sldNum" sz="quarter" idx="5"/>
          </p:nvPr>
        </p:nvSpPr>
        <p:spPr>
          <a:ln/>
        </p:spPr>
        <p:txBody>
          <a:bodyPr/>
          <a:lstStyle/>
          <a:p>
            <a:fld id="{8714862C-58CB-4E74-8B75-B76F9FA3E9BF}" type="slidenum">
              <a:rPr lang="zh-CN" altLang="en-US"/>
              <a:pPr/>
              <a:t>80</a:t>
            </a:fld>
            <a:endParaRPr lang="en-US" altLang="zh-CN"/>
          </a:p>
        </p:txBody>
      </p:sp>
      <p:sp>
        <p:nvSpPr>
          <p:cNvPr id="975874" name="Rectangle 2">
            <a:extLst>
              <a:ext uri="{FF2B5EF4-FFF2-40B4-BE49-F238E27FC236}">
                <a16:creationId xmlns:a16="http://schemas.microsoft.com/office/drawing/2014/main" id="{CE78D419-1BE5-49CC-BF2C-C19DBFDDC2F0}"/>
              </a:ext>
            </a:extLst>
          </p:cNvPr>
          <p:cNvSpPr>
            <a:spLocks noGrp="1" noRot="1" noChangeAspect="1" noChangeArrowheads="1" noTextEdit="1"/>
          </p:cNvSpPr>
          <p:nvPr>
            <p:ph type="sldImg"/>
          </p:nvPr>
        </p:nvSpPr>
        <p:spPr>
          <a:ln/>
        </p:spPr>
      </p:sp>
      <p:sp>
        <p:nvSpPr>
          <p:cNvPr id="975875" name="Rectangle 3">
            <a:extLst>
              <a:ext uri="{FF2B5EF4-FFF2-40B4-BE49-F238E27FC236}">
                <a16:creationId xmlns:a16="http://schemas.microsoft.com/office/drawing/2014/main" id="{02E5316A-A1C6-4808-8838-F2C75427576A}"/>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679706-D373-49BF-87DE-262CCE670BD6}" type="slidenum">
              <a:rPr lang="zh-CN" altLang="en-US" smtClean="0"/>
              <a:pPr/>
              <a:t>85</a:t>
            </a:fld>
            <a:endParaRPr lang="en-US" altLang="zh-CN"/>
          </a:p>
        </p:txBody>
      </p:sp>
    </p:spTree>
    <p:extLst>
      <p:ext uri="{BB962C8B-B14F-4D97-AF65-F5344CB8AC3E}">
        <p14:creationId xmlns:p14="http://schemas.microsoft.com/office/powerpoint/2010/main" val="107132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679706-D373-49BF-87DE-262CCE670BD6}" type="slidenum">
              <a:rPr lang="zh-CN" altLang="en-US" smtClean="0"/>
              <a:pPr/>
              <a:t>86</a:t>
            </a:fld>
            <a:endParaRPr lang="en-US" altLang="zh-CN"/>
          </a:p>
        </p:txBody>
      </p:sp>
    </p:spTree>
    <p:extLst>
      <p:ext uri="{BB962C8B-B14F-4D97-AF65-F5344CB8AC3E}">
        <p14:creationId xmlns:p14="http://schemas.microsoft.com/office/powerpoint/2010/main" val="3698734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82B5B4B-2B51-4F70-998A-D7E56842A8A9}"/>
              </a:ext>
            </a:extLst>
          </p:cNvPr>
          <p:cNvSpPr>
            <a:spLocks noGrp="1" noChangeArrowheads="1"/>
          </p:cNvSpPr>
          <p:nvPr>
            <p:ph type="sldNum" sz="quarter" idx="5"/>
          </p:nvPr>
        </p:nvSpPr>
        <p:spPr>
          <a:ln/>
        </p:spPr>
        <p:txBody>
          <a:bodyPr/>
          <a:lstStyle/>
          <a:p>
            <a:fld id="{2D44AD3A-96D9-4401-A0B0-6B8BB1B4467C}" type="slidenum">
              <a:rPr lang="zh-CN" altLang="en-US"/>
              <a:pPr/>
              <a:t>87</a:t>
            </a:fld>
            <a:endParaRPr lang="en-US" altLang="zh-CN"/>
          </a:p>
        </p:txBody>
      </p:sp>
      <p:sp>
        <p:nvSpPr>
          <p:cNvPr id="985090" name="Rectangle 2">
            <a:extLst>
              <a:ext uri="{FF2B5EF4-FFF2-40B4-BE49-F238E27FC236}">
                <a16:creationId xmlns:a16="http://schemas.microsoft.com/office/drawing/2014/main" id="{B1912583-5444-4232-B73D-A17A5482B651}"/>
              </a:ext>
            </a:extLst>
          </p:cNvPr>
          <p:cNvSpPr>
            <a:spLocks noGrp="1" noRot="1" noChangeAspect="1" noChangeArrowheads="1" noTextEdit="1"/>
          </p:cNvSpPr>
          <p:nvPr>
            <p:ph type="sldImg"/>
          </p:nvPr>
        </p:nvSpPr>
        <p:spPr>
          <a:ln/>
        </p:spPr>
      </p:sp>
      <p:sp>
        <p:nvSpPr>
          <p:cNvPr id="985091" name="Rectangle 3">
            <a:extLst>
              <a:ext uri="{FF2B5EF4-FFF2-40B4-BE49-F238E27FC236}">
                <a16:creationId xmlns:a16="http://schemas.microsoft.com/office/drawing/2014/main" id="{0DE14861-F137-487E-BABB-C9589DC69285}"/>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AD07C402-C55F-4758-B54E-8D566789A188}"/>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E9FE62B0-EB20-4C7A-A6F2-65CF543030D9}"/>
              </a:ext>
            </a:extLst>
          </p:cNvPr>
          <p:cNvSpPr>
            <a:spLocks noGrp="1" noChangeArrowheads="1"/>
          </p:cNvSpPr>
          <p:nvPr>
            <p:ph type="body" idx="1"/>
          </p:nvPr>
        </p:nvSpPr>
        <p:spPr/>
        <p:txBody>
          <a:bodyPr/>
          <a:lstStyle/>
          <a:p>
            <a:endParaRPr lang="zh-CN" altLang="en-US"/>
          </a:p>
          <a:p>
            <a:r>
              <a:rPr lang="zh-CN" altLang="en-US"/>
              <a:t>在按规定速率升温的液体介质内，热塑性塑料平板试样在规定负荷作用下、截面积为</a:t>
            </a:r>
            <a:r>
              <a:rPr lang="en-US" altLang="zh-CN"/>
              <a:t>1mm2</a:t>
            </a:r>
            <a:r>
              <a:rPr lang="zh-CN" altLang="en-US"/>
              <a:t>的圆柱状压针头压入</a:t>
            </a:r>
            <a:r>
              <a:rPr lang="en-US" altLang="zh-CN"/>
              <a:t>1mm</a:t>
            </a:r>
            <a:r>
              <a:rPr lang="zh-CN" altLang="en-US"/>
              <a:t>深时所对应的温度。 </a:t>
            </a:r>
          </a:p>
          <a:p>
            <a:r>
              <a:rPr lang="zh-CN" altLang="en-US"/>
              <a:t>马丁耐热温度的测定是在马丁耐热烘箱内进行的 </a:t>
            </a:r>
          </a:p>
          <a:p>
            <a:r>
              <a:rPr lang="zh-CN" altLang="en-US"/>
              <a:t>　　定义：升温速度为５０℃／</a:t>
            </a:r>
            <a:r>
              <a:rPr lang="en-US" altLang="zh-CN"/>
              <a:t>h</a:t>
            </a:r>
            <a:r>
              <a:rPr lang="zh-CN" altLang="en-US"/>
              <a:t>，标准试样受弯曲应力５０</a:t>
            </a:r>
            <a:r>
              <a:rPr lang="en-US" altLang="zh-CN"/>
              <a:t>kg</a:t>
            </a:r>
            <a:r>
              <a:rPr lang="zh-CN" altLang="en-US"/>
              <a:t>／</a:t>
            </a:r>
            <a:r>
              <a:rPr lang="en-US" altLang="zh-CN"/>
              <a:t>cm</a:t>
            </a:r>
            <a:r>
              <a:rPr lang="zh-CN" altLang="en-US"/>
              <a:t>２时，试样条弯曲，指示器中读数下降６</a:t>
            </a:r>
            <a:r>
              <a:rPr lang="en-US" altLang="zh-CN"/>
              <a:t>mm</a:t>
            </a:r>
            <a:r>
              <a:rPr lang="zh-CN" altLang="en-US"/>
              <a:t>时所对应的温度即为马丁耐热温度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09E48332-CCCE-4F89-9E49-4E7F00E391AE}"/>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F46DF2E8-13D0-492A-8523-3072BCAEC0D9}"/>
              </a:ext>
            </a:extLst>
          </p:cNvPr>
          <p:cNvSpPr>
            <a:spLocks noGrp="1" noChangeArrowheads="1"/>
          </p:cNvSpPr>
          <p:nvPr>
            <p:ph type="body" idx="1"/>
          </p:nvPr>
        </p:nvSpPr>
        <p:spPr>
          <a:xfrm>
            <a:off x="914400" y="4343400"/>
            <a:ext cx="5029200" cy="4114800"/>
          </a:xfrm>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1D7D5780-E3B6-4683-B8D6-BBA0DDD7122D}"/>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BB62B97D-F408-4C56-866D-E9F546D70AF6}"/>
              </a:ext>
            </a:extLst>
          </p:cNvPr>
          <p:cNvSpPr>
            <a:spLocks noGrp="1" noChangeArrowheads="1"/>
          </p:cNvSpPr>
          <p:nvPr>
            <p:ph type="body" idx="1"/>
          </p:nvPr>
        </p:nvSpPr>
        <p:spPr>
          <a:xfrm>
            <a:off x="914400" y="4343400"/>
            <a:ext cx="5029200" cy="4114800"/>
          </a:xfrm>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7C72E4DE-E0E2-48A8-A13F-99FEBE6BE563}"/>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C5CB078C-1291-4E8E-A042-A2807B80E08E}"/>
              </a:ext>
            </a:extLst>
          </p:cNvPr>
          <p:cNvSpPr>
            <a:spLocks noGrp="1" noChangeArrowheads="1"/>
          </p:cNvSpPr>
          <p:nvPr>
            <p:ph type="body" idx="1"/>
          </p:nvPr>
        </p:nvSpPr>
        <p:spPr>
          <a:xfrm>
            <a:off x="914400" y="4343400"/>
            <a:ext cx="5029200" cy="4114800"/>
          </a:xfrm>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79CD4A79-251A-46C2-9606-A8267F872C1F}"/>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2B30B92F-8AF5-406B-9957-B33D6227ACBC}"/>
              </a:ext>
            </a:extLst>
          </p:cNvPr>
          <p:cNvSpPr>
            <a:spLocks noGrp="1" noChangeArrowheads="1"/>
          </p:cNvSpPr>
          <p:nvPr>
            <p:ph type="body" idx="1"/>
          </p:nvPr>
        </p:nvSpPr>
        <p:spPr>
          <a:xfrm>
            <a:off x="914400" y="4343400"/>
            <a:ext cx="5029200" cy="4114800"/>
          </a:xfrm>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FD56196B-0B31-48F5-9785-F0F9E7807789}"/>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A01E6399-9D19-485E-8E87-23DA2CC825FA}"/>
              </a:ext>
            </a:extLst>
          </p:cNvPr>
          <p:cNvSpPr>
            <a:spLocks noGrp="1" noChangeArrowheads="1"/>
          </p:cNvSpPr>
          <p:nvPr>
            <p:ph type="body" idx="1"/>
          </p:nvPr>
        </p:nvSpPr>
        <p:spPr>
          <a:xfrm>
            <a:off x="914400" y="4343400"/>
            <a:ext cx="5029200" cy="4114800"/>
          </a:xfrm>
        </p:spPr>
        <p:txBody>
          <a:bodyPr/>
          <a:lstStyle/>
          <a:p>
            <a:pPr algn="just"/>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53952AA-896D-41B3-B03E-7C21D4CB03EB}"/>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7D2B0381-023B-4490-A7F9-A34DA0D35D28}"/>
              </a:ext>
            </a:extLst>
          </p:cNvPr>
          <p:cNvSpPr>
            <a:spLocks noGrp="1" noChangeArrowheads="1"/>
          </p:cNvSpPr>
          <p:nvPr>
            <p:ph type="body" idx="1"/>
          </p:nvPr>
        </p:nvSpPr>
        <p:spPr>
          <a:xfrm>
            <a:off x="914400" y="4343400"/>
            <a:ext cx="5029200" cy="4114800"/>
          </a:xfrm>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0516761E-2DEF-45A2-A8E6-C3FEBBC585AC}"/>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799A664B-F561-4648-96D6-A18644E87167}"/>
              </a:ext>
            </a:extLst>
          </p:cNvPr>
          <p:cNvSpPr>
            <a:spLocks noGrp="1" noChangeArrowheads="1"/>
          </p:cNvSpPr>
          <p:nvPr>
            <p:ph type="body" idx="1"/>
          </p:nvPr>
        </p:nvSpPr>
        <p:spPr>
          <a:xfrm>
            <a:off x="914400" y="4343400"/>
            <a:ext cx="5029200" cy="4114800"/>
          </a:xfrm>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pPr>
              <a:defRPr/>
            </a:pPr>
            <a:fld id="{8D521500-3383-4E8F-8C66-D2354295DEE4}" type="datetime1">
              <a:rPr lang="en-US" altLang="zh-CN" smtClean="0"/>
              <a:t>11/20/2019</a:t>
            </a:fld>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fld id="{A62FC5E9-BD47-44D4-BEEA-F01DF8C87BD3}" type="slidenum">
              <a:rPr lang="en-US" altLang="zh-CN" smtClean="0"/>
              <a:pPr/>
              <a:t>‹#›</a:t>
            </a:fld>
            <a:endParaRPr lang="en-US" altLang="zh-CN"/>
          </a:p>
        </p:txBody>
      </p:sp>
      <p:pic>
        <p:nvPicPr>
          <p:cNvPr id="10" name="Picture 7" descr="嘉兴学院校徽">
            <a:extLst>
              <a:ext uri="{FF2B5EF4-FFF2-40B4-BE49-F238E27FC236}">
                <a16:creationId xmlns:a16="http://schemas.microsoft.com/office/drawing/2014/main" id="{A67A03BB-0C5F-47DA-B6FC-533BA9E426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5113" y="188913"/>
            <a:ext cx="1008062" cy="100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93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7AA02C9-89F7-4409-AFCB-588E6A7F3937}" type="datetime1">
              <a:rPr lang="en-US" altLang="zh-CN" smtClean="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88486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B17AA56-7473-4D13-A109-451F2FB5FC75}" type="datetime1">
              <a:rPr lang="en-US" altLang="zh-CN" smtClean="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02786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21AA90F-A84D-4A45-BE3A-4A1306CA13C7}" type="datetime1">
              <a:rPr lang="en-US" altLang="zh-CN" smtClean="0"/>
              <a:t>11/20/2019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23310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D31072A4-C699-4F10-9142-F141AB891E12}" type="datetime1">
              <a:rPr lang="en-US" altLang="zh-CN" smtClean="0"/>
              <a:t>11/20/2019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8612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9A7E27B1-3872-47F2-B851-FF2BCD3123F6}" type="datetime1">
              <a:rPr lang="en-US" altLang="zh-CN" smtClean="0"/>
              <a:t>11/20/2019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23191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02239" y="3143250"/>
            <a:ext cx="3288024" cy="25967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E2414C57-E19E-41D0-ADE7-F74B8248DCB3}" type="datetime1">
              <a:rPr lang="en-US" altLang="zh-CN" smtClean="0"/>
              <a:t>11/20/2019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75188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D7B6F0F-A6F5-498F-820B-A90FFFD7CFB0}" type="datetime1">
              <a:rPr lang="en-US" altLang="zh-CN" smtClean="0"/>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94086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0878DB-EAF7-4235-9B9E-B410A60DE4A4}" type="datetime1">
              <a:rPr lang="en-US" altLang="zh-CN" smtClean="0"/>
              <a:t>11/20/2019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70911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4572000" y="0"/>
            <a:ext cx="457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9" name="Date Placeholder 8"/>
          <p:cNvSpPr>
            <a:spLocks noGrp="1"/>
          </p:cNvSpPr>
          <p:nvPr>
            <p:ph type="dt" sz="half" idx="10"/>
          </p:nvPr>
        </p:nvSpPr>
        <p:spPr/>
        <p:txBody>
          <a:bodyPr/>
          <a:lstStyle/>
          <a:p>
            <a:fld id="{62F49754-D323-4206-B45E-005491BAE4F7}" type="datetime1">
              <a:rPr lang="en-US" altLang="zh-CN" smtClean="0"/>
              <a:t>11/20/2019</a:t>
            </a:fld>
            <a:endParaRPr lang="en-US" dirty="0"/>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69002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572000" y="0"/>
            <a:ext cx="4576573" cy="6858000"/>
          </a:xfrm>
          <a:solidFill>
            <a:schemeClr val="bg1"/>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8045E9F-0167-456C-8AED-7758FA9CC223}" type="datetime1">
              <a:rPr lang="en-US" altLang="zh-CN" smtClean="0"/>
              <a:t>11/20/2019</a:t>
            </a:fld>
            <a:endParaRPr lang="en-US" dirty="0"/>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2279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6045" y="964692"/>
            <a:ext cx="5937755"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13A41DB8-4A71-4B08-A584-411AF7AA5D57}" type="datetime1">
              <a:rPr lang="en-US" altLang="zh-CN" smtClean="0"/>
              <a:t>11/20/2019</a:t>
            </a:fld>
            <a:endParaRPr lang="en-US" dirty="0"/>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
        <p:nvSpPr>
          <p:cNvPr id="7" name="Rectangle 9">
            <a:extLst>
              <a:ext uri="{FF2B5EF4-FFF2-40B4-BE49-F238E27FC236}">
                <a16:creationId xmlns:a16="http://schemas.microsoft.com/office/drawing/2014/main" id="{F380C58B-FB19-41EB-8FCD-A6D7E12E953E}"/>
              </a:ext>
            </a:extLst>
          </p:cNvPr>
          <p:cNvSpPr>
            <a:spLocks noChangeArrowheads="1"/>
          </p:cNvSpPr>
          <p:nvPr userDrawn="1"/>
        </p:nvSpPr>
        <p:spPr bwMode="auto">
          <a:xfrm>
            <a:off x="2029" y="990600"/>
            <a:ext cx="5932178" cy="76200"/>
          </a:xfrm>
          <a:prstGeom prst="rect">
            <a:avLst/>
          </a:prstGeom>
          <a:gradFill rotWithShape="1">
            <a:gsLst>
              <a:gs pos="0">
                <a:srgbClr val="A603AB">
                  <a:alpha val="82001"/>
                </a:srgbClr>
              </a:gs>
              <a:gs pos="6000">
                <a:srgbClr val="E81766">
                  <a:alpha val="84161"/>
                </a:srgbClr>
              </a:gs>
              <a:gs pos="13500">
                <a:srgbClr val="EE3F17">
                  <a:alpha val="86861"/>
                </a:srgbClr>
              </a:gs>
              <a:gs pos="24000">
                <a:srgbClr val="FFFF00">
                  <a:alpha val="90640"/>
                </a:srgbClr>
              </a:gs>
              <a:gs pos="32499">
                <a:srgbClr val="1A8D48">
                  <a:alpha val="93700"/>
                </a:srgbClr>
              </a:gs>
              <a:gs pos="39500">
                <a:srgbClr val="0819FB">
                  <a:alpha val="96220"/>
                </a:srgbClr>
              </a:gs>
              <a:gs pos="50000">
                <a:srgbClr val="A603AB"/>
              </a:gs>
              <a:gs pos="60501">
                <a:srgbClr val="0819FB">
                  <a:alpha val="96220"/>
                </a:srgbClr>
              </a:gs>
              <a:gs pos="67501">
                <a:srgbClr val="1A8D48">
                  <a:alpha val="93700"/>
                </a:srgbClr>
              </a:gs>
              <a:gs pos="76000">
                <a:srgbClr val="FFFF00">
                  <a:alpha val="90640"/>
                </a:srgbClr>
              </a:gs>
              <a:gs pos="86500">
                <a:srgbClr val="EE3F17">
                  <a:alpha val="86861"/>
                </a:srgbClr>
              </a:gs>
              <a:gs pos="94000">
                <a:srgbClr val="E81766">
                  <a:alpha val="84161"/>
                </a:srgbClr>
              </a:gs>
              <a:gs pos="100000">
                <a:srgbClr val="A603AB">
                  <a:alpha val="82001"/>
                </a:srgbClr>
              </a:gs>
            </a:gsLst>
            <a:lin ang="0" scaled="1"/>
          </a:gradFill>
          <a:ln w="9525">
            <a:noFill/>
            <a:miter lim="800000"/>
            <a:headEnd/>
            <a:tailEnd/>
          </a:ln>
          <a:effectLst/>
        </p:spPr>
        <p:txBody>
          <a:bodyPr wrap="none" anchor="ctr"/>
          <a:lstStyle/>
          <a:p>
            <a:pPr>
              <a:defRPr/>
            </a:pPr>
            <a:endParaRPr lang="zh-CN" altLang="en-US">
              <a:latin typeface="Arial" charset="0"/>
              <a:ea typeface="宋体" pitchFamily="2" charset="-122"/>
            </a:endParaRPr>
          </a:p>
        </p:txBody>
      </p:sp>
    </p:spTree>
    <p:extLst>
      <p:ext uri="{BB962C8B-B14F-4D97-AF65-F5344CB8AC3E}">
        <p14:creationId xmlns:p14="http://schemas.microsoft.com/office/powerpoint/2010/main" val="265411785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diamond/>
  </p:transition>
  <p:hf hdr="0" ftr="0" dt="0"/>
  <p:txStyles>
    <p:title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1.w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8.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7.wmf"/><Relationship Id="rId5" Type="http://schemas.openxmlformats.org/officeDocument/2006/relationships/oleObject" Target="../embeddings/oleObject12.bin"/><Relationship Id="rId4" Type="http://schemas.openxmlformats.org/officeDocument/2006/relationships/image" Target="../media/image36.wmf"/></Relationships>
</file>

<file path=ppt/slides/_rels/slide34.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0.wmf"/><Relationship Id="rId5" Type="http://schemas.openxmlformats.org/officeDocument/2006/relationships/oleObject" Target="../embeddings/oleObject15.bin"/><Relationship Id="rId4" Type="http://schemas.openxmlformats.org/officeDocument/2006/relationships/image" Target="../media/image39.wmf"/></Relationships>
</file>

<file path=ppt/slides/_rels/slide35.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1.wmf"/><Relationship Id="rId5" Type="http://schemas.openxmlformats.org/officeDocument/2006/relationships/oleObject" Target="../embeddings/oleObject18.bin"/><Relationship Id="rId10" Type="http://schemas.openxmlformats.org/officeDocument/2006/relationships/image" Target="../media/image44.wmf"/><Relationship Id="rId4" Type="http://schemas.openxmlformats.org/officeDocument/2006/relationships/image" Target="../media/image42.wmf"/><Relationship Id="rId9" Type="http://schemas.openxmlformats.org/officeDocument/2006/relationships/oleObject" Target="../embeddings/oleObject20.bin"/></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6.emf"/><Relationship Id="rId5" Type="http://schemas.openxmlformats.org/officeDocument/2006/relationships/oleObject" Target="../embeddings/oleObject22.bin"/><Relationship Id="rId4" Type="http://schemas.openxmlformats.org/officeDocument/2006/relationships/image" Target="../media/image45.emf"/></Relationships>
</file>

<file path=ppt/slides/_rels/slide41.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9.wmf"/><Relationship Id="rId5" Type="http://schemas.openxmlformats.org/officeDocument/2006/relationships/oleObject" Target="../embeddings/oleObject25.bin"/><Relationship Id="rId4" Type="http://schemas.openxmlformats.org/officeDocument/2006/relationships/image" Target="../media/image48.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2.wmf"/><Relationship Id="rId5" Type="http://schemas.openxmlformats.org/officeDocument/2006/relationships/oleObject" Target="../embeddings/oleObject28.bin"/><Relationship Id="rId4" Type="http://schemas.openxmlformats.org/officeDocument/2006/relationships/image" Target="../media/image51.wmf"/></Relationships>
</file>

<file path=ppt/slides/_rels/slide43.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4.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32.bin"/><Relationship Id="rId14" Type="http://schemas.openxmlformats.org/officeDocument/2006/relationships/image" Target="../media/image58.wmf"/></Relationships>
</file>

<file path=ppt/slides/_rels/slide44.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0.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53.wmf"/><Relationship Id="rId4" Type="http://schemas.openxmlformats.org/officeDocument/2006/relationships/image" Target="../media/image59.wmf"/><Relationship Id="rId9" Type="http://schemas.openxmlformats.org/officeDocument/2006/relationships/oleObject" Target="../embeddings/oleObject38.bin"/><Relationship Id="rId14" Type="http://schemas.openxmlformats.org/officeDocument/2006/relationships/image" Target="../media/image55.wmf"/></Relationships>
</file>

<file path=ppt/slides/_rels/slide4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3.wmf"/><Relationship Id="rId5" Type="http://schemas.openxmlformats.org/officeDocument/2006/relationships/oleObject" Target="../embeddings/oleObject42.bin"/><Relationship Id="rId4" Type="http://schemas.openxmlformats.org/officeDocument/2006/relationships/image" Target="../media/image62.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oleObject" Target="../embeddings/oleObject44.bin"/><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5.bin"/><Relationship Id="rId5" Type="http://schemas.openxmlformats.org/officeDocument/2006/relationships/image" Target="../media/image12.jpeg"/><Relationship Id="rId4" Type="http://schemas.openxmlformats.org/officeDocument/2006/relationships/image" Target="../media/image65.wmf"/><Relationship Id="rId9" Type="http://schemas.openxmlformats.org/officeDocument/2006/relationships/image" Target="../media/image67.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9.png"/><Relationship Id="rId4" Type="http://schemas.openxmlformats.org/officeDocument/2006/relationships/image" Target="../media/image6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1.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1.wmf"/><Relationship Id="rId5" Type="http://schemas.openxmlformats.org/officeDocument/2006/relationships/oleObject" Target="../embeddings/oleObject50.bin"/><Relationship Id="rId4" Type="http://schemas.openxmlformats.org/officeDocument/2006/relationships/image" Target="../media/image70.wmf"/></Relationships>
</file>

<file path=ppt/slides/_rels/slide53.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3.wmf"/><Relationship Id="rId5" Type="http://schemas.openxmlformats.org/officeDocument/2006/relationships/oleObject" Target="../embeddings/oleObject52.bin"/><Relationship Id="rId4" Type="http://schemas.openxmlformats.org/officeDocument/2006/relationships/image" Target="../media/image72.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5.emf"/></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3.xml"/><Relationship Id="rId7" Type="http://schemas.openxmlformats.org/officeDocument/2006/relationships/image" Target="../media/image79.wmf"/><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oleObject" Target="../embeddings/oleObject56.bin"/><Relationship Id="rId5" Type="http://schemas.openxmlformats.org/officeDocument/2006/relationships/image" Target="../media/image78.wmf"/><Relationship Id="rId4" Type="http://schemas.openxmlformats.org/officeDocument/2006/relationships/oleObject" Target="../embeddings/oleObject55.bin"/><Relationship Id="rId9" Type="http://schemas.openxmlformats.org/officeDocument/2006/relationships/image" Target="../media/image80.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6.xml"/><Relationship Id="rId1" Type="http://schemas.openxmlformats.org/officeDocument/2006/relationships/vmlDrawing" Target="../drawings/vmlDrawing22.v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6.xml"/><Relationship Id="rId1" Type="http://schemas.openxmlformats.org/officeDocument/2006/relationships/vmlDrawing" Target="../drawings/vmlDrawing23.vml"/><Relationship Id="rId4" Type="http://schemas.openxmlformats.org/officeDocument/2006/relationships/image" Target="../media/image84.emf"/></Relationships>
</file>

<file path=ppt/slides/_rels/slide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89.wmf"/><Relationship Id="rId3" Type="http://schemas.openxmlformats.org/officeDocument/2006/relationships/notesSlide" Target="../notesSlides/notesSlide5.xml"/><Relationship Id="rId7" Type="http://schemas.openxmlformats.org/officeDocument/2006/relationships/image" Target="../media/image86.wmf"/><Relationship Id="rId12"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oleObject" Target="../embeddings/oleObject61.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87.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91.wmf"/><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oleObject" Target="../embeddings/oleObject66.bin"/><Relationship Id="rId5" Type="http://schemas.openxmlformats.org/officeDocument/2006/relationships/image" Target="../media/image90.wmf"/><Relationship Id="rId4" Type="http://schemas.openxmlformats.org/officeDocument/2006/relationships/oleObject" Target="../embeddings/oleObject65.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92.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mlDrawing" Target="../drawings/vmlDrawing27.vml"/><Relationship Id="rId5" Type="http://schemas.openxmlformats.org/officeDocument/2006/relationships/image" Target="../media/image93.wmf"/><Relationship Id="rId4" Type="http://schemas.openxmlformats.org/officeDocument/2006/relationships/oleObject" Target="../embeddings/oleObject68.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image" Target="../media/image93.wmf"/><Relationship Id="rId4" Type="http://schemas.openxmlformats.org/officeDocument/2006/relationships/oleObject" Target="../embeddings/oleObject69.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94.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95.wmf"/></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notesSlide" Target="../notesSlides/notesSlide11.xml"/><Relationship Id="rId7" Type="http://schemas.openxmlformats.org/officeDocument/2006/relationships/image" Target="../media/image97.wmf"/><Relationship Id="rId2" Type="http://schemas.openxmlformats.org/officeDocument/2006/relationships/slideLayout" Target="../slideLayouts/slideLayout4.xml"/><Relationship Id="rId1" Type="http://schemas.openxmlformats.org/officeDocument/2006/relationships/vmlDrawing" Target="../drawings/vmlDrawing31.vml"/><Relationship Id="rId6" Type="http://schemas.openxmlformats.org/officeDocument/2006/relationships/oleObject" Target="../embeddings/oleObject73.bin"/><Relationship Id="rId5" Type="http://schemas.openxmlformats.org/officeDocument/2006/relationships/image" Target="../media/image96.png"/><Relationship Id="rId4" Type="http://schemas.openxmlformats.org/officeDocument/2006/relationships/oleObject" Target="../embeddings/oleObject72.bin"/><Relationship Id="rId9" Type="http://schemas.openxmlformats.org/officeDocument/2006/relationships/image" Target="../media/image98.wmf"/></Relationships>
</file>

<file path=ppt/slides/_rels/slide81.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01.wmf"/><Relationship Id="rId5" Type="http://schemas.openxmlformats.org/officeDocument/2006/relationships/oleObject" Target="../embeddings/oleObject76.bin"/><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78.bin"/></Relationships>
</file>

<file path=ppt/slides/_rels/slide83.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84.bin"/><Relationship Id="rId3" Type="http://schemas.openxmlformats.org/officeDocument/2006/relationships/oleObject" Target="../embeddings/oleObject79.bin"/><Relationship Id="rId7" Type="http://schemas.openxmlformats.org/officeDocument/2006/relationships/oleObject" Target="../embeddings/oleObject81.bin"/><Relationship Id="rId12" Type="http://schemas.openxmlformats.org/officeDocument/2006/relationships/image" Target="../media/image108.wmf"/><Relationship Id="rId2" Type="http://schemas.openxmlformats.org/officeDocument/2006/relationships/slideLayout" Target="../slideLayouts/slideLayout7.xml"/><Relationship Id="rId16" Type="http://schemas.openxmlformats.org/officeDocument/2006/relationships/image" Target="../media/image110.wmf"/><Relationship Id="rId1" Type="http://schemas.openxmlformats.org/officeDocument/2006/relationships/vmlDrawing" Target="../drawings/vmlDrawing33.vml"/><Relationship Id="rId6" Type="http://schemas.openxmlformats.org/officeDocument/2006/relationships/image" Target="../media/image105.wmf"/><Relationship Id="rId11" Type="http://schemas.openxmlformats.org/officeDocument/2006/relationships/oleObject" Target="../embeddings/oleObject83.bin"/><Relationship Id="rId5" Type="http://schemas.openxmlformats.org/officeDocument/2006/relationships/oleObject" Target="../embeddings/oleObject80.bin"/><Relationship Id="rId15" Type="http://schemas.openxmlformats.org/officeDocument/2006/relationships/oleObject" Target="../embeddings/oleObject85.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82.bin"/><Relationship Id="rId14" Type="http://schemas.openxmlformats.org/officeDocument/2006/relationships/image" Target="../media/image109.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111.w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13.wmf"/><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88.bin"/><Relationship Id="rId5" Type="http://schemas.openxmlformats.org/officeDocument/2006/relationships/image" Target="../media/image112.wmf"/><Relationship Id="rId4" Type="http://schemas.openxmlformats.org/officeDocument/2006/relationships/oleObject" Target="../embeddings/oleObject87.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93.wmf"/><Relationship Id="rId2" Type="http://schemas.openxmlformats.org/officeDocument/2006/relationships/slideLayout" Target="../slideLayouts/slideLayout6.xml"/><Relationship Id="rId1" Type="http://schemas.openxmlformats.org/officeDocument/2006/relationships/vmlDrawing" Target="../drawings/vmlDrawing36.vml"/><Relationship Id="rId6" Type="http://schemas.openxmlformats.org/officeDocument/2006/relationships/oleObject" Target="../embeddings/oleObject90.bin"/><Relationship Id="rId5" Type="http://schemas.openxmlformats.org/officeDocument/2006/relationships/image" Target="../media/image114.wmf"/><Relationship Id="rId4" Type="http://schemas.openxmlformats.org/officeDocument/2006/relationships/oleObject" Target="../embeddings/oleObject89.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6.xml"/><Relationship Id="rId1" Type="http://schemas.openxmlformats.org/officeDocument/2006/relationships/vmlDrawing" Target="../drawings/vmlDrawing37.vml"/><Relationship Id="rId4" Type="http://schemas.openxmlformats.org/officeDocument/2006/relationships/image" Target="../media/image11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6.xml"/><Relationship Id="rId1" Type="http://schemas.openxmlformats.org/officeDocument/2006/relationships/vmlDrawing" Target="../drawings/vmlDrawing38.vml"/><Relationship Id="rId4" Type="http://schemas.openxmlformats.org/officeDocument/2006/relationships/image" Target="../media/image1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9776A5B6-1752-44F3-8285-C540BB3F43D5}"/>
              </a:ext>
            </a:extLst>
          </p:cNvPr>
          <p:cNvSpPr txBox="1">
            <a:spLocks noChangeArrowheads="1"/>
          </p:cNvSpPr>
          <p:nvPr/>
        </p:nvSpPr>
        <p:spPr bwMode="auto">
          <a:xfrm>
            <a:off x="76200" y="2438400"/>
            <a:ext cx="9067800" cy="68580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r>
              <a:rPr lang="zh-CN" altLang="en-US" sz="3000" b="1" dirty="0">
                <a:solidFill>
                  <a:srgbClr val="FF0000"/>
                </a:solidFill>
                <a:effectLst>
                  <a:outerShdw blurRad="38100" dist="38100" dir="2700000" algn="tl">
                    <a:srgbClr val="C0C0C0"/>
                  </a:outerShdw>
                </a:effectLst>
                <a:latin typeface="BankGothic Md BT" pitchFamily="34" charset="0"/>
                <a:ea typeface="黑体" panose="02010609060101010101" pitchFamily="49" charset="-122"/>
              </a:rPr>
              <a:t>第五章 聚合物的分子运动和转变 </a:t>
            </a:r>
          </a:p>
        </p:txBody>
      </p:sp>
      <p:sp>
        <p:nvSpPr>
          <p:cNvPr id="5" name="Text Box 4">
            <a:extLst>
              <a:ext uri="{FF2B5EF4-FFF2-40B4-BE49-F238E27FC236}">
                <a16:creationId xmlns:a16="http://schemas.microsoft.com/office/drawing/2014/main" id="{D10A1A8E-48E7-48A6-85A3-7D8E17955AAD}"/>
              </a:ext>
            </a:extLst>
          </p:cNvPr>
          <p:cNvSpPr txBox="1">
            <a:spLocks noChangeArrowheads="1"/>
          </p:cNvSpPr>
          <p:nvPr/>
        </p:nvSpPr>
        <p:spPr bwMode="auto">
          <a:xfrm>
            <a:off x="76200" y="3124200"/>
            <a:ext cx="9067800" cy="76200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lang="en-US" altLang="zh-CN" sz="3000" b="1" i="1">
                <a:solidFill>
                  <a:srgbClr val="FF0000"/>
                </a:solidFill>
                <a:effectLst>
                  <a:outerShdw blurRad="38100" dist="38100" dir="2700000" algn="tl">
                    <a:srgbClr val="C0C0C0"/>
                  </a:outerShdw>
                </a:effectLst>
                <a:latin typeface="BankGothic Md BT" pitchFamily="34" charset="0"/>
                <a:ea typeface="黑体" panose="02010609060101010101" pitchFamily="49" charset="-122"/>
              </a:rPr>
              <a:t>The molecular motion and transformation of Macromolecules</a:t>
            </a:r>
          </a:p>
        </p:txBody>
      </p:sp>
      <p:sp>
        <p:nvSpPr>
          <p:cNvPr id="2" name="灯片编号占位符 1">
            <a:extLst>
              <a:ext uri="{FF2B5EF4-FFF2-40B4-BE49-F238E27FC236}">
                <a16:creationId xmlns:a16="http://schemas.microsoft.com/office/drawing/2014/main" id="{DB1422F9-A846-4B40-BB39-8BC5D855DA70}"/>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352200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Arc 8">
            <a:extLst>
              <a:ext uri="{FF2B5EF4-FFF2-40B4-BE49-F238E27FC236}">
                <a16:creationId xmlns:a16="http://schemas.microsoft.com/office/drawing/2014/main" id="{ED1EF92D-AE09-462B-8610-8F33DD0ACAEC}"/>
              </a:ext>
            </a:extLst>
          </p:cNvPr>
          <p:cNvSpPr>
            <a:spLocks/>
          </p:cNvSpPr>
          <p:nvPr/>
        </p:nvSpPr>
        <p:spPr bwMode="auto">
          <a:xfrm flipH="1" flipV="1">
            <a:off x="1219200" y="1931988"/>
            <a:ext cx="2433638" cy="1724025"/>
          </a:xfrm>
          <a:custGeom>
            <a:avLst/>
            <a:gdLst>
              <a:gd name="T0" fmla="*/ 0 w 21527"/>
              <a:gd name="T1" fmla="*/ 0 h 21600"/>
              <a:gd name="T2" fmla="*/ 1635 w 21527"/>
              <a:gd name="T3" fmla="*/ 825 h 21600"/>
              <a:gd name="T4" fmla="*/ 0 w 21527"/>
              <a:gd name="T5" fmla="*/ 899 h 21600"/>
              <a:gd name="T6" fmla="*/ 0 60000 65536"/>
              <a:gd name="T7" fmla="*/ 0 60000 65536"/>
              <a:gd name="T8" fmla="*/ 0 60000 65536"/>
              <a:gd name="T9" fmla="*/ 0 w 21527"/>
              <a:gd name="T10" fmla="*/ 0 h 21600"/>
              <a:gd name="T11" fmla="*/ 21527 w 21527"/>
              <a:gd name="T12" fmla="*/ 21600 h 21600"/>
            </a:gdLst>
            <a:ahLst/>
            <a:cxnLst>
              <a:cxn ang="T6">
                <a:pos x="T0" y="T1"/>
              </a:cxn>
              <a:cxn ang="T7">
                <a:pos x="T2" y="T3"/>
              </a:cxn>
              <a:cxn ang="T8">
                <a:pos x="T4" y="T5"/>
              </a:cxn>
            </a:cxnLst>
            <a:rect l="T9" t="T10" r="T11" b="T12"/>
            <a:pathLst>
              <a:path w="21527" h="21600" fill="none" extrusionOk="0">
                <a:moveTo>
                  <a:pt x="-1" y="0"/>
                </a:moveTo>
                <a:cubicBezTo>
                  <a:pt x="11240" y="0"/>
                  <a:pt x="20602" y="8621"/>
                  <a:pt x="21526" y="19824"/>
                </a:cubicBezTo>
              </a:path>
              <a:path w="21527" h="21600" stroke="0" extrusionOk="0">
                <a:moveTo>
                  <a:pt x="-1" y="0"/>
                </a:moveTo>
                <a:cubicBezTo>
                  <a:pt x="11240" y="0"/>
                  <a:pt x="20602" y="8621"/>
                  <a:pt x="21526" y="19824"/>
                </a:cubicBezTo>
                <a:lnTo>
                  <a:pt x="0" y="21600"/>
                </a:lnTo>
                <a:close/>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grpSp>
        <p:nvGrpSpPr>
          <p:cNvPr id="1040" name="Group 16">
            <a:extLst>
              <a:ext uri="{FF2B5EF4-FFF2-40B4-BE49-F238E27FC236}">
                <a16:creationId xmlns:a16="http://schemas.microsoft.com/office/drawing/2014/main" id="{45DC89CD-F0AC-4A5A-9F84-4821FD369D5F}"/>
              </a:ext>
            </a:extLst>
          </p:cNvPr>
          <p:cNvGrpSpPr>
            <a:grpSpLocks/>
          </p:cNvGrpSpPr>
          <p:nvPr/>
        </p:nvGrpSpPr>
        <p:grpSpPr bwMode="auto">
          <a:xfrm>
            <a:off x="1219200" y="1724025"/>
            <a:ext cx="3276600" cy="2735263"/>
            <a:chOff x="768" y="1248"/>
            <a:chExt cx="2064" cy="1723"/>
          </a:xfrm>
        </p:grpSpPr>
        <p:sp>
          <p:nvSpPr>
            <p:cNvPr id="1032" name="Rectangle 5">
              <a:extLst>
                <a:ext uri="{FF2B5EF4-FFF2-40B4-BE49-F238E27FC236}">
                  <a16:creationId xmlns:a16="http://schemas.microsoft.com/office/drawing/2014/main" id="{E06CE188-EE16-44FF-8ED1-450B17CF2583}"/>
                </a:ext>
              </a:extLst>
            </p:cNvPr>
            <p:cNvSpPr>
              <a:spLocks noChangeArrowheads="1"/>
            </p:cNvSpPr>
            <p:nvPr/>
          </p:nvSpPr>
          <p:spPr bwMode="auto">
            <a:xfrm>
              <a:off x="2603" y="2682"/>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6600FF"/>
                  </a:solidFill>
                  <a:latin typeface="Times New Roman" panose="02020603050405020304" pitchFamily="18" charset="0"/>
                  <a:ea typeface="楷体_GB2312" pitchFamily="49" charset="-122"/>
                </a:rPr>
                <a:t>t</a:t>
              </a:r>
            </a:p>
          </p:txBody>
        </p:sp>
        <p:sp>
          <p:nvSpPr>
            <p:cNvPr id="1033" name="Line 6">
              <a:extLst>
                <a:ext uri="{FF2B5EF4-FFF2-40B4-BE49-F238E27FC236}">
                  <a16:creationId xmlns:a16="http://schemas.microsoft.com/office/drawing/2014/main" id="{B158949C-83D2-40C8-B412-9E5EA466E240}"/>
                </a:ext>
              </a:extLst>
            </p:cNvPr>
            <p:cNvSpPr>
              <a:spLocks noChangeShapeType="1"/>
            </p:cNvSpPr>
            <p:nvPr/>
          </p:nvSpPr>
          <p:spPr bwMode="auto">
            <a:xfrm>
              <a:off x="768" y="1248"/>
              <a:ext cx="0" cy="1477"/>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34" name="Line 7">
              <a:extLst>
                <a:ext uri="{FF2B5EF4-FFF2-40B4-BE49-F238E27FC236}">
                  <a16:creationId xmlns:a16="http://schemas.microsoft.com/office/drawing/2014/main" id="{AF805750-D3D3-4373-B698-E3DD2FD9C9B0}"/>
                </a:ext>
              </a:extLst>
            </p:cNvPr>
            <p:cNvSpPr>
              <a:spLocks noChangeShapeType="1"/>
            </p:cNvSpPr>
            <p:nvPr/>
          </p:nvSpPr>
          <p:spPr bwMode="auto">
            <a:xfrm>
              <a:off x="768" y="2725"/>
              <a:ext cx="186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27" name="Object 9">
              <a:extLst>
                <a:ext uri="{FF2B5EF4-FFF2-40B4-BE49-F238E27FC236}">
                  <a16:creationId xmlns:a16="http://schemas.microsoft.com/office/drawing/2014/main" id="{5C330BA2-B947-4407-BF99-5DA955C9CA84}"/>
                </a:ext>
              </a:extLst>
            </p:cNvPr>
            <p:cNvGraphicFramePr>
              <a:graphicFrameLocks noChangeAspect="1"/>
            </p:cNvGraphicFramePr>
            <p:nvPr/>
          </p:nvGraphicFramePr>
          <p:xfrm>
            <a:off x="816" y="1296"/>
            <a:ext cx="336" cy="290"/>
          </p:xfrm>
          <a:graphic>
            <a:graphicData uri="http://schemas.openxmlformats.org/presentationml/2006/ole">
              <mc:AlternateContent xmlns:mc="http://schemas.openxmlformats.org/markup-compatibility/2006">
                <mc:Choice xmlns:v="urn:schemas-microsoft-com:vml" Requires="v">
                  <p:oleObj spid="_x0000_s1157" name="公式" r:id="rId3" imgW="215640" imgH="177480" progId="Equation.3">
                    <p:embed/>
                  </p:oleObj>
                </mc:Choice>
                <mc:Fallback>
                  <p:oleObj name="公式" r:id="rId3" imgW="215640" imgH="17748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1296"/>
                          <a:ext cx="336" cy="29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36" name="Text Box 10">
            <a:extLst>
              <a:ext uri="{FF2B5EF4-FFF2-40B4-BE49-F238E27FC236}">
                <a16:creationId xmlns:a16="http://schemas.microsoft.com/office/drawing/2014/main" id="{E01634C3-FAE0-4131-8ED0-56C4B5211436}"/>
              </a:ext>
            </a:extLst>
          </p:cNvPr>
          <p:cNvSpPr txBox="1">
            <a:spLocks noChangeArrowheads="1"/>
          </p:cNvSpPr>
          <p:nvPr/>
        </p:nvSpPr>
        <p:spPr bwMode="auto">
          <a:xfrm>
            <a:off x="1219200" y="4314825"/>
            <a:ext cx="2954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0099"/>
                </a:solidFill>
                <a:latin typeface="方正小标宋简体" pitchFamily="2" charset="-122"/>
                <a:ea typeface="方正小标宋简体" pitchFamily="2" charset="-122"/>
              </a:rPr>
              <a:t>拉伸橡皮的回缩曲线</a:t>
            </a:r>
          </a:p>
        </p:txBody>
      </p:sp>
      <p:sp>
        <p:nvSpPr>
          <p:cNvPr id="70668" name="Text Box 12">
            <a:extLst>
              <a:ext uri="{FF2B5EF4-FFF2-40B4-BE49-F238E27FC236}">
                <a16:creationId xmlns:a16="http://schemas.microsoft.com/office/drawing/2014/main" id="{D579CDEF-BADF-4A09-8DF6-5720408F828B}"/>
              </a:ext>
            </a:extLst>
          </p:cNvPr>
          <p:cNvSpPr txBox="1">
            <a:spLocks noChangeArrowheads="1"/>
          </p:cNvSpPr>
          <p:nvPr/>
        </p:nvSpPr>
        <p:spPr bwMode="auto">
          <a:xfrm>
            <a:off x="533400" y="5000625"/>
            <a:ext cx="8153400" cy="1552575"/>
          </a:xfrm>
          <a:prstGeom prst="rect">
            <a:avLst/>
          </a:prstGeom>
          <a:solidFill>
            <a:srgbClr val="0066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EAE8E2"/>
                </a:solidFill>
                <a:latin typeface="Times New Roman" panose="02020603050405020304" pitchFamily="18" charset="0"/>
              </a:rPr>
              <a:t>在一定的温度和外力作用下</a:t>
            </a:r>
            <a:r>
              <a:rPr kumimoji="1" lang="en-US" altLang="zh-CN" sz="2400" b="1">
                <a:solidFill>
                  <a:srgbClr val="EAE8E2"/>
                </a:solidFill>
                <a:latin typeface="Times New Roman" panose="02020603050405020304" pitchFamily="18" charset="0"/>
              </a:rPr>
              <a:t>, </a:t>
            </a:r>
            <a:r>
              <a:rPr kumimoji="1" lang="zh-CN" altLang="en-US" sz="2400" b="1">
                <a:solidFill>
                  <a:srgbClr val="EAE8E2"/>
                </a:solidFill>
                <a:latin typeface="Times New Roman" panose="02020603050405020304" pitchFamily="18" charset="0"/>
              </a:rPr>
              <a:t>高聚物分子从一种平衡态过渡到另一种平衡态需要一定的时间</a:t>
            </a:r>
            <a:r>
              <a:rPr kumimoji="1" lang="en-US" altLang="zh-CN" sz="2400" b="1">
                <a:solidFill>
                  <a:srgbClr val="EAE8E2"/>
                </a:solidFill>
                <a:latin typeface="Times New Roman" panose="02020603050405020304" pitchFamily="18" charset="0"/>
              </a:rPr>
              <a:t>; </a:t>
            </a:r>
            <a:r>
              <a:rPr kumimoji="1" lang="zh-CN" altLang="en-US" sz="2400" b="1">
                <a:solidFill>
                  <a:srgbClr val="EAE8E2"/>
                </a:solidFill>
                <a:latin typeface="Times New Roman" panose="02020603050405020304" pitchFamily="18" charset="0"/>
              </a:rPr>
              <a:t>因为各种运动单元的运动都需克服内摩擦阻力</a:t>
            </a:r>
            <a:r>
              <a:rPr kumimoji="1" lang="en-US" altLang="zh-CN" sz="2400" b="1">
                <a:solidFill>
                  <a:srgbClr val="EAE8E2"/>
                </a:solidFill>
                <a:latin typeface="Times New Roman" panose="02020603050405020304" pitchFamily="18" charset="0"/>
              </a:rPr>
              <a:t>, </a:t>
            </a:r>
            <a:r>
              <a:rPr kumimoji="1" lang="zh-CN" altLang="en-US" sz="2400" b="1">
                <a:solidFill>
                  <a:srgbClr val="EAE8E2"/>
                </a:solidFill>
                <a:latin typeface="Times New Roman" panose="02020603050405020304" pitchFamily="18" charset="0"/>
              </a:rPr>
              <a:t>不可能瞬时完成。这种现象称为聚合物分子运动的</a:t>
            </a:r>
            <a:r>
              <a:rPr kumimoji="1" lang="zh-CN" altLang="en-US" sz="2400" b="1">
                <a:solidFill>
                  <a:srgbClr val="FFFF00"/>
                </a:solidFill>
                <a:latin typeface="Times New Roman" panose="02020603050405020304" pitchFamily="18" charset="0"/>
              </a:rPr>
              <a:t>时间依赖性</a:t>
            </a:r>
            <a:r>
              <a:rPr kumimoji="1" lang="zh-CN" altLang="en-US" sz="2400" b="1">
                <a:solidFill>
                  <a:srgbClr val="EAE8E2"/>
                </a:solidFill>
                <a:latin typeface="Times New Roman" panose="02020603050405020304" pitchFamily="18" charset="0"/>
              </a:rPr>
              <a:t>。</a:t>
            </a:r>
          </a:p>
        </p:txBody>
      </p:sp>
      <p:graphicFrame>
        <p:nvGraphicFramePr>
          <p:cNvPr id="70670" name="Object 14">
            <a:extLst>
              <a:ext uri="{FF2B5EF4-FFF2-40B4-BE49-F238E27FC236}">
                <a16:creationId xmlns:a16="http://schemas.microsoft.com/office/drawing/2014/main" id="{1C874671-3BE8-4103-8037-FB755A5E08A6}"/>
              </a:ext>
            </a:extLst>
          </p:cNvPr>
          <p:cNvGraphicFramePr>
            <a:graphicFrameLocks noChangeAspect="1"/>
          </p:cNvGraphicFramePr>
          <p:nvPr/>
        </p:nvGraphicFramePr>
        <p:xfrm>
          <a:off x="4419600" y="3162300"/>
          <a:ext cx="4648200" cy="693738"/>
        </p:xfrm>
        <a:graphic>
          <a:graphicData uri="http://schemas.openxmlformats.org/presentationml/2006/ole">
            <mc:AlternateContent xmlns:mc="http://schemas.openxmlformats.org/markup-compatibility/2006">
              <mc:Choice xmlns:v="urn:schemas-microsoft-com:vml" Requires="v">
                <p:oleObj spid="_x0000_s1158" name="公式" r:id="rId5" imgW="2743200" imgH="431640" progId="Equation.3">
                  <p:embed/>
                </p:oleObj>
              </mc:Choice>
              <mc:Fallback>
                <p:oleObj name="公式" r:id="rId5" imgW="2743200" imgH="43164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162300"/>
                        <a:ext cx="4648200" cy="693738"/>
                      </a:xfrm>
                      <a:prstGeom prst="rect">
                        <a:avLst/>
                      </a:prstGeom>
                      <a:solidFill>
                        <a:srgbClr val="993366"/>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2" name="Rectangle 18">
            <a:extLst>
              <a:ext uri="{FF2B5EF4-FFF2-40B4-BE49-F238E27FC236}">
                <a16:creationId xmlns:a16="http://schemas.microsoft.com/office/drawing/2014/main" id="{0B38964E-559C-4856-B776-36AAE38B1D61}"/>
              </a:ext>
            </a:extLst>
          </p:cNvPr>
          <p:cNvSpPr>
            <a:spLocks noChangeArrowheads="1"/>
          </p:cNvSpPr>
          <p:nvPr/>
        </p:nvSpPr>
        <p:spPr bwMode="auto">
          <a:xfrm>
            <a:off x="4343400" y="1724025"/>
            <a:ext cx="3135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200" b="1">
                <a:latin typeface="宋体" panose="02010600030101010101" pitchFamily="2" charset="-122"/>
                <a:ea typeface="宋体" panose="02010600030101010101" pitchFamily="2" charset="-122"/>
              </a:rPr>
              <a:t>这一过程 称为松弛过程</a:t>
            </a:r>
          </a:p>
        </p:txBody>
      </p:sp>
      <p:graphicFrame>
        <p:nvGraphicFramePr>
          <p:cNvPr id="2" name="Object 14">
            <a:extLst>
              <a:ext uri="{FF2B5EF4-FFF2-40B4-BE49-F238E27FC236}">
                <a16:creationId xmlns:a16="http://schemas.microsoft.com/office/drawing/2014/main" id="{4B9CD770-DE81-45FB-B75A-8228B99E63AB}"/>
              </a:ext>
            </a:extLst>
          </p:cNvPr>
          <p:cNvGraphicFramePr>
            <a:graphicFrameLocks noChangeAspect="1"/>
          </p:cNvGraphicFramePr>
          <p:nvPr/>
        </p:nvGraphicFramePr>
        <p:xfrm>
          <a:off x="4419600" y="2181225"/>
          <a:ext cx="3657600" cy="890588"/>
        </p:xfrm>
        <a:graphic>
          <a:graphicData uri="http://schemas.openxmlformats.org/presentationml/2006/ole">
            <mc:AlternateContent xmlns:mc="http://schemas.openxmlformats.org/markup-compatibility/2006">
              <mc:Choice xmlns:v="urn:schemas-microsoft-com:vml" Requires="v">
                <p:oleObj spid="_x0000_s1159" name="公式" r:id="rId7" imgW="977760" imgH="241200" progId="Equation.3">
                  <p:embed/>
                </p:oleObj>
              </mc:Choice>
              <mc:Fallback>
                <p:oleObj name="公式" r:id="rId7" imgW="977760" imgH="2412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181225"/>
                        <a:ext cx="3657600" cy="890588"/>
                      </a:xfrm>
                      <a:prstGeom prst="rect">
                        <a:avLst/>
                      </a:prstGeom>
                      <a:solidFill>
                        <a:srgbClr val="993366"/>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5" name="Rectangle 4">
            <a:extLst>
              <a:ext uri="{FF2B5EF4-FFF2-40B4-BE49-F238E27FC236}">
                <a16:creationId xmlns:a16="http://schemas.microsoft.com/office/drawing/2014/main" id="{000239BF-729B-44F5-B7F5-C6BFD938B071}"/>
              </a:ext>
            </a:extLst>
          </p:cNvPr>
          <p:cNvSpPr>
            <a:spLocks noChangeArrowheads="1"/>
          </p:cNvSpPr>
          <p:nvPr/>
        </p:nvSpPr>
        <p:spPr bwMode="auto">
          <a:xfrm>
            <a:off x="76200" y="304800"/>
            <a:ext cx="5791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5.1.2</a:t>
            </a:r>
            <a:r>
              <a:rPr lang="en-US" altLang="zh-CN"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  </a:t>
            </a:r>
            <a:r>
              <a:rPr lang="zh-CN"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分子运动的时间依赖性</a:t>
            </a:r>
          </a:p>
        </p:txBody>
      </p:sp>
      <p:sp>
        <p:nvSpPr>
          <p:cNvPr id="3" name="灯片编号占位符 2">
            <a:extLst>
              <a:ext uri="{FF2B5EF4-FFF2-40B4-BE49-F238E27FC236}">
                <a16:creationId xmlns:a16="http://schemas.microsoft.com/office/drawing/2014/main" id="{9FFC7B56-1EF8-4A5B-B18E-BBC87D47F741}"/>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wipe(left)">
                                      <p:cBhvr>
                                        <p:cTn id="7" dur="1000"/>
                                        <p:tgtEl>
                                          <p:spTgt spid="1035"/>
                                        </p:tgtEl>
                                      </p:cBhvr>
                                    </p:animEffect>
                                  </p:childTnLst>
                                </p:cTn>
                              </p:par>
                            </p:childTnLst>
                          </p:cTn>
                        </p:par>
                        <p:par>
                          <p:cTn id="8" fill="hold" nodeType="afterGroup">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1042"/>
                                        </p:tgtEl>
                                        <p:attrNameLst>
                                          <p:attrName>style.visibility</p:attrName>
                                        </p:attrNameLst>
                                      </p:cBhvr>
                                      <p:to>
                                        <p:strVal val="visible"/>
                                      </p:to>
                                    </p:set>
                                    <p:animEffect transition="in" filter="slide(fromBottom)">
                                      <p:cBhvr>
                                        <p:cTn id="11" dur="500"/>
                                        <p:tgtEl>
                                          <p:spTgt spid="1042"/>
                                        </p:tgtEl>
                                      </p:cBhvr>
                                    </p:animEffect>
                                  </p:childTnLst>
                                </p:cTn>
                              </p:par>
                            </p:childTnLst>
                          </p:cTn>
                        </p:par>
                        <p:par>
                          <p:cTn id="12" fill="hold" nodeType="afterGroup">
                            <p:stCondLst>
                              <p:cond delay="1500"/>
                            </p:stCondLst>
                            <p:childTnLst>
                              <p:par>
                                <p:cTn id="13" presetID="1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lide(fromBottom)">
                                      <p:cBhvr>
                                        <p:cTn id="15" dur="1000"/>
                                        <p:tgtEl>
                                          <p:spTgt spid="2"/>
                                        </p:tgtEl>
                                      </p:cBhvr>
                                    </p:animEffect>
                                  </p:childTnLst>
                                </p:cTn>
                              </p:par>
                            </p:childTnLst>
                          </p:cTn>
                        </p:par>
                        <p:par>
                          <p:cTn id="16" fill="hold" nodeType="afterGroup">
                            <p:stCondLst>
                              <p:cond delay="2500"/>
                            </p:stCondLst>
                            <p:childTnLst>
                              <p:par>
                                <p:cTn id="17" presetID="12" presetClass="entr" presetSubtype="4" fill="hold" nodeType="afterEffect">
                                  <p:stCondLst>
                                    <p:cond delay="0"/>
                                  </p:stCondLst>
                                  <p:childTnLst>
                                    <p:set>
                                      <p:cBhvr>
                                        <p:cTn id="18" dur="1" fill="hold">
                                          <p:stCondLst>
                                            <p:cond delay="0"/>
                                          </p:stCondLst>
                                        </p:cTn>
                                        <p:tgtEl>
                                          <p:spTgt spid="70670"/>
                                        </p:tgtEl>
                                        <p:attrNameLst>
                                          <p:attrName>style.visibility</p:attrName>
                                        </p:attrNameLst>
                                      </p:cBhvr>
                                      <p:to>
                                        <p:strVal val="visible"/>
                                      </p:to>
                                    </p:set>
                                    <p:animEffect transition="in" filter="slide(fromBottom)">
                                      <p:cBhvr>
                                        <p:cTn id="19" dur="1000"/>
                                        <p:tgtEl>
                                          <p:spTgt spid="70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Text Box 7" descr="画布">
            <a:extLst>
              <a:ext uri="{FF2B5EF4-FFF2-40B4-BE49-F238E27FC236}">
                <a16:creationId xmlns:a16="http://schemas.microsoft.com/office/drawing/2014/main" id="{454BEB65-2A72-4882-8238-EF1F6AE59285}"/>
              </a:ext>
            </a:extLst>
          </p:cNvPr>
          <p:cNvSpPr txBox="1">
            <a:spLocks noChangeArrowheads="1"/>
          </p:cNvSpPr>
          <p:nvPr/>
        </p:nvSpPr>
        <p:spPr bwMode="auto">
          <a:xfrm>
            <a:off x="381000" y="4419600"/>
            <a:ext cx="8215313" cy="2100263"/>
          </a:xfrm>
          <a:prstGeom prst="rect">
            <a:avLst/>
          </a:prstGeom>
          <a:blipFill dpi="0" rotWithShape="1">
            <a:blip r:embed="rId2">
              <a:alphaModFix amt="42000"/>
            </a:blip>
            <a:srcRect/>
            <a:tile tx="0" ty="0" sx="100000" sy="100000" flip="none" algn="tl"/>
          </a:blipFill>
          <a:ln>
            <a:noFill/>
          </a:ln>
          <a:effectLst/>
          <a:extLst>
            <a:ext uri="{91240B29-F687-4F45-9708-019B960494DF}">
              <a14:hiddenLine xmlns:a14="http://schemas.microsoft.com/office/drawing/2010/main" w="28575" cap="sq" algn="ctr">
                <a:solidFill>
                  <a:srgbClr val="FF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400" b="1">
                <a:solidFill>
                  <a:srgbClr val="000099"/>
                </a:solidFill>
                <a:latin typeface="Times New Roman" panose="02020603050405020304" pitchFamily="18" charset="0"/>
                <a:ea typeface="宋体" panose="02010600030101010101" pitchFamily="2" charset="-122"/>
              </a:rPr>
              <a:t>聚合物的分子量具有多分散性，运动单元具有多重性，所以实际的松弛时间不是单一的值，在一定的范围内可以认为松弛时间具有一个连续的分布，称为</a:t>
            </a:r>
            <a:r>
              <a:rPr lang="zh-CN" altLang="en-US" sz="2400" b="1">
                <a:solidFill>
                  <a:srgbClr val="FF0000"/>
                </a:solidFill>
                <a:latin typeface="Times New Roman" panose="02020603050405020304" pitchFamily="18" charset="0"/>
                <a:ea typeface="宋体" panose="02010600030101010101" pitchFamily="2" charset="-122"/>
              </a:rPr>
              <a:t>松弛时间谱</a:t>
            </a:r>
            <a:r>
              <a:rPr lang="zh-CN" altLang="en-US" sz="2400" b="1">
                <a:solidFill>
                  <a:srgbClr val="000099"/>
                </a:solidFill>
                <a:latin typeface="Times New Roman" panose="02020603050405020304" pitchFamily="18" charset="0"/>
                <a:ea typeface="宋体" panose="02010600030101010101" pitchFamily="2" charset="-122"/>
              </a:rPr>
              <a:t>（</a:t>
            </a:r>
            <a:r>
              <a:rPr lang="en-US" altLang="zh-CN" sz="2400" b="1" i="1">
                <a:solidFill>
                  <a:srgbClr val="000099"/>
                </a:solidFill>
                <a:latin typeface="Times New Roman" panose="02020603050405020304" pitchFamily="18" charset="0"/>
                <a:ea typeface="宋体" panose="02010600030101010101" pitchFamily="2" charset="-122"/>
              </a:rPr>
              <a:t>relaxation spectrum</a:t>
            </a:r>
            <a:r>
              <a:rPr lang="zh-CN" altLang="en-US" sz="2400" b="1">
                <a:solidFill>
                  <a:srgbClr val="000099"/>
                </a:solidFill>
                <a:latin typeface="Times New Roman" panose="02020603050405020304" pitchFamily="18" charset="0"/>
                <a:ea typeface="宋体" panose="02010600030101010101" pitchFamily="2" charset="-122"/>
              </a:rPr>
              <a:t>）。（不同的运动单元有不同的松弛时间，而同一个运动单元其松弛时间又是温度的函数）</a:t>
            </a:r>
          </a:p>
        </p:txBody>
      </p:sp>
      <p:sp>
        <p:nvSpPr>
          <p:cNvPr id="81929" name="Text Box 9">
            <a:extLst>
              <a:ext uri="{FF2B5EF4-FFF2-40B4-BE49-F238E27FC236}">
                <a16:creationId xmlns:a16="http://schemas.microsoft.com/office/drawing/2014/main" id="{F01ECD64-0525-4022-AA4E-8D4CB336DEEB}"/>
              </a:ext>
            </a:extLst>
          </p:cNvPr>
          <p:cNvSpPr txBox="1">
            <a:spLocks noChangeArrowheads="1"/>
          </p:cNvSpPr>
          <p:nvPr/>
        </p:nvSpPr>
        <p:spPr bwMode="auto">
          <a:xfrm>
            <a:off x="457200" y="2286000"/>
            <a:ext cx="3733800" cy="533400"/>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600" b="1">
                <a:solidFill>
                  <a:schemeClr val="bg1"/>
                </a:solidFill>
                <a:latin typeface="Times New Roman" panose="02020603050405020304" pitchFamily="18" charset="0"/>
                <a:ea typeface="隶书" panose="02010509060101010101" pitchFamily="49" charset="-122"/>
              </a:rPr>
              <a:t>松弛时间</a:t>
            </a:r>
            <a:r>
              <a:rPr kumimoji="1" lang="zh-CN" altLang="en-US" sz="2600" b="1" i="1">
                <a:solidFill>
                  <a:srgbClr val="FFFF00"/>
                </a:solidFill>
                <a:latin typeface="Times New Roman" panose="02020603050405020304" pitchFamily="18" charset="0"/>
                <a:ea typeface="隶书" panose="02010509060101010101" pitchFamily="49" charset="-122"/>
                <a:sym typeface="Symbol" panose="05050102010706020507" pitchFamily="18" charset="2"/>
              </a:rPr>
              <a:t></a:t>
            </a:r>
            <a:r>
              <a:rPr kumimoji="1" lang="zh-CN" altLang="en-US" sz="2600" b="1">
                <a:solidFill>
                  <a:srgbClr val="FF0000"/>
                </a:solidFill>
                <a:latin typeface="Times New Roman" panose="02020603050405020304" pitchFamily="18" charset="0"/>
                <a:ea typeface="隶书" panose="02010509060101010101" pitchFamily="49" charset="-122"/>
                <a:sym typeface="Symbol" panose="05050102010706020507" pitchFamily="18" charset="2"/>
              </a:rPr>
              <a:t> </a:t>
            </a:r>
            <a:r>
              <a:rPr kumimoji="1" lang="zh-CN" altLang="en-US" sz="2600" b="1">
                <a:solidFill>
                  <a:schemeClr val="bg1"/>
                </a:solidFill>
                <a:latin typeface="Times New Roman" panose="02020603050405020304" pitchFamily="18" charset="0"/>
                <a:ea typeface="隶书" panose="02010509060101010101" pitchFamily="49" charset="-122"/>
                <a:sym typeface="Symbol" panose="05050102010706020507" pitchFamily="18" charset="2"/>
              </a:rPr>
              <a:t>的物理意义：</a:t>
            </a:r>
          </a:p>
        </p:txBody>
      </p:sp>
      <p:sp>
        <p:nvSpPr>
          <p:cNvPr id="81930" name="Text Box 10" descr="画布">
            <a:extLst>
              <a:ext uri="{FF2B5EF4-FFF2-40B4-BE49-F238E27FC236}">
                <a16:creationId xmlns:a16="http://schemas.microsoft.com/office/drawing/2014/main" id="{C28A6ABD-B55C-4FAA-8FA3-1946645E3984}"/>
              </a:ext>
            </a:extLst>
          </p:cNvPr>
          <p:cNvSpPr txBox="1">
            <a:spLocks noChangeArrowheads="1"/>
          </p:cNvSpPr>
          <p:nvPr/>
        </p:nvSpPr>
        <p:spPr bwMode="auto">
          <a:xfrm>
            <a:off x="381000" y="2895600"/>
            <a:ext cx="8229600" cy="1296988"/>
          </a:xfrm>
          <a:prstGeom prst="rect">
            <a:avLst/>
          </a:prstGeom>
          <a:blipFill dpi="0" rotWithShape="1">
            <a:blip r:embed="rId2">
              <a:alphaModFix amt="42000"/>
            </a:blip>
            <a:srcRect/>
            <a:tile tx="0" ty="0" sx="100000" sy="100000" flip="none" algn="tl"/>
          </a:blipFill>
          <a:ln>
            <a:noFill/>
          </a:ln>
          <a:effectLst/>
          <a:extLst>
            <a:ext uri="{91240B29-F687-4F45-9708-019B960494DF}">
              <a14:hiddenLine xmlns:a14="http://schemas.microsoft.com/office/drawing/2010/main" w="28575" cap="sq" algn="ctr">
                <a:solidFill>
                  <a:srgbClr val="FF33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400" b="1">
                <a:solidFill>
                  <a:srgbClr val="000099"/>
                </a:solidFill>
                <a:latin typeface="Times New Roman" panose="02020603050405020304" pitchFamily="18" charset="0"/>
                <a:ea typeface="宋体" panose="02010600030101010101" pitchFamily="2" charset="-122"/>
              </a:rPr>
              <a:t>它的大小反映了对指定的体系（运动单元）在给定的外力、温度、和观察时间标尺下，从一种平衡态过渡到另一种平衡态的快慢，即</a:t>
            </a:r>
            <a:r>
              <a:rPr lang="zh-CN" altLang="en-US" sz="2400" b="1">
                <a:solidFill>
                  <a:srgbClr val="FF0000"/>
                </a:solidFill>
                <a:latin typeface="Times New Roman" panose="02020603050405020304" pitchFamily="18" charset="0"/>
                <a:ea typeface="宋体" panose="02010600030101010101" pitchFamily="2" charset="-122"/>
              </a:rPr>
              <a:t>松弛过程的快慢</a:t>
            </a:r>
            <a:r>
              <a:rPr lang="zh-CN" altLang="en-US" sz="2400" b="1">
                <a:solidFill>
                  <a:srgbClr val="000099"/>
                </a:solidFill>
                <a:latin typeface="Times New Roman" panose="02020603050405020304" pitchFamily="18" charset="0"/>
                <a:ea typeface="宋体" panose="02010600030101010101" pitchFamily="2" charset="-122"/>
              </a:rPr>
              <a:t>。</a:t>
            </a:r>
          </a:p>
        </p:txBody>
      </p:sp>
      <p:sp>
        <p:nvSpPr>
          <p:cNvPr id="32776" name="Text Box 8" descr="信纸">
            <a:extLst>
              <a:ext uri="{FF2B5EF4-FFF2-40B4-BE49-F238E27FC236}">
                <a16:creationId xmlns:a16="http://schemas.microsoft.com/office/drawing/2014/main" id="{4D56E352-B385-40B9-B9A2-54882BEDFE04}"/>
              </a:ext>
            </a:extLst>
          </p:cNvPr>
          <p:cNvSpPr txBox="1">
            <a:spLocks noChangeArrowheads="1"/>
          </p:cNvSpPr>
          <p:nvPr/>
        </p:nvSpPr>
        <p:spPr bwMode="auto">
          <a:xfrm>
            <a:off x="381000" y="1143000"/>
            <a:ext cx="4824413"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低分子，</a:t>
            </a:r>
            <a:r>
              <a:rPr kumimoji="1" lang="zh-CN" altLang="en-US" sz="2400" b="1" i="1">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b="1">
                <a:latin typeface="Times New Roman" panose="02020603050405020304" pitchFamily="18" charset="0"/>
                <a:ea typeface="宋体" panose="02010600030101010101" pitchFamily="2" charset="-122"/>
              </a:rPr>
              <a:t> </a:t>
            </a:r>
            <a:r>
              <a:rPr kumimoji="1" lang="en-US" altLang="zh-CN" sz="2400" b="1">
                <a:latin typeface="Times New Roman" panose="02020603050405020304" pitchFamily="18" charset="0"/>
                <a:ea typeface="宋体" panose="02010600030101010101" pitchFamily="2" charset="-122"/>
              </a:rPr>
              <a:t>=10</a:t>
            </a:r>
            <a:r>
              <a:rPr kumimoji="1" lang="en-US" altLang="zh-CN" sz="2400" b="1" baseline="30000">
                <a:latin typeface="Times New Roman" panose="02020603050405020304" pitchFamily="18" charset="0"/>
                <a:ea typeface="宋体" panose="02010600030101010101" pitchFamily="2" charset="-122"/>
              </a:rPr>
              <a:t>-8</a:t>
            </a:r>
            <a:r>
              <a:rPr kumimoji="1" lang="en-US" altLang="zh-CN" sz="2400" b="1">
                <a:latin typeface="Times New Roman" panose="02020603050405020304" pitchFamily="18" charset="0"/>
                <a:ea typeface="宋体" panose="02010600030101010101" pitchFamily="2" charset="-122"/>
              </a:rPr>
              <a:t>~10</a:t>
            </a:r>
            <a:r>
              <a:rPr kumimoji="1" lang="en-US" altLang="zh-CN" sz="2400" b="1" baseline="30000">
                <a:latin typeface="Times New Roman" panose="02020603050405020304" pitchFamily="18" charset="0"/>
                <a:ea typeface="宋体" panose="02010600030101010101" pitchFamily="2" charset="-122"/>
              </a:rPr>
              <a:t>-10</a:t>
            </a:r>
            <a:r>
              <a:rPr kumimoji="1" lang="en-US" altLang="zh-CN" sz="2400" b="1">
                <a:latin typeface="Times New Roman" panose="02020603050405020304" pitchFamily="18" charset="0"/>
                <a:ea typeface="宋体" panose="02010600030101010101" pitchFamily="2" charset="-122"/>
              </a:rPr>
              <a:t>s, “</a:t>
            </a:r>
            <a:r>
              <a:rPr kumimoji="1" lang="zh-CN" altLang="en-US" sz="2400" b="1">
                <a:latin typeface="Times New Roman" panose="02020603050405020304" pitchFamily="18" charset="0"/>
                <a:ea typeface="宋体" panose="02010600030101010101" pitchFamily="2" charset="-122"/>
              </a:rPr>
              <a:t>瞬时过程”</a:t>
            </a:r>
          </a:p>
        </p:txBody>
      </p:sp>
      <p:sp>
        <p:nvSpPr>
          <p:cNvPr id="32777" name="Text Box 9" descr="信纸">
            <a:extLst>
              <a:ext uri="{FF2B5EF4-FFF2-40B4-BE49-F238E27FC236}">
                <a16:creationId xmlns:a16="http://schemas.microsoft.com/office/drawing/2014/main" id="{97D01383-0FC5-424D-9F8D-5133E5D06077}"/>
              </a:ext>
            </a:extLst>
          </p:cNvPr>
          <p:cNvSpPr txBox="1">
            <a:spLocks noChangeArrowheads="1"/>
          </p:cNvSpPr>
          <p:nvPr/>
        </p:nvSpPr>
        <p:spPr bwMode="auto">
          <a:xfrm>
            <a:off x="381000" y="1676400"/>
            <a:ext cx="4906963"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00CC"/>
                </a:solidFill>
                <a:latin typeface="Times New Roman" panose="02020603050405020304" pitchFamily="18" charset="0"/>
                <a:ea typeface="宋体" panose="02010600030101010101" pitchFamily="2" charset="-122"/>
              </a:rPr>
              <a:t>高分子，</a:t>
            </a:r>
            <a:r>
              <a:rPr kumimoji="1" lang="zh-CN" altLang="en-US" sz="2400" b="1" i="1">
                <a:solidFill>
                  <a:srgbClr val="0000CC"/>
                </a:solidFill>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b="1">
                <a:solidFill>
                  <a:srgbClr val="0000CC"/>
                </a:solidFill>
                <a:latin typeface="Times New Roman" panose="02020603050405020304" pitchFamily="18" charset="0"/>
                <a:ea typeface="宋体" panose="02010600030101010101" pitchFamily="2" charset="-122"/>
              </a:rPr>
              <a:t> </a:t>
            </a:r>
            <a:r>
              <a:rPr kumimoji="1" lang="en-US" altLang="zh-CN" sz="2400" b="1">
                <a:solidFill>
                  <a:srgbClr val="0000CC"/>
                </a:solidFill>
                <a:latin typeface="Times New Roman" panose="02020603050405020304" pitchFamily="18" charset="0"/>
                <a:ea typeface="宋体" panose="02010600030101010101" pitchFamily="2" charset="-122"/>
              </a:rPr>
              <a:t>=10</a:t>
            </a:r>
            <a:r>
              <a:rPr kumimoji="1" lang="en-US" altLang="zh-CN" sz="2400" b="1" baseline="30000">
                <a:solidFill>
                  <a:srgbClr val="0000CC"/>
                </a:solidFill>
                <a:latin typeface="Times New Roman" panose="02020603050405020304" pitchFamily="18" charset="0"/>
                <a:ea typeface="宋体" panose="02010600030101010101" pitchFamily="2" charset="-122"/>
              </a:rPr>
              <a:t>-1</a:t>
            </a:r>
            <a:r>
              <a:rPr kumimoji="1" lang="en-US" altLang="zh-CN" sz="2400" b="1">
                <a:solidFill>
                  <a:srgbClr val="0000CC"/>
                </a:solidFill>
                <a:latin typeface="Times New Roman" panose="02020603050405020304" pitchFamily="18" charset="0"/>
                <a:ea typeface="宋体" panose="02010600030101010101" pitchFamily="2" charset="-122"/>
              </a:rPr>
              <a:t>~10</a:t>
            </a:r>
            <a:r>
              <a:rPr kumimoji="1" lang="en-US" altLang="zh-CN" sz="2400" b="1" baseline="30000">
                <a:solidFill>
                  <a:srgbClr val="0000CC"/>
                </a:solidFill>
                <a:latin typeface="Times New Roman" panose="02020603050405020304" pitchFamily="18" charset="0"/>
                <a:ea typeface="宋体" panose="02010600030101010101" pitchFamily="2" charset="-122"/>
              </a:rPr>
              <a:t>+4</a:t>
            </a:r>
            <a:r>
              <a:rPr kumimoji="1" lang="en-US" altLang="zh-CN" sz="2400" b="1">
                <a:solidFill>
                  <a:srgbClr val="0000CC"/>
                </a:solidFill>
                <a:latin typeface="Times New Roman" panose="02020603050405020304" pitchFamily="18" charset="0"/>
                <a:ea typeface="宋体" panose="02010600030101010101" pitchFamily="2" charset="-122"/>
              </a:rPr>
              <a:t> s, “</a:t>
            </a:r>
            <a:r>
              <a:rPr kumimoji="1" lang="zh-CN" altLang="en-US" sz="2400" b="1">
                <a:solidFill>
                  <a:srgbClr val="0000CC"/>
                </a:solidFill>
                <a:latin typeface="Times New Roman" panose="02020603050405020304" pitchFamily="18" charset="0"/>
                <a:ea typeface="宋体" panose="02010600030101010101" pitchFamily="2" charset="-122"/>
              </a:rPr>
              <a:t>松弛过程”</a:t>
            </a:r>
          </a:p>
        </p:txBody>
      </p:sp>
      <p:sp>
        <p:nvSpPr>
          <p:cNvPr id="32779" name="Rectangle 4">
            <a:extLst>
              <a:ext uri="{FF2B5EF4-FFF2-40B4-BE49-F238E27FC236}">
                <a16:creationId xmlns:a16="http://schemas.microsoft.com/office/drawing/2014/main" id="{C9A16B94-B43B-4014-B40D-3B1B87C28FD7}"/>
              </a:ext>
            </a:extLst>
          </p:cNvPr>
          <p:cNvSpPr>
            <a:spLocks noChangeArrowheads="1"/>
          </p:cNvSpPr>
          <p:nvPr/>
        </p:nvSpPr>
        <p:spPr bwMode="auto">
          <a:xfrm>
            <a:off x="76200" y="304800"/>
            <a:ext cx="5791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5.1.2</a:t>
            </a:r>
            <a:r>
              <a:rPr lang="en-US" altLang="zh-CN"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  </a:t>
            </a:r>
            <a:r>
              <a:rPr lang="zh-CN"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分子运动的时间依赖性</a:t>
            </a:r>
          </a:p>
        </p:txBody>
      </p:sp>
      <p:sp>
        <p:nvSpPr>
          <p:cNvPr id="2" name="灯片编号占位符 1">
            <a:extLst>
              <a:ext uri="{FF2B5EF4-FFF2-40B4-BE49-F238E27FC236}">
                <a16:creationId xmlns:a16="http://schemas.microsoft.com/office/drawing/2014/main" id="{4E2DD253-1730-477C-BA95-2A82E213A911}"/>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ext Box 3">
            <a:extLst>
              <a:ext uri="{FF2B5EF4-FFF2-40B4-BE49-F238E27FC236}">
                <a16:creationId xmlns:a16="http://schemas.microsoft.com/office/drawing/2014/main" id="{4F496CD8-3E30-4B94-87F7-6F75DF0B1C94}"/>
              </a:ext>
            </a:extLst>
          </p:cNvPr>
          <p:cNvSpPr txBox="1">
            <a:spLocks noChangeArrowheads="1"/>
          </p:cNvSpPr>
          <p:nvPr/>
        </p:nvSpPr>
        <p:spPr bwMode="auto">
          <a:xfrm>
            <a:off x="457200" y="2819400"/>
            <a:ext cx="2041525" cy="8223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FFFF00"/>
                </a:solidFill>
                <a:latin typeface="宋体" panose="02010600030101010101" pitchFamily="2" charset="-122"/>
              </a:rPr>
              <a:t>温度对高分子运动的作用</a:t>
            </a:r>
          </a:p>
        </p:txBody>
      </p:sp>
      <p:sp>
        <p:nvSpPr>
          <p:cNvPr id="83972" name="AutoShape 4">
            <a:extLst>
              <a:ext uri="{FF2B5EF4-FFF2-40B4-BE49-F238E27FC236}">
                <a16:creationId xmlns:a16="http://schemas.microsoft.com/office/drawing/2014/main" id="{C748FF65-5E74-4B14-9942-B07F3D7A5976}"/>
              </a:ext>
            </a:extLst>
          </p:cNvPr>
          <p:cNvSpPr>
            <a:spLocks/>
          </p:cNvSpPr>
          <p:nvPr/>
        </p:nvSpPr>
        <p:spPr bwMode="auto">
          <a:xfrm>
            <a:off x="2514600" y="1676400"/>
            <a:ext cx="228600" cy="3124200"/>
          </a:xfrm>
          <a:prstGeom prst="leftBrace">
            <a:avLst>
              <a:gd name="adj1" fmla="val 113889"/>
              <a:gd name="adj2" fmla="val 50000"/>
            </a:avLst>
          </a:prstGeom>
          <a:noFill/>
          <a:ln w="28575">
            <a:solidFill>
              <a:srgbClr val="006600"/>
            </a:solidFill>
            <a:round/>
            <a:headEnd/>
            <a:tailEnd/>
          </a:ln>
          <a:extLst>
            <a:ext uri="{909E8E84-426E-40DD-AFC4-6F175D3DCCD1}">
              <a14:hiddenFill xmlns:a14="http://schemas.microsoft.com/office/drawing/2010/main">
                <a:solidFill>
                  <a:srgbClr val="66FF66"/>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FF"/>
              </a:solidFill>
            </a:endParaRPr>
          </a:p>
        </p:txBody>
      </p:sp>
      <p:sp>
        <p:nvSpPr>
          <p:cNvPr id="83973" name="Text Box 5" descr="画布">
            <a:extLst>
              <a:ext uri="{FF2B5EF4-FFF2-40B4-BE49-F238E27FC236}">
                <a16:creationId xmlns:a16="http://schemas.microsoft.com/office/drawing/2014/main" id="{EF3C26ED-FF63-4319-B7B6-5B22CF880C94}"/>
              </a:ext>
            </a:extLst>
          </p:cNvPr>
          <p:cNvSpPr txBox="1">
            <a:spLocks noChangeArrowheads="1"/>
          </p:cNvSpPr>
          <p:nvPr/>
        </p:nvSpPr>
        <p:spPr bwMode="auto">
          <a:xfrm>
            <a:off x="2895600" y="1447800"/>
            <a:ext cx="4648200" cy="519113"/>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b="1">
                <a:solidFill>
                  <a:schemeClr val="bg1"/>
                </a:solidFill>
                <a:latin typeface="宋体" panose="02010600030101010101" pitchFamily="2" charset="-122"/>
              </a:rPr>
              <a:t>使运动单元热运动能量提高</a:t>
            </a:r>
          </a:p>
        </p:txBody>
      </p:sp>
      <p:sp>
        <p:nvSpPr>
          <p:cNvPr id="83975" name="Text Box 7">
            <a:extLst>
              <a:ext uri="{FF2B5EF4-FFF2-40B4-BE49-F238E27FC236}">
                <a16:creationId xmlns:a16="http://schemas.microsoft.com/office/drawing/2014/main" id="{7765AAF6-CB02-4DC3-9818-DA407B923D0A}"/>
              </a:ext>
            </a:extLst>
          </p:cNvPr>
          <p:cNvSpPr txBox="1">
            <a:spLocks noChangeArrowheads="1"/>
          </p:cNvSpPr>
          <p:nvPr/>
        </p:nvSpPr>
        <p:spPr bwMode="auto">
          <a:xfrm>
            <a:off x="2895600" y="2073275"/>
            <a:ext cx="58435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000099"/>
                </a:solidFill>
                <a:latin typeface="Times New Roman" panose="02020603050405020304" pitchFamily="18" charset="0"/>
                <a:ea typeface="隶书" panose="02010509060101010101" pitchFamily="49" charset="-122"/>
              </a:rPr>
              <a:t>T</a:t>
            </a:r>
            <a:r>
              <a:rPr lang="zh-CN" altLang="en-US" sz="2400" b="1">
                <a:solidFill>
                  <a:srgbClr val="000099"/>
                </a:solidFill>
                <a:latin typeface="Times New Roman" panose="02020603050405020304" pitchFamily="18" charset="0"/>
                <a:ea typeface="隶书" panose="02010509060101010101" pitchFamily="49" charset="-122"/>
              </a:rPr>
              <a:t>升高，分子运动能增加，当克服位垒后，运动单元处于活化状态。</a:t>
            </a:r>
          </a:p>
        </p:txBody>
      </p:sp>
      <p:sp>
        <p:nvSpPr>
          <p:cNvPr id="83976" name="Text Box 8">
            <a:extLst>
              <a:ext uri="{FF2B5EF4-FFF2-40B4-BE49-F238E27FC236}">
                <a16:creationId xmlns:a16="http://schemas.microsoft.com/office/drawing/2014/main" id="{242917D9-EDE5-4B80-865C-5B165948B606}"/>
              </a:ext>
            </a:extLst>
          </p:cNvPr>
          <p:cNvSpPr txBox="1">
            <a:spLocks noChangeArrowheads="1"/>
          </p:cNvSpPr>
          <p:nvPr/>
        </p:nvSpPr>
        <p:spPr bwMode="auto">
          <a:xfrm>
            <a:off x="2819400" y="4572000"/>
            <a:ext cx="5257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99"/>
                </a:solidFill>
                <a:latin typeface="Times New Roman" panose="02020603050405020304" pitchFamily="18" charset="0"/>
                <a:ea typeface="隶书" panose="02010509060101010101" pitchFamily="49" charset="-122"/>
              </a:rPr>
              <a:t>加大了分子间的距离，自由空间。</a:t>
            </a:r>
          </a:p>
        </p:txBody>
      </p:sp>
      <p:sp>
        <p:nvSpPr>
          <p:cNvPr id="83980" name="Text Box 12" descr="画布">
            <a:extLst>
              <a:ext uri="{FF2B5EF4-FFF2-40B4-BE49-F238E27FC236}">
                <a16:creationId xmlns:a16="http://schemas.microsoft.com/office/drawing/2014/main" id="{70EBD64D-5734-4FEC-9E31-A424CDE198FC}"/>
              </a:ext>
            </a:extLst>
          </p:cNvPr>
          <p:cNvSpPr txBox="1">
            <a:spLocks noChangeArrowheads="1"/>
          </p:cNvSpPr>
          <p:nvPr/>
        </p:nvSpPr>
        <p:spPr bwMode="auto">
          <a:xfrm>
            <a:off x="2895600" y="3962400"/>
            <a:ext cx="3581400" cy="519113"/>
          </a:xfrm>
          <a:prstGeom prst="rect">
            <a:avLst/>
          </a:prstGeom>
          <a:solidFill>
            <a:srgbClr val="0066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b="1">
                <a:solidFill>
                  <a:schemeClr val="bg1"/>
                </a:solidFill>
                <a:latin typeface="宋体" panose="02010600030101010101" pitchFamily="2" charset="-122"/>
              </a:rPr>
              <a:t>使聚合物体积膨胀</a:t>
            </a:r>
          </a:p>
        </p:txBody>
      </p:sp>
      <p:sp>
        <p:nvSpPr>
          <p:cNvPr id="33806" name="Rectangle 4">
            <a:extLst>
              <a:ext uri="{FF2B5EF4-FFF2-40B4-BE49-F238E27FC236}">
                <a16:creationId xmlns:a16="http://schemas.microsoft.com/office/drawing/2014/main" id="{1B2FF8E0-00DB-428B-849D-21B60F841E17}"/>
              </a:ext>
            </a:extLst>
          </p:cNvPr>
          <p:cNvSpPr>
            <a:spLocks noChangeArrowheads="1"/>
          </p:cNvSpPr>
          <p:nvPr/>
        </p:nvSpPr>
        <p:spPr bwMode="auto">
          <a:xfrm>
            <a:off x="76200" y="304800"/>
            <a:ext cx="5791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5.1.</a:t>
            </a:r>
            <a:r>
              <a:rPr lang="en-US" altLang="zh-CN"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3  </a:t>
            </a:r>
            <a:r>
              <a:rPr lang="zh-CN"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分子运动的温度依赖性</a:t>
            </a:r>
          </a:p>
        </p:txBody>
      </p:sp>
      <p:sp>
        <p:nvSpPr>
          <p:cNvPr id="33808" name="Rectangle 16">
            <a:extLst>
              <a:ext uri="{FF2B5EF4-FFF2-40B4-BE49-F238E27FC236}">
                <a16:creationId xmlns:a16="http://schemas.microsoft.com/office/drawing/2014/main" id="{3186E9C8-BC5F-4767-BAFB-EC1B549D59D4}"/>
              </a:ext>
            </a:extLst>
          </p:cNvPr>
          <p:cNvSpPr>
            <a:spLocks noChangeArrowheads="1"/>
          </p:cNvSpPr>
          <p:nvPr/>
        </p:nvSpPr>
        <p:spPr bwMode="auto">
          <a:xfrm>
            <a:off x="1295400" y="5562600"/>
            <a:ext cx="65918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FF0000"/>
                </a:solidFill>
                <a:latin typeface="Times New Roman" panose="02020603050405020304" pitchFamily="18" charset="0"/>
                <a:ea typeface="隶书" panose="02010509060101010101" pitchFamily="49" charset="-122"/>
              </a:rPr>
              <a:t>随</a:t>
            </a:r>
            <a:r>
              <a:rPr lang="en-US" altLang="zh-CN" sz="2800" dirty="0">
                <a:solidFill>
                  <a:srgbClr val="FF0000"/>
                </a:solidFill>
                <a:latin typeface="Times New Roman" panose="02020603050405020304" pitchFamily="18" charset="0"/>
                <a:ea typeface="隶书" panose="02010509060101010101" pitchFamily="49" charset="-122"/>
              </a:rPr>
              <a:t>T </a:t>
            </a:r>
            <a:r>
              <a:rPr lang="zh-CN" altLang="en-US" sz="2800" dirty="0">
                <a:solidFill>
                  <a:srgbClr val="FF0000"/>
                </a:solidFill>
                <a:latin typeface="Times New Roman" panose="02020603050405020304" pitchFamily="18" charset="0"/>
                <a:ea typeface="隶书" panose="02010509060101010101" pitchFamily="49" charset="-122"/>
              </a:rPr>
              <a:t>提高，加快松弛过程，松弛时间缩短</a:t>
            </a:r>
          </a:p>
        </p:txBody>
      </p:sp>
      <p:sp>
        <p:nvSpPr>
          <p:cNvPr id="2" name="灯片编号占位符 1">
            <a:extLst>
              <a:ext uri="{FF2B5EF4-FFF2-40B4-BE49-F238E27FC236}">
                <a16:creationId xmlns:a16="http://schemas.microsoft.com/office/drawing/2014/main" id="{B7992150-429C-4AD1-9AD7-F893CE2CCAA4}"/>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808"/>
                                        </p:tgtEl>
                                        <p:attrNameLst>
                                          <p:attrName>style.visibility</p:attrName>
                                        </p:attrNameLst>
                                      </p:cBhvr>
                                      <p:to>
                                        <p:strVal val="visible"/>
                                      </p:to>
                                    </p:set>
                                    <p:anim calcmode="lin" valueType="num">
                                      <p:cBhvr>
                                        <p:cTn id="7" dur="500" fill="hold"/>
                                        <p:tgtEl>
                                          <p:spTgt spid="3380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808"/>
                                        </p:tgtEl>
                                        <p:attrNameLst>
                                          <p:attrName>ppt_y</p:attrName>
                                        </p:attrNameLst>
                                      </p:cBhvr>
                                      <p:tavLst>
                                        <p:tav tm="0">
                                          <p:val>
                                            <p:strVal val="#ppt_y"/>
                                          </p:val>
                                        </p:tav>
                                        <p:tav tm="100000">
                                          <p:val>
                                            <p:strVal val="#ppt_y"/>
                                          </p:val>
                                        </p:tav>
                                      </p:tavLst>
                                    </p:anim>
                                    <p:anim calcmode="lin" valueType="num">
                                      <p:cBhvr>
                                        <p:cTn id="9" dur="500" fill="hold"/>
                                        <p:tgtEl>
                                          <p:spTgt spid="3380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80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 Box 4" descr="水滴">
            <a:extLst>
              <a:ext uri="{FF2B5EF4-FFF2-40B4-BE49-F238E27FC236}">
                <a16:creationId xmlns:a16="http://schemas.microsoft.com/office/drawing/2014/main" id="{1CF5D872-E3F7-4786-8447-B0276770F2AC}"/>
              </a:ext>
            </a:extLst>
          </p:cNvPr>
          <p:cNvSpPr txBox="1">
            <a:spLocks noChangeArrowheads="1"/>
          </p:cNvSpPr>
          <p:nvPr/>
        </p:nvSpPr>
        <p:spPr bwMode="auto">
          <a:xfrm>
            <a:off x="228600" y="1219200"/>
            <a:ext cx="6553200" cy="533400"/>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Times New Roman" panose="02020603050405020304" pitchFamily="18" charset="0"/>
                <a:ea typeface="隶书" panose="02010509060101010101" pitchFamily="49" charset="-122"/>
              </a:rPr>
              <a:t>由侧基或主链局部运动引起的松弛过程</a:t>
            </a:r>
          </a:p>
        </p:txBody>
      </p:sp>
      <p:sp>
        <p:nvSpPr>
          <p:cNvPr id="2059" name="Rectangle 4">
            <a:extLst>
              <a:ext uri="{FF2B5EF4-FFF2-40B4-BE49-F238E27FC236}">
                <a16:creationId xmlns:a16="http://schemas.microsoft.com/office/drawing/2014/main" id="{C3CA54E2-0894-43AB-BB88-16032A84F609}"/>
              </a:ext>
            </a:extLst>
          </p:cNvPr>
          <p:cNvSpPr>
            <a:spLocks noChangeArrowheads="1"/>
          </p:cNvSpPr>
          <p:nvPr/>
        </p:nvSpPr>
        <p:spPr bwMode="auto">
          <a:xfrm>
            <a:off x="76200" y="304800"/>
            <a:ext cx="5791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5.1.</a:t>
            </a:r>
            <a:r>
              <a:rPr lang="en-US" altLang="zh-CN"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3  </a:t>
            </a:r>
            <a:r>
              <a:rPr lang="zh-CN"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分子运动的温度依赖性</a:t>
            </a:r>
          </a:p>
        </p:txBody>
      </p:sp>
      <p:sp>
        <p:nvSpPr>
          <p:cNvPr id="2081" name="Rectangle 33">
            <a:extLst>
              <a:ext uri="{FF2B5EF4-FFF2-40B4-BE49-F238E27FC236}">
                <a16:creationId xmlns:a16="http://schemas.microsoft.com/office/drawing/2014/main" id="{2AEB52A0-64A6-4E46-A32C-B726AD3B405E}"/>
              </a:ext>
            </a:extLst>
          </p:cNvPr>
          <p:cNvSpPr>
            <a:spLocks noChangeArrowheads="1"/>
          </p:cNvSpPr>
          <p:nvPr/>
        </p:nvSpPr>
        <p:spPr bwMode="auto">
          <a:xfrm>
            <a:off x="5013325" y="1905000"/>
            <a:ext cx="3749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2400" b="1" dirty="0">
                <a:latin typeface="宋体" panose="02010600030101010101" pitchFamily="2" charset="-122"/>
                <a:ea typeface="宋体" panose="02010600030101010101" pitchFamily="2" charset="-122"/>
              </a:rPr>
              <a:t>关于速度过程的一般理论</a:t>
            </a:r>
            <a:endParaRPr lang="zh-CN" altLang="en-US" sz="2400" b="1" dirty="0"/>
          </a:p>
        </p:txBody>
      </p:sp>
      <p:sp>
        <p:nvSpPr>
          <p:cNvPr id="2082" name="Rectangle 34">
            <a:extLst>
              <a:ext uri="{FF2B5EF4-FFF2-40B4-BE49-F238E27FC236}">
                <a16:creationId xmlns:a16="http://schemas.microsoft.com/office/drawing/2014/main" id="{5B7DBCAA-400B-44C9-B65D-1B9609800570}"/>
              </a:ext>
            </a:extLst>
          </p:cNvPr>
          <p:cNvSpPr>
            <a:spLocks noChangeArrowheads="1"/>
          </p:cNvSpPr>
          <p:nvPr/>
        </p:nvSpPr>
        <p:spPr bwMode="auto">
          <a:xfrm>
            <a:off x="3438525" y="1905000"/>
            <a:ext cx="752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2400" b="1" dirty="0">
                <a:latin typeface="宋体" panose="02010600030101010101" pitchFamily="2" charset="-122"/>
                <a:ea typeface="宋体" panose="02010600030101010101" pitchFamily="2" charset="-122"/>
              </a:rPr>
              <a:t>符合</a:t>
            </a:r>
            <a:endParaRPr lang="zh-CN" altLang="en-US" sz="2400" b="1" dirty="0"/>
          </a:p>
        </p:txBody>
      </p:sp>
      <p:sp>
        <p:nvSpPr>
          <p:cNvPr id="2083" name="Rectangle 35">
            <a:extLst>
              <a:ext uri="{FF2B5EF4-FFF2-40B4-BE49-F238E27FC236}">
                <a16:creationId xmlns:a16="http://schemas.microsoft.com/office/drawing/2014/main" id="{7B8FC5CC-50E7-4206-9447-EB992B66B180}"/>
              </a:ext>
            </a:extLst>
          </p:cNvPr>
          <p:cNvSpPr>
            <a:spLocks noChangeArrowheads="1"/>
          </p:cNvSpPr>
          <p:nvPr/>
        </p:nvSpPr>
        <p:spPr bwMode="auto">
          <a:xfrm>
            <a:off x="377825" y="1905000"/>
            <a:ext cx="3203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2400" b="1" dirty="0">
                <a:latin typeface="宋体" panose="02010600030101010101" pitchFamily="2" charset="-122"/>
                <a:ea typeface="宋体" panose="02010600030101010101" pitchFamily="2" charset="-122"/>
              </a:rPr>
              <a:t>松弛时间与温度的关系</a:t>
            </a:r>
            <a:endParaRPr lang="zh-CN" altLang="en-US" sz="2400" b="1" dirty="0"/>
          </a:p>
        </p:txBody>
      </p:sp>
      <p:sp>
        <p:nvSpPr>
          <p:cNvPr id="2093" name="Rectangle 45">
            <a:extLst>
              <a:ext uri="{FF2B5EF4-FFF2-40B4-BE49-F238E27FC236}">
                <a16:creationId xmlns:a16="http://schemas.microsoft.com/office/drawing/2014/main" id="{C0669762-C1F0-4DB1-A96F-24ADBD374EE7}"/>
              </a:ext>
            </a:extLst>
          </p:cNvPr>
          <p:cNvSpPr>
            <a:spLocks noChangeArrowheads="1"/>
          </p:cNvSpPr>
          <p:nvPr/>
        </p:nvSpPr>
        <p:spPr bwMode="auto">
          <a:xfrm>
            <a:off x="4114800" y="1895475"/>
            <a:ext cx="86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b="1" i="1">
                <a:solidFill>
                  <a:srgbClr val="FF0000"/>
                </a:solidFill>
                <a:latin typeface="Times New Roman" panose="02020603050405020304" pitchFamily="18" charset="0"/>
              </a:rPr>
              <a:t>Eyring</a:t>
            </a:r>
            <a:endParaRPr lang="en-US" altLang="zh-CN" sz="2400" b="1" i="1">
              <a:solidFill>
                <a:srgbClr val="FF0000"/>
              </a:solidFill>
            </a:endParaRPr>
          </a:p>
        </p:txBody>
      </p:sp>
      <p:grpSp>
        <p:nvGrpSpPr>
          <p:cNvPr id="2105" name="Group 57">
            <a:extLst>
              <a:ext uri="{FF2B5EF4-FFF2-40B4-BE49-F238E27FC236}">
                <a16:creationId xmlns:a16="http://schemas.microsoft.com/office/drawing/2014/main" id="{B0AAE948-9A6D-497B-A9D9-CDE5A1B5352A}"/>
              </a:ext>
            </a:extLst>
          </p:cNvPr>
          <p:cNvGrpSpPr>
            <a:grpSpLocks/>
          </p:cNvGrpSpPr>
          <p:nvPr/>
        </p:nvGrpSpPr>
        <p:grpSpPr bwMode="auto">
          <a:xfrm>
            <a:off x="349250" y="3619500"/>
            <a:ext cx="8718550" cy="1160463"/>
            <a:chOff x="105" y="2280"/>
            <a:chExt cx="5492" cy="731"/>
          </a:xfrm>
        </p:grpSpPr>
        <p:sp>
          <p:nvSpPr>
            <p:cNvPr id="2063" name="Line 15">
              <a:extLst>
                <a:ext uri="{FF2B5EF4-FFF2-40B4-BE49-F238E27FC236}">
                  <a16:creationId xmlns:a16="http://schemas.microsoft.com/office/drawing/2014/main" id="{9A3A62F1-BA1E-42B3-AD0B-8DB785C9338D}"/>
                </a:ext>
              </a:extLst>
            </p:cNvPr>
            <p:cNvSpPr>
              <a:spLocks noChangeShapeType="1"/>
            </p:cNvSpPr>
            <p:nvPr/>
          </p:nvSpPr>
          <p:spPr bwMode="auto">
            <a:xfrm flipH="1">
              <a:off x="4742" y="2578"/>
              <a:ext cx="51" cy="164"/>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4" name="Rectangle 16">
              <a:extLst>
                <a:ext uri="{FF2B5EF4-FFF2-40B4-BE49-F238E27FC236}">
                  <a16:creationId xmlns:a16="http://schemas.microsoft.com/office/drawing/2014/main" id="{7EF8D94C-0E59-4228-8E9A-075765F5A2A9}"/>
                </a:ext>
              </a:extLst>
            </p:cNvPr>
            <p:cNvSpPr>
              <a:spLocks noChangeArrowheads="1"/>
            </p:cNvSpPr>
            <p:nvPr/>
          </p:nvSpPr>
          <p:spPr bwMode="auto">
            <a:xfrm>
              <a:off x="1707" y="2819"/>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得。</a:t>
              </a:r>
              <a:endParaRPr lang="zh-CN" altLang="en-US"/>
            </a:p>
          </p:txBody>
        </p:sp>
        <p:sp>
          <p:nvSpPr>
            <p:cNvPr id="2065" name="Rectangle 17">
              <a:extLst>
                <a:ext uri="{FF2B5EF4-FFF2-40B4-BE49-F238E27FC236}">
                  <a16:creationId xmlns:a16="http://schemas.microsoft.com/office/drawing/2014/main" id="{86E62597-5845-452D-96E3-7DDDAD361798}"/>
                </a:ext>
              </a:extLst>
            </p:cNvPr>
            <p:cNvSpPr>
              <a:spLocks noChangeArrowheads="1"/>
            </p:cNvSpPr>
            <p:nvPr/>
          </p:nvSpPr>
          <p:spPr bwMode="auto">
            <a:xfrm>
              <a:off x="105" y="2819"/>
              <a:ext cx="16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由直线的斜率就可以求</a:t>
              </a:r>
              <a:endParaRPr lang="zh-CN" altLang="en-US"/>
            </a:p>
          </p:txBody>
        </p:sp>
        <p:sp>
          <p:nvSpPr>
            <p:cNvPr id="2066" name="Rectangle 18">
              <a:extLst>
                <a:ext uri="{FF2B5EF4-FFF2-40B4-BE49-F238E27FC236}">
                  <a16:creationId xmlns:a16="http://schemas.microsoft.com/office/drawing/2014/main" id="{F3AE6384-1256-4303-9D2B-5AFBEA00A458}"/>
                </a:ext>
              </a:extLst>
            </p:cNvPr>
            <p:cNvSpPr>
              <a:spLocks noChangeArrowheads="1"/>
            </p:cNvSpPr>
            <p:nvPr/>
          </p:nvSpPr>
          <p:spPr bwMode="auto">
            <a:xfrm>
              <a:off x="4976" y="2544"/>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的图，</a:t>
              </a:r>
              <a:endParaRPr lang="zh-CN" altLang="en-US"/>
            </a:p>
          </p:txBody>
        </p:sp>
        <p:sp>
          <p:nvSpPr>
            <p:cNvPr id="2067" name="Rectangle 19">
              <a:extLst>
                <a:ext uri="{FF2B5EF4-FFF2-40B4-BE49-F238E27FC236}">
                  <a16:creationId xmlns:a16="http://schemas.microsoft.com/office/drawing/2014/main" id="{D892AFEB-BDD6-4963-B89E-95CADF918032}"/>
                </a:ext>
              </a:extLst>
            </p:cNvPr>
            <p:cNvSpPr>
              <a:spLocks noChangeArrowheads="1"/>
            </p:cNvSpPr>
            <p:nvPr/>
          </p:nvSpPr>
          <p:spPr bwMode="auto">
            <a:xfrm>
              <a:off x="4523" y="2563"/>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a:t>
              </a:r>
              <a:endParaRPr lang="zh-CN" altLang="en-US"/>
            </a:p>
          </p:txBody>
        </p:sp>
        <p:sp>
          <p:nvSpPr>
            <p:cNvPr id="2070" name="Rectangle 22">
              <a:extLst>
                <a:ext uri="{FF2B5EF4-FFF2-40B4-BE49-F238E27FC236}">
                  <a16:creationId xmlns:a16="http://schemas.microsoft.com/office/drawing/2014/main" id="{C85A8C06-899C-40BB-A9ED-4CF88360D31A}"/>
                </a:ext>
              </a:extLst>
            </p:cNvPr>
            <p:cNvSpPr>
              <a:spLocks noChangeArrowheads="1"/>
            </p:cNvSpPr>
            <p:nvPr/>
          </p:nvSpPr>
          <p:spPr bwMode="auto">
            <a:xfrm>
              <a:off x="123" y="2563"/>
              <a:ext cx="4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该数值可以通过测定聚合物在不同的温度下的松弛时间，作</a:t>
              </a:r>
            </a:p>
          </p:txBody>
        </p:sp>
        <p:sp>
          <p:nvSpPr>
            <p:cNvPr id="2072" name="Rectangle 24">
              <a:extLst>
                <a:ext uri="{FF2B5EF4-FFF2-40B4-BE49-F238E27FC236}">
                  <a16:creationId xmlns:a16="http://schemas.microsoft.com/office/drawing/2014/main" id="{3A29D40B-96D2-4C0D-95C6-D33B0062CAA3}"/>
                </a:ext>
              </a:extLst>
            </p:cNvPr>
            <p:cNvSpPr>
              <a:spLocks noChangeArrowheads="1"/>
            </p:cNvSpPr>
            <p:nvPr/>
          </p:nvSpPr>
          <p:spPr bwMode="auto">
            <a:xfrm>
              <a:off x="3677" y="2304"/>
              <a:ext cx="19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是松弛过程需要的活化能，</a:t>
              </a:r>
            </a:p>
          </p:txBody>
        </p:sp>
        <p:sp>
          <p:nvSpPr>
            <p:cNvPr id="2073" name="Rectangle 25">
              <a:extLst>
                <a:ext uri="{FF2B5EF4-FFF2-40B4-BE49-F238E27FC236}">
                  <a16:creationId xmlns:a16="http://schemas.microsoft.com/office/drawing/2014/main" id="{95E87DE4-001F-42FE-BF4C-3395A6D8D61E}"/>
                </a:ext>
              </a:extLst>
            </p:cNvPr>
            <p:cNvSpPr>
              <a:spLocks noChangeArrowheads="1"/>
            </p:cNvSpPr>
            <p:nvPr/>
          </p:nvSpPr>
          <p:spPr bwMode="auto">
            <a:xfrm>
              <a:off x="2841" y="2304"/>
              <a:ext cx="6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是温度，</a:t>
              </a:r>
              <a:endParaRPr lang="zh-CN" altLang="en-US"/>
            </a:p>
          </p:txBody>
        </p:sp>
        <p:sp>
          <p:nvSpPr>
            <p:cNvPr id="2074" name="Rectangle 26">
              <a:extLst>
                <a:ext uri="{FF2B5EF4-FFF2-40B4-BE49-F238E27FC236}">
                  <a16:creationId xmlns:a16="http://schemas.microsoft.com/office/drawing/2014/main" id="{A1D1C314-56D4-4611-A182-37717067A3DC}"/>
                </a:ext>
              </a:extLst>
            </p:cNvPr>
            <p:cNvSpPr>
              <a:spLocks noChangeArrowheads="1"/>
            </p:cNvSpPr>
            <p:nvPr/>
          </p:nvSpPr>
          <p:spPr bwMode="auto">
            <a:xfrm>
              <a:off x="1790" y="2304"/>
              <a:ext cx="9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为气体常数，</a:t>
              </a:r>
              <a:endParaRPr lang="zh-CN" altLang="en-US"/>
            </a:p>
          </p:txBody>
        </p:sp>
        <p:sp>
          <p:nvSpPr>
            <p:cNvPr id="2075" name="Rectangle 27">
              <a:extLst>
                <a:ext uri="{FF2B5EF4-FFF2-40B4-BE49-F238E27FC236}">
                  <a16:creationId xmlns:a16="http://schemas.microsoft.com/office/drawing/2014/main" id="{87D7256E-E869-4035-9D9F-CD0D08FCE9F0}"/>
                </a:ext>
              </a:extLst>
            </p:cNvPr>
            <p:cNvSpPr>
              <a:spLocks noChangeArrowheads="1"/>
            </p:cNvSpPr>
            <p:nvPr/>
          </p:nvSpPr>
          <p:spPr bwMode="auto">
            <a:xfrm>
              <a:off x="570" y="2304"/>
              <a:ext cx="11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，是一个常数，</a:t>
              </a:r>
              <a:endParaRPr lang="zh-CN" altLang="en-US"/>
            </a:p>
          </p:txBody>
        </p:sp>
        <p:sp>
          <p:nvSpPr>
            <p:cNvPr id="2076" name="Rectangle 28">
              <a:extLst>
                <a:ext uri="{FF2B5EF4-FFF2-40B4-BE49-F238E27FC236}">
                  <a16:creationId xmlns:a16="http://schemas.microsoft.com/office/drawing/2014/main" id="{A91DB1DE-0DA7-4BE3-9DDB-F72EEF5B1052}"/>
                </a:ext>
              </a:extLst>
            </p:cNvPr>
            <p:cNvSpPr>
              <a:spLocks noChangeArrowheads="1"/>
            </p:cNvSpPr>
            <p:nvPr/>
          </p:nvSpPr>
          <p:spPr bwMode="auto">
            <a:xfrm>
              <a:off x="125" y="2304"/>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a:solidFill>
                    <a:srgbClr val="000000"/>
                  </a:solidFill>
                  <a:latin typeface="宋体" panose="02010600030101010101" pitchFamily="2" charset="-122"/>
                  <a:ea typeface="宋体" panose="02010600030101010101" pitchFamily="2" charset="-122"/>
                </a:rPr>
                <a:t>式中</a:t>
              </a:r>
              <a:endParaRPr lang="zh-CN" altLang="en-US"/>
            </a:p>
          </p:txBody>
        </p:sp>
        <p:sp>
          <p:nvSpPr>
            <p:cNvPr id="2084" name="Rectangle 36">
              <a:extLst>
                <a:ext uri="{FF2B5EF4-FFF2-40B4-BE49-F238E27FC236}">
                  <a16:creationId xmlns:a16="http://schemas.microsoft.com/office/drawing/2014/main" id="{07A9BF19-27E8-424A-BDB0-A38A65A6D1BD}"/>
                </a:ext>
              </a:extLst>
            </p:cNvPr>
            <p:cNvSpPr>
              <a:spLocks noChangeArrowheads="1"/>
            </p:cNvSpPr>
            <p:nvPr/>
          </p:nvSpPr>
          <p:spPr bwMode="auto">
            <a:xfrm>
              <a:off x="4797" y="2557"/>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Times New Roman" panose="02020603050405020304" pitchFamily="18" charset="0"/>
                </a:rPr>
                <a:t>T</a:t>
              </a:r>
              <a:endParaRPr lang="en-US" altLang="zh-CN"/>
            </a:p>
          </p:txBody>
        </p:sp>
        <p:sp>
          <p:nvSpPr>
            <p:cNvPr id="2085" name="Rectangle 37">
              <a:extLst>
                <a:ext uri="{FF2B5EF4-FFF2-40B4-BE49-F238E27FC236}">
                  <a16:creationId xmlns:a16="http://schemas.microsoft.com/office/drawing/2014/main" id="{53DD5889-6C43-44C0-9A2F-69CFD8E6ECDA}"/>
                </a:ext>
              </a:extLst>
            </p:cNvPr>
            <p:cNvSpPr>
              <a:spLocks noChangeArrowheads="1"/>
            </p:cNvSpPr>
            <p:nvPr/>
          </p:nvSpPr>
          <p:spPr bwMode="auto">
            <a:xfrm>
              <a:off x="3580" y="2298"/>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Times New Roman" panose="02020603050405020304" pitchFamily="18" charset="0"/>
                </a:rPr>
                <a:t>E</a:t>
              </a:r>
              <a:endParaRPr lang="en-US" altLang="zh-CN"/>
            </a:p>
          </p:txBody>
        </p:sp>
        <p:sp>
          <p:nvSpPr>
            <p:cNvPr id="2086" name="Rectangle 38">
              <a:extLst>
                <a:ext uri="{FF2B5EF4-FFF2-40B4-BE49-F238E27FC236}">
                  <a16:creationId xmlns:a16="http://schemas.microsoft.com/office/drawing/2014/main" id="{E96E4797-B545-4CB2-A3B6-1D699C7C40EB}"/>
                </a:ext>
              </a:extLst>
            </p:cNvPr>
            <p:cNvSpPr>
              <a:spLocks noChangeArrowheads="1"/>
            </p:cNvSpPr>
            <p:nvPr/>
          </p:nvSpPr>
          <p:spPr bwMode="auto">
            <a:xfrm>
              <a:off x="2751" y="229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Times New Roman" panose="02020603050405020304" pitchFamily="18" charset="0"/>
                </a:rPr>
                <a:t>T</a:t>
              </a:r>
              <a:endParaRPr lang="en-US" altLang="zh-CN"/>
            </a:p>
          </p:txBody>
        </p:sp>
        <p:sp>
          <p:nvSpPr>
            <p:cNvPr id="2087" name="Rectangle 39">
              <a:extLst>
                <a:ext uri="{FF2B5EF4-FFF2-40B4-BE49-F238E27FC236}">
                  <a16:creationId xmlns:a16="http://schemas.microsoft.com/office/drawing/2014/main" id="{6E14B064-0240-421C-A592-F05248C84A37}"/>
                </a:ext>
              </a:extLst>
            </p:cNvPr>
            <p:cNvSpPr>
              <a:spLocks noChangeArrowheads="1"/>
            </p:cNvSpPr>
            <p:nvPr/>
          </p:nvSpPr>
          <p:spPr bwMode="auto">
            <a:xfrm>
              <a:off x="1692" y="2298"/>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Times New Roman" panose="02020603050405020304" pitchFamily="18" charset="0"/>
                </a:rPr>
                <a:t>R</a:t>
              </a:r>
              <a:endParaRPr lang="en-US" altLang="zh-CN"/>
            </a:p>
          </p:txBody>
        </p:sp>
        <p:sp>
          <p:nvSpPr>
            <p:cNvPr id="2091" name="Rectangle 43">
              <a:extLst>
                <a:ext uri="{FF2B5EF4-FFF2-40B4-BE49-F238E27FC236}">
                  <a16:creationId xmlns:a16="http://schemas.microsoft.com/office/drawing/2014/main" id="{305F1C9D-AD5C-4F61-9FBB-55D9CE5B0D12}"/>
                </a:ext>
              </a:extLst>
            </p:cNvPr>
            <p:cNvSpPr>
              <a:spLocks noChangeArrowheads="1"/>
            </p:cNvSpPr>
            <p:nvPr/>
          </p:nvSpPr>
          <p:spPr bwMode="auto">
            <a:xfrm>
              <a:off x="4678" y="255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Times New Roman" panose="02020603050405020304" pitchFamily="18" charset="0"/>
                </a:rPr>
                <a:t>1</a:t>
              </a:r>
              <a:endParaRPr lang="en-US" altLang="zh-CN"/>
            </a:p>
          </p:txBody>
        </p:sp>
        <p:sp>
          <p:nvSpPr>
            <p:cNvPr id="2092" name="Rectangle 44">
              <a:extLst>
                <a:ext uri="{FF2B5EF4-FFF2-40B4-BE49-F238E27FC236}">
                  <a16:creationId xmlns:a16="http://schemas.microsoft.com/office/drawing/2014/main" id="{59ECE1CB-A80E-408B-AC96-09E60598654D}"/>
                </a:ext>
              </a:extLst>
            </p:cNvPr>
            <p:cNvSpPr>
              <a:spLocks noChangeArrowheads="1"/>
            </p:cNvSpPr>
            <p:nvPr/>
          </p:nvSpPr>
          <p:spPr bwMode="auto">
            <a:xfrm>
              <a:off x="4320" y="2557"/>
              <a:ext cx="1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Times New Roman" panose="02020603050405020304" pitchFamily="18" charset="0"/>
                </a:rPr>
                <a:t>ln</a:t>
              </a:r>
              <a:endParaRPr lang="en-US" altLang="zh-CN"/>
            </a:p>
          </p:txBody>
        </p:sp>
        <p:sp>
          <p:nvSpPr>
            <p:cNvPr id="2094" name="Rectangle 46">
              <a:extLst>
                <a:ext uri="{FF2B5EF4-FFF2-40B4-BE49-F238E27FC236}">
                  <a16:creationId xmlns:a16="http://schemas.microsoft.com/office/drawing/2014/main" id="{F82D539E-6869-486E-B4B6-7B363AE118B2}"/>
                </a:ext>
              </a:extLst>
            </p:cNvPr>
            <p:cNvSpPr>
              <a:spLocks noChangeArrowheads="1"/>
            </p:cNvSpPr>
            <p:nvPr/>
          </p:nvSpPr>
          <p:spPr bwMode="auto">
            <a:xfrm>
              <a:off x="533" y="2399"/>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latin typeface="Times New Roman" panose="02020603050405020304" pitchFamily="18" charset="0"/>
                </a:rPr>
                <a:t>0</a:t>
              </a:r>
              <a:endParaRPr lang="en-US" altLang="zh-CN"/>
            </a:p>
          </p:txBody>
        </p:sp>
        <p:sp>
          <p:nvSpPr>
            <p:cNvPr id="2096" name="Rectangle 48">
              <a:extLst>
                <a:ext uri="{FF2B5EF4-FFF2-40B4-BE49-F238E27FC236}">
                  <a16:creationId xmlns:a16="http://schemas.microsoft.com/office/drawing/2014/main" id="{E95F37BB-D809-4F93-A329-2E5A7EF7ECC3}"/>
                </a:ext>
              </a:extLst>
            </p:cNvPr>
            <p:cNvSpPr>
              <a:spLocks noChangeArrowheads="1"/>
            </p:cNvSpPr>
            <p:nvPr/>
          </p:nvSpPr>
          <p:spPr bwMode="auto">
            <a:xfrm>
              <a:off x="4453" y="2539"/>
              <a:ext cx="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Symbol" panose="05050102010706020507" pitchFamily="18" charset="2"/>
                </a:rPr>
                <a:t>t</a:t>
              </a:r>
              <a:endParaRPr lang="en-US" altLang="zh-CN"/>
            </a:p>
          </p:txBody>
        </p:sp>
        <p:sp>
          <p:nvSpPr>
            <p:cNvPr id="2097" name="Rectangle 49">
              <a:extLst>
                <a:ext uri="{FF2B5EF4-FFF2-40B4-BE49-F238E27FC236}">
                  <a16:creationId xmlns:a16="http://schemas.microsoft.com/office/drawing/2014/main" id="{60DF7C2A-6DB8-4D93-8100-42A65AF1BA2E}"/>
                </a:ext>
              </a:extLst>
            </p:cNvPr>
            <p:cNvSpPr>
              <a:spLocks noChangeArrowheads="1"/>
            </p:cNvSpPr>
            <p:nvPr/>
          </p:nvSpPr>
          <p:spPr bwMode="auto">
            <a:xfrm>
              <a:off x="446" y="2280"/>
              <a:ext cx="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Symbol" panose="05050102010706020507" pitchFamily="18" charset="2"/>
                </a:rPr>
                <a:t>t</a:t>
              </a:r>
              <a:endParaRPr lang="en-US" altLang="zh-CN"/>
            </a:p>
          </p:txBody>
        </p:sp>
        <p:sp>
          <p:nvSpPr>
            <p:cNvPr id="2100" name="Rectangle 52">
              <a:extLst>
                <a:ext uri="{FF2B5EF4-FFF2-40B4-BE49-F238E27FC236}">
                  <a16:creationId xmlns:a16="http://schemas.microsoft.com/office/drawing/2014/main" id="{B56DC3B7-9DEF-4E2A-979F-22CAEFE8BF04}"/>
                </a:ext>
              </a:extLst>
            </p:cNvPr>
            <p:cNvSpPr>
              <a:spLocks noChangeArrowheads="1"/>
            </p:cNvSpPr>
            <p:nvPr/>
          </p:nvSpPr>
          <p:spPr bwMode="auto">
            <a:xfrm>
              <a:off x="3482" y="2280"/>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Symbol" panose="05050102010706020507" pitchFamily="18" charset="2"/>
                </a:rPr>
                <a:t>D</a:t>
              </a:r>
              <a:endParaRPr lang="en-US" altLang="zh-CN"/>
            </a:p>
          </p:txBody>
        </p:sp>
      </p:grpSp>
      <p:graphicFrame>
        <p:nvGraphicFramePr>
          <p:cNvPr id="2103" name="Object 55">
            <a:extLst>
              <a:ext uri="{FF2B5EF4-FFF2-40B4-BE49-F238E27FC236}">
                <a16:creationId xmlns:a16="http://schemas.microsoft.com/office/drawing/2014/main" id="{CB7E127A-CD0B-4310-9B85-045C222CDE86}"/>
              </a:ext>
            </a:extLst>
          </p:cNvPr>
          <p:cNvGraphicFramePr>
            <a:graphicFrameLocks noChangeAspect="1"/>
          </p:cNvGraphicFramePr>
          <p:nvPr/>
        </p:nvGraphicFramePr>
        <p:xfrm>
          <a:off x="2971800" y="2362200"/>
          <a:ext cx="2743200" cy="1136650"/>
        </p:xfrm>
        <a:graphic>
          <a:graphicData uri="http://schemas.openxmlformats.org/presentationml/2006/ole">
            <mc:AlternateContent xmlns:mc="http://schemas.openxmlformats.org/markup-compatibility/2006">
              <mc:Choice xmlns:v="urn:schemas-microsoft-com:vml" Requires="v">
                <p:oleObj spid="_x0000_s2156" name="Equation" r:id="rId3" imgW="698400" imgH="291960" progId="Equation.DSMT4">
                  <p:embed/>
                </p:oleObj>
              </mc:Choice>
              <mc:Fallback>
                <p:oleObj name="Equation" r:id="rId3" imgW="698400" imgH="291960" progId="Equation.DSMT4">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362200"/>
                        <a:ext cx="2743200" cy="1136650"/>
                      </a:xfrm>
                      <a:prstGeom prst="rect">
                        <a:avLst/>
                      </a:prstGeom>
                      <a:solidFill>
                        <a:srgbClr val="000099"/>
                      </a:solidFill>
                    </p:spPr>
                  </p:pic>
                </p:oleObj>
              </mc:Fallback>
            </mc:AlternateContent>
          </a:graphicData>
        </a:graphic>
      </p:graphicFrame>
      <p:grpSp>
        <p:nvGrpSpPr>
          <p:cNvPr id="2107" name="Group 59">
            <a:extLst>
              <a:ext uri="{FF2B5EF4-FFF2-40B4-BE49-F238E27FC236}">
                <a16:creationId xmlns:a16="http://schemas.microsoft.com/office/drawing/2014/main" id="{3F6F23EB-9910-4005-B1D8-A5687EEB5B7E}"/>
              </a:ext>
            </a:extLst>
          </p:cNvPr>
          <p:cNvGrpSpPr>
            <a:grpSpLocks/>
          </p:cNvGrpSpPr>
          <p:nvPr/>
        </p:nvGrpSpPr>
        <p:grpSpPr bwMode="auto">
          <a:xfrm>
            <a:off x="304800" y="4876800"/>
            <a:ext cx="8610600" cy="1004888"/>
            <a:chOff x="192" y="3168"/>
            <a:chExt cx="5424" cy="633"/>
          </a:xfrm>
        </p:grpSpPr>
        <p:sp>
          <p:nvSpPr>
            <p:cNvPr id="2055" name="Text Box 6">
              <a:extLst>
                <a:ext uri="{FF2B5EF4-FFF2-40B4-BE49-F238E27FC236}">
                  <a16:creationId xmlns:a16="http://schemas.microsoft.com/office/drawing/2014/main" id="{5CE0A64C-9743-498C-B7C4-39F44FC86A90}"/>
                </a:ext>
              </a:extLst>
            </p:cNvPr>
            <p:cNvSpPr txBox="1">
              <a:spLocks noChangeArrowheads="1"/>
            </p:cNvSpPr>
            <p:nvPr/>
          </p:nvSpPr>
          <p:spPr bwMode="auto">
            <a:xfrm>
              <a:off x="192" y="3168"/>
              <a:ext cx="5424" cy="633"/>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宋体" panose="02010600030101010101" pitchFamily="2" charset="-122"/>
                </a:rPr>
                <a:t>若</a:t>
              </a:r>
              <a:r>
                <a:rPr kumimoji="1" lang="en-US" altLang="zh-CN" sz="2400" b="1" i="1">
                  <a:solidFill>
                    <a:schemeClr val="bg1"/>
                  </a:solidFill>
                  <a:latin typeface="宋体" panose="02010600030101010101" pitchFamily="2" charset="-122"/>
                </a:rPr>
                <a:t>T</a:t>
              </a:r>
              <a:r>
                <a:rPr kumimoji="1" lang="en-US" altLang="zh-CN" sz="2400" b="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低，运动单元的</a:t>
              </a:r>
              <a:r>
                <a:rPr kumimoji="1" lang="zh-CN" altLang="en-US" sz="2400" b="1" i="1">
                  <a:solidFill>
                    <a:schemeClr val="bg1"/>
                  </a:solidFill>
                  <a:latin typeface="宋体" panose="02010600030101010101" pitchFamily="2" charset="-122"/>
                  <a:sym typeface="Symbol" panose="05050102010706020507" pitchFamily="18" charset="2"/>
                </a:rPr>
                <a:t></a:t>
              </a:r>
              <a:r>
                <a:rPr kumimoji="1" lang="zh-CN" altLang="en-US" sz="2400" b="1">
                  <a:solidFill>
                    <a:schemeClr val="bg1"/>
                  </a:solidFill>
                  <a:latin typeface="宋体" panose="02010600030101010101" pitchFamily="2" charset="-122"/>
                  <a:sym typeface="Symbol" panose="05050102010706020507" pitchFamily="18" charset="2"/>
                </a:rPr>
                <a:t> 长     在较长的时间内观察到松弛现象</a:t>
              </a:r>
            </a:p>
            <a:p>
              <a:pPr eaLnBrk="1" hangingPunct="1">
                <a:spcBef>
                  <a:spcPct val="50000"/>
                </a:spcBef>
              </a:pPr>
              <a:r>
                <a:rPr kumimoji="1" lang="zh-CN" altLang="en-US" sz="2400" b="1">
                  <a:solidFill>
                    <a:schemeClr val="bg1"/>
                  </a:solidFill>
                  <a:latin typeface="宋体" panose="02010600030101010101" pitchFamily="2" charset="-122"/>
                  <a:sym typeface="Symbol" panose="05050102010706020507" pitchFamily="18" charset="2"/>
                </a:rPr>
                <a:t>若</a:t>
              </a:r>
              <a:r>
                <a:rPr kumimoji="1" lang="en-US" altLang="zh-CN" sz="2400" b="1" i="1">
                  <a:solidFill>
                    <a:schemeClr val="bg1"/>
                  </a:solidFill>
                  <a:latin typeface="宋体" panose="02010600030101010101" pitchFamily="2" charset="-122"/>
                </a:rPr>
                <a:t>T </a:t>
              </a:r>
              <a:r>
                <a:rPr kumimoji="1" lang="zh-CN" altLang="en-US" sz="2400" b="1">
                  <a:solidFill>
                    <a:schemeClr val="bg1"/>
                  </a:solidFill>
                  <a:latin typeface="宋体" panose="02010600030101010101" pitchFamily="2" charset="-122"/>
                </a:rPr>
                <a:t>高，运动单元的</a:t>
              </a:r>
              <a:r>
                <a:rPr kumimoji="1" lang="zh-CN" altLang="en-US" sz="2400" b="1" i="1">
                  <a:solidFill>
                    <a:schemeClr val="bg1"/>
                  </a:solidFill>
                  <a:latin typeface="宋体" panose="02010600030101010101" pitchFamily="2" charset="-122"/>
                  <a:sym typeface="Symbol" panose="05050102010706020507" pitchFamily="18" charset="2"/>
                </a:rPr>
                <a:t></a:t>
              </a:r>
              <a:r>
                <a:rPr kumimoji="1" lang="zh-CN" altLang="en-US" sz="2400" b="1">
                  <a:solidFill>
                    <a:schemeClr val="bg1"/>
                  </a:solidFill>
                  <a:latin typeface="宋体" panose="02010600030101010101" pitchFamily="2" charset="-122"/>
                  <a:sym typeface="Symbol" panose="05050102010706020507" pitchFamily="18" charset="2"/>
                </a:rPr>
                <a:t> 短     在较短的时间内观察到松弛现象</a:t>
              </a:r>
            </a:p>
          </p:txBody>
        </p:sp>
        <p:sp>
          <p:nvSpPr>
            <p:cNvPr id="2057" name="Line 8">
              <a:extLst>
                <a:ext uri="{FF2B5EF4-FFF2-40B4-BE49-F238E27FC236}">
                  <a16:creationId xmlns:a16="http://schemas.microsoft.com/office/drawing/2014/main" id="{38995730-D36B-4CA0-9045-4B4C1DBADA23}"/>
                </a:ext>
              </a:extLst>
            </p:cNvPr>
            <p:cNvSpPr>
              <a:spLocks noChangeShapeType="1"/>
            </p:cNvSpPr>
            <p:nvPr/>
          </p:nvSpPr>
          <p:spPr bwMode="auto">
            <a:xfrm>
              <a:off x="2427" y="3666"/>
              <a:ext cx="384" cy="0"/>
            </a:xfrm>
            <a:prstGeom prst="line">
              <a:avLst/>
            </a:prstGeom>
            <a:noFill/>
            <a:ln w="38100">
              <a:solidFill>
                <a:srgbClr val="FFFF00"/>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6" name="Line 8">
              <a:extLst>
                <a:ext uri="{FF2B5EF4-FFF2-40B4-BE49-F238E27FC236}">
                  <a16:creationId xmlns:a16="http://schemas.microsoft.com/office/drawing/2014/main" id="{2DF8FC75-EC76-4E91-A4C6-F67B75C7E8E9}"/>
                </a:ext>
              </a:extLst>
            </p:cNvPr>
            <p:cNvSpPr>
              <a:spLocks noChangeShapeType="1"/>
            </p:cNvSpPr>
            <p:nvPr/>
          </p:nvSpPr>
          <p:spPr bwMode="auto">
            <a:xfrm>
              <a:off x="2427" y="3315"/>
              <a:ext cx="384" cy="0"/>
            </a:xfrm>
            <a:prstGeom prst="line">
              <a:avLst/>
            </a:prstGeom>
            <a:noFill/>
            <a:ln w="38100">
              <a:solidFill>
                <a:srgbClr val="FFFF00"/>
              </a:solidFill>
              <a:round/>
              <a:headE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108" name="Text Box 60">
            <a:extLst>
              <a:ext uri="{FF2B5EF4-FFF2-40B4-BE49-F238E27FC236}">
                <a16:creationId xmlns:a16="http://schemas.microsoft.com/office/drawing/2014/main" id="{F276159E-7001-4329-967F-059D062FC937}"/>
              </a:ext>
            </a:extLst>
          </p:cNvPr>
          <p:cNvSpPr txBox="1">
            <a:spLocks noChangeArrowheads="1"/>
          </p:cNvSpPr>
          <p:nvPr/>
        </p:nvSpPr>
        <p:spPr bwMode="auto">
          <a:xfrm>
            <a:off x="762000" y="6019800"/>
            <a:ext cx="7632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i="1">
                <a:solidFill>
                  <a:srgbClr val="0000CC"/>
                </a:solidFill>
                <a:latin typeface="Times New Roman" panose="02020603050405020304" pitchFamily="18" charset="0"/>
                <a:ea typeface="宋体" panose="02010600030101010101" pitchFamily="2" charset="-122"/>
              </a:rPr>
              <a:t>Time-Temperature superposition</a:t>
            </a:r>
            <a:r>
              <a:rPr kumimoji="1" lang="en-US" altLang="zh-CN" sz="2800" b="1">
                <a:latin typeface="Times New Roman" panose="02020603050405020304" pitchFamily="18" charset="0"/>
                <a:ea typeface="宋体" panose="02010600030101010101" pitchFamily="2" charset="-122"/>
              </a:rPr>
              <a:t> </a:t>
            </a:r>
            <a:r>
              <a:rPr kumimoji="1" lang="zh-CN" altLang="en-US" sz="2800" b="1">
                <a:solidFill>
                  <a:srgbClr val="006600"/>
                </a:solidFill>
                <a:latin typeface="Times New Roman" panose="02020603050405020304" pitchFamily="18" charset="0"/>
                <a:ea typeface="宋体" panose="02010600030101010101" pitchFamily="2" charset="-122"/>
              </a:rPr>
              <a:t>时温等效</a:t>
            </a:r>
            <a:endParaRPr kumimoji="1" lang="zh-CN" altLang="en-US" sz="2800">
              <a:solidFill>
                <a:srgbClr val="006600"/>
              </a:solidFill>
              <a:latin typeface="Times New Roman" panose="02020603050405020304" pitchFamily="18" charset="0"/>
              <a:ea typeface="宋体" panose="02010600030101010101" pitchFamily="2" charset="-122"/>
            </a:endParaRPr>
          </a:p>
        </p:txBody>
      </p:sp>
      <p:sp>
        <p:nvSpPr>
          <p:cNvPr id="2" name="灯片编号占位符 1">
            <a:extLst>
              <a:ext uri="{FF2B5EF4-FFF2-40B4-BE49-F238E27FC236}">
                <a16:creationId xmlns:a16="http://schemas.microsoft.com/office/drawing/2014/main" id="{E6903920-CD93-4E9C-B67C-2A479D960DAE}"/>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107"/>
                                        </p:tgtEl>
                                        <p:attrNameLst>
                                          <p:attrName>style.visibility</p:attrName>
                                        </p:attrNameLst>
                                      </p:cBhvr>
                                      <p:to>
                                        <p:strVal val="visible"/>
                                      </p:to>
                                    </p:set>
                                    <p:anim calcmode="lin" valueType="num">
                                      <p:cBhvr>
                                        <p:cTn id="7" dur="2000" fill="hold"/>
                                        <p:tgtEl>
                                          <p:spTgt spid="2107"/>
                                        </p:tgtEl>
                                        <p:attrNameLst>
                                          <p:attrName>ppt_x</p:attrName>
                                        </p:attrNameLst>
                                      </p:cBhvr>
                                      <p:tavLst>
                                        <p:tav tm="0">
                                          <p:val>
                                            <p:strVal val="#ppt_x-.2"/>
                                          </p:val>
                                        </p:tav>
                                        <p:tav tm="100000">
                                          <p:val>
                                            <p:strVal val="#ppt_x"/>
                                          </p:val>
                                        </p:tav>
                                      </p:tavLst>
                                    </p:anim>
                                    <p:anim calcmode="lin" valueType="num">
                                      <p:cBhvr>
                                        <p:cTn id="8" dur="2000" fill="hold"/>
                                        <p:tgtEl>
                                          <p:spTgt spid="2107"/>
                                        </p:tgtEl>
                                        <p:attrNameLst>
                                          <p:attrName>ppt_y</p:attrName>
                                        </p:attrNameLst>
                                      </p:cBhvr>
                                      <p:tavLst>
                                        <p:tav tm="0">
                                          <p:val>
                                            <p:strVal val="#ppt_y"/>
                                          </p:val>
                                        </p:tav>
                                        <p:tav tm="100000">
                                          <p:val>
                                            <p:strVal val="#ppt_y"/>
                                          </p:val>
                                        </p:tav>
                                      </p:tavLst>
                                    </p:anim>
                                    <p:animEffect transition="in" filter="wipe(right)" prLst="gradientSize: 0.1">
                                      <p:cBhvr>
                                        <p:cTn id="9" dur="2000"/>
                                        <p:tgtEl>
                                          <p:spTgt spid="210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1" presetClass="entr" presetSubtype="0" fill="hold" grpId="1" nodeType="clickEffect">
                                  <p:stCondLst>
                                    <p:cond delay="0"/>
                                  </p:stCondLst>
                                  <p:iterate type="lt">
                                    <p:tmPct val="10000"/>
                                  </p:iterate>
                                  <p:childTnLst>
                                    <p:set>
                                      <p:cBhvr>
                                        <p:cTn id="13" dur="1" fill="hold">
                                          <p:stCondLst>
                                            <p:cond delay="0"/>
                                          </p:stCondLst>
                                        </p:cTn>
                                        <p:tgtEl>
                                          <p:spTgt spid="2108"/>
                                        </p:tgtEl>
                                        <p:attrNameLst>
                                          <p:attrName>style.visibility</p:attrName>
                                        </p:attrNameLst>
                                      </p:cBhvr>
                                      <p:to>
                                        <p:strVal val="visible"/>
                                      </p:to>
                                    </p:set>
                                    <p:anim calcmode="lin" valueType="num">
                                      <p:cBhvr>
                                        <p:cTn id="14" dur="500" fill="hold"/>
                                        <p:tgtEl>
                                          <p:spTgt spid="210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108"/>
                                        </p:tgtEl>
                                        <p:attrNameLst>
                                          <p:attrName>ppt_y</p:attrName>
                                        </p:attrNameLst>
                                      </p:cBhvr>
                                      <p:tavLst>
                                        <p:tav tm="0">
                                          <p:val>
                                            <p:strVal val="#ppt_y"/>
                                          </p:val>
                                        </p:tav>
                                        <p:tav tm="100000">
                                          <p:val>
                                            <p:strVal val="#ppt_y"/>
                                          </p:val>
                                        </p:tav>
                                      </p:tavLst>
                                    </p:anim>
                                    <p:anim calcmode="lin" valueType="num">
                                      <p:cBhvr>
                                        <p:cTn id="16" dur="500" fill="hold"/>
                                        <p:tgtEl>
                                          <p:spTgt spid="210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10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ext Box 3">
            <a:extLst>
              <a:ext uri="{FF2B5EF4-FFF2-40B4-BE49-F238E27FC236}">
                <a16:creationId xmlns:a16="http://schemas.microsoft.com/office/drawing/2014/main" id="{967977FE-3B22-4F9A-8F6F-C8B7E536C798}"/>
              </a:ext>
            </a:extLst>
          </p:cNvPr>
          <p:cNvSpPr txBox="1">
            <a:spLocks noChangeArrowheads="1"/>
          </p:cNvSpPr>
          <p:nvPr/>
        </p:nvSpPr>
        <p:spPr bwMode="auto">
          <a:xfrm>
            <a:off x="381000" y="1981200"/>
            <a:ext cx="6911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CC"/>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99"/>
                </a:solidFill>
                <a:latin typeface="宋体" panose="02010600030101010101" pitchFamily="2" charset="-122"/>
              </a:rPr>
              <a:t>上式不再适用，可以用</a:t>
            </a:r>
            <a:r>
              <a:rPr lang="en-US" altLang="zh-CN" sz="2400" b="1" i="1">
                <a:solidFill>
                  <a:srgbClr val="000099"/>
                </a:solidFill>
                <a:latin typeface="宋体" panose="02010600030101010101" pitchFamily="2" charset="-122"/>
              </a:rPr>
              <a:t>WLF</a:t>
            </a:r>
            <a:r>
              <a:rPr lang="zh-CN" altLang="en-US" sz="2400" b="1">
                <a:solidFill>
                  <a:srgbClr val="000099"/>
                </a:solidFill>
                <a:latin typeface="宋体" panose="02010600030101010101" pitchFamily="2" charset="-122"/>
              </a:rPr>
              <a:t>半经验关系描述：</a:t>
            </a:r>
          </a:p>
        </p:txBody>
      </p:sp>
      <p:graphicFrame>
        <p:nvGraphicFramePr>
          <p:cNvPr id="86020" name="Object 4">
            <a:extLst>
              <a:ext uri="{FF2B5EF4-FFF2-40B4-BE49-F238E27FC236}">
                <a16:creationId xmlns:a16="http://schemas.microsoft.com/office/drawing/2014/main" id="{86445B82-150F-406F-A988-71C85CCF5FDD}"/>
              </a:ext>
            </a:extLst>
          </p:cNvPr>
          <p:cNvGraphicFramePr>
            <a:graphicFrameLocks noChangeAspect="1"/>
          </p:cNvGraphicFramePr>
          <p:nvPr/>
        </p:nvGraphicFramePr>
        <p:xfrm>
          <a:off x="1447800" y="2667000"/>
          <a:ext cx="5822950" cy="2389188"/>
        </p:xfrm>
        <a:graphic>
          <a:graphicData uri="http://schemas.openxmlformats.org/presentationml/2006/ole">
            <mc:AlternateContent xmlns:mc="http://schemas.openxmlformats.org/markup-compatibility/2006">
              <mc:Choice xmlns:v="urn:schemas-microsoft-com:vml" Requires="v">
                <p:oleObj spid="_x0000_s3118" name="公式" r:id="rId3" imgW="2311200" imgH="965160" progId="Equation.3">
                  <p:embed/>
                </p:oleObj>
              </mc:Choice>
              <mc:Fallback>
                <p:oleObj name="公式" r:id="rId3" imgW="2311200" imgH="9651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667000"/>
                        <a:ext cx="5822950" cy="2389188"/>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1" name="Text Box 5">
            <a:extLst>
              <a:ext uri="{FF2B5EF4-FFF2-40B4-BE49-F238E27FC236}">
                <a16:creationId xmlns:a16="http://schemas.microsoft.com/office/drawing/2014/main" id="{A4ED22BA-988E-4EF8-9095-01AA509399B6}"/>
              </a:ext>
            </a:extLst>
          </p:cNvPr>
          <p:cNvSpPr txBox="1">
            <a:spLocks noChangeArrowheads="1"/>
          </p:cNvSpPr>
          <p:nvPr/>
        </p:nvSpPr>
        <p:spPr bwMode="auto">
          <a:xfrm>
            <a:off x="762000" y="1703388"/>
            <a:ext cx="453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400" b="1">
              <a:solidFill>
                <a:srgbClr val="6600FF"/>
              </a:solidFill>
              <a:latin typeface="楷体_GB2312" pitchFamily="49" charset="-122"/>
              <a:ea typeface="楷体_GB2312" pitchFamily="49" charset="-122"/>
            </a:endParaRPr>
          </a:p>
        </p:txBody>
      </p:sp>
      <p:sp>
        <p:nvSpPr>
          <p:cNvPr id="86022" name="Text Box 6" descr="水滴">
            <a:extLst>
              <a:ext uri="{FF2B5EF4-FFF2-40B4-BE49-F238E27FC236}">
                <a16:creationId xmlns:a16="http://schemas.microsoft.com/office/drawing/2014/main" id="{DDBE32A1-819A-4375-BBBB-82E9D7656136}"/>
              </a:ext>
            </a:extLst>
          </p:cNvPr>
          <p:cNvSpPr txBox="1">
            <a:spLocks noChangeArrowheads="1"/>
          </p:cNvSpPr>
          <p:nvPr/>
        </p:nvSpPr>
        <p:spPr bwMode="auto">
          <a:xfrm>
            <a:off x="381000" y="1219200"/>
            <a:ext cx="5638800" cy="533400"/>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Times New Roman" panose="02020603050405020304" pitchFamily="18" charset="0"/>
                <a:ea typeface="隶书" panose="02010509060101010101" pitchFamily="49" charset="-122"/>
              </a:rPr>
              <a:t>由链段引起的玻璃化转变过程</a:t>
            </a:r>
          </a:p>
        </p:txBody>
      </p:sp>
      <p:sp>
        <p:nvSpPr>
          <p:cNvPr id="3080" name="Rectangle 4">
            <a:extLst>
              <a:ext uri="{FF2B5EF4-FFF2-40B4-BE49-F238E27FC236}">
                <a16:creationId xmlns:a16="http://schemas.microsoft.com/office/drawing/2014/main" id="{F409DE68-CFC8-45A9-A9F5-DEBB2A289D44}"/>
              </a:ext>
            </a:extLst>
          </p:cNvPr>
          <p:cNvSpPr>
            <a:spLocks noChangeArrowheads="1"/>
          </p:cNvSpPr>
          <p:nvPr/>
        </p:nvSpPr>
        <p:spPr bwMode="auto">
          <a:xfrm>
            <a:off x="76200" y="304800"/>
            <a:ext cx="5791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5.1.</a:t>
            </a:r>
            <a:r>
              <a:rPr lang="en-US" altLang="zh-CN"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3  </a:t>
            </a:r>
            <a:r>
              <a:rPr lang="zh-CN"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分子运动的温度依赖性</a:t>
            </a:r>
          </a:p>
        </p:txBody>
      </p:sp>
      <p:sp>
        <p:nvSpPr>
          <p:cNvPr id="2" name="灯片编号占位符 1">
            <a:extLst>
              <a:ext uri="{FF2B5EF4-FFF2-40B4-BE49-F238E27FC236}">
                <a16:creationId xmlns:a16="http://schemas.microsoft.com/office/drawing/2014/main" id="{E248D42A-11AF-46A4-A069-AA55E41B7B3F}"/>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16">
            <a:extLst>
              <a:ext uri="{FF2B5EF4-FFF2-40B4-BE49-F238E27FC236}">
                <a16:creationId xmlns:a16="http://schemas.microsoft.com/office/drawing/2014/main" id="{4B496F5B-1B8C-4727-B19F-EA8A46096335}"/>
              </a:ext>
            </a:extLst>
          </p:cNvPr>
          <p:cNvSpPr>
            <a:spLocks noChangeArrowheads="1"/>
          </p:cNvSpPr>
          <p:nvPr/>
        </p:nvSpPr>
        <p:spPr bwMode="auto">
          <a:xfrm>
            <a:off x="76200" y="304800"/>
            <a:ext cx="472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粘弹行为的五个区域</a:t>
            </a:r>
          </a:p>
        </p:txBody>
      </p:sp>
      <p:sp>
        <p:nvSpPr>
          <p:cNvPr id="34825" name="Rectangle 9">
            <a:extLst>
              <a:ext uri="{FF2B5EF4-FFF2-40B4-BE49-F238E27FC236}">
                <a16:creationId xmlns:a16="http://schemas.microsoft.com/office/drawing/2014/main" id="{F2F39ECE-A7ED-4441-9A17-59C1CCC3116C}"/>
              </a:ext>
            </a:extLst>
          </p:cNvPr>
          <p:cNvSpPr>
            <a:spLocks noChangeArrowheads="1"/>
          </p:cNvSpPr>
          <p:nvPr/>
        </p:nvSpPr>
        <p:spPr bwMode="auto">
          <a:xfrm>
            <a:off x="457200" y="1143000"/>
            <a:ext cx="8458200" cy="1006475"/>
          </a:xfrm>
          <a:prstGeom prst="rect">
            <a:avLst/>
          </a:prstGeom>
          <a:noFill/>
          <a:ln w="38100" algn="ctr">
            <a:solidFill>
              <a:srgbClr val="FF33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b="1">
                <a:solidFill>
                  <a:srgbClr val="000099"/>
                </a:solidFill>
                <a:latin typeface="宋体" panose="02010600030101010101" pitchFamily="2" charset="-122"/>
              </a:rPr>
              <a:t>温度对聚合物的分子运动影响显著。模量（形变）</a:t>
            </a:r>
            <a:r>
              <a:rPr kumimoji="1" lang="en-US" altLang="zh-CN" sz="2400" b="1">
                <a:solidFill>
                  <a:srgbClr val="000099"/>
                </a:solidFill>
                <a:latin typeface="宋体" panose="02010600030101010101" pitchFamily="2" charset="-122"/>
              </a:rPr>
              <a:t>-</a:t>
            </a:r>
            <a:r>
              <a:rPr kumimoji="1" lang="zh-CN" altLang="en-US" sz="2400" b="1">
                <a:solidFill>
                  <a:srgbClr val="000099"/>
                </a:solidFill>
                <a:latin typeface="宋体" panose="02010600030101010101" pitchFamily="2" charset="-122"/>
              </a:rPr>
              <a:t>温度曲线可以有效描述聚合物在不同温度下的分子运动和力学行为。</a:t>
            </a:r>
          </a:p>
        </p:txBody>
      </p:sp>
      <p:sp>
        <p:nvSpPr>
          <p:cNvPr id="34826" name="Freeform 10">
            <a:extLst>
              <a:ext uri="{FF2B5EF4-FFF2-40B4-BE49-F238E27FC236}">
                <a16:creationId xmlns:a16="http://schemas.microsoft.com/office/drawing/2014/main" id="{8079B860-EEE0-48B6-A8B0-CCB5C28A6A63}"/>
              </a:ext>
            </a:extLst>
          </p:cNvPr>
          <p:cNvSpPr>
            <a:spLocks/>
          </p:cNvSpPr>
          <p:nvPr/>
        </p:nvSpPr>
        <p:spPr bwMode="auto">
          <a:xfrm>
            <a:off x="2705100" y="3448050"/>
            <a:ext cx="4103688" cy="2520950"/>
          </a:xfrm>
          <a:custGeom>
            <a:avLst/>
            <a:gdLst>
              <a:gd name="T0" fmla="*/ 0 w 2585"/>
              <a:gd name="T1" fmla="*/ 1588 h 1588"/>
              <a:gd name="T2" fmla="*/ 558 w 2585"/>
              <a:gd name="T3" fmla="*/ 1530 h 1588"/>
              <a:gd name="T4" fmla="*/ 814 w 2585"/>
              <a:gd name="T5" fmla="*/ 1347 h 1588"/>
              <a:gd name="T6" fmla="*/ 1189 w 2585"/>
              <a:gd name="T7" fmla="*/ 808 h 1588"/>
              <a:gd name="T8" fmla="*/ 2067 w 2585"/>
              <a:gd name="T9" fmla="*/ 670 h 1588"/>
              <a:gd name="T10" fmla="*/ 2414 w 2585"/>
              <a:gd name="T11" fmla="*/ 405 h 1588"/>
              <a:gd name="T12" fmla="*/ 2585 w 2585"/>
              <a:gd name="T13" fmla="*/ 0 h 1588"/>
            </a:gdLst>
            <a:ahLst/>
            <a:cxnLst>
              <a:cxn ang="0">
                <a:pos x="T0" y="T1"/>
              </a:cxn>
              <a:cxn ang="0">
                <a:pos x="T2" y="T3"/>
              </a:cxn>
              <a:cxn ang="0">
                <a:pos x="T4" y="T5"/>
              </a:cxn>
              <a:cxn ang="0">
                <a:pos x="T6" y="T7"/>
              </a:cxn>
              <a:cxn ang="0">
                <a:pos x="T8" y="T9"/>
              </a:cxn>
              <a:cxn ang="0">
                <a:pos x="T10" y="T11"/>
              </a:cxn>
              <a:cxn ang="0">
                <a:pos x="T12" y="T13"/>
              </a:cxn>
            </a:cxnLst>
            <a:rect l="0" t="0" r="r" b="b"/>
            <a:pathLst>
              <a:path w="2585" h="1588">
                <a:moveTo>
                  <a:pt x="0" y="1588"/>
                </a:moveTo>
                <a:cubicBezTo>
                  <a:pt x="93" y="1578"/>
                  <a:pt x="422" y="1570"/>
                  <a:pt x="558" y="1530"/>
                </a:cubicBezTo>
                <a:cubicBezTo>
                  <a:pt x="694" y="1490"/>
                  <a:pt x="709" y="1467"/>
                  <a:pt x="814" y="1347"/>
                </a:cubicBezTo>
                <a:cubicBezTo>
                  <a:pt x="919" y="1227"/>
                  <a:pt x="980" y="921"/>
                  <a:pt x="1189" y="808"/>
                </a:cubicBezTo>
                <a:cubicBezTo>
                  <a:pt x="1398" y="695"/>
                  <a:pt x="1863" y="737"/>
                  <a:pt x="2067" y="670"/>
                </a:cubicBezTo>
                <a:cubicBezTo>
                  <a:pt x="2271" y="603"/>
                  <a:pt x="2328" y="517"/>
                  <a:pt x="2414" y="405"/>
                </a:cubicBezTo>
                <a:cubicBezTo>
                  <a:pt x="2500" y="293"/>
                  <a:pt x="2550" y="84"/>
                  <a:pt x="2585" y="0"/>
                </a:cubicBezTo>
              </a:path>
            </a:pathLst>
          </a:custGeom>
          <a:noFill/>
          <a:ln w="38100"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4827" name="Group 11">
            <a:extLst>
              <a:ext uri="{FF2B5EF4-FFF2-40B4-BE49-F238E27FC236}">
                <a16:creationId xmlns:a16="http://schemas.microsoft.com/office/drawing/2014/main" id="{E96203F1-B9A4-437E-9AD5-3531DA5E023B}"/>
              </a:ext>
            </a:extLst>
          </p:cNvPr>
          <p:cNvGrpSpPr>
            <a:grpSpLocks/>
          </p:cNvGrpSpPr>
          <p:nvPr/>
        </p:nvGrpSpPr>
        <p:grpSpPr bwMode="auto">
          <a:xfrm>
            <a:off x="1981200" y="3048000"/>
            <a:ext cx="5976938" cy="3421063"/>
            <a:chOff x="1383" y="1418"/>
            <a:chExt cx="3765" cy="2155"/>
          </a:xfrm>
        </p:grpSpPr>
        <p:grpSp>
          <p:nvGrpSpPr>
            <p:cNvPr id="34828" name="Group 12">
              <a:extLst>
                <a:ext uri="{FF2B5EF4-FFF2-40B4-BE49-F238E27FC236}">
                  <a16:creationId xmlns:a16="http://schemas.microsoft.com/office/drawing/2014/main" id="{36713269-0037-4952-BC75-FAD0DD62262A}"/>
                </a:ext>
              </a:extLst>
            </p:cNvPr>
            <p:cNvGrpSpPr>
              <a:grpSpLocks/>
            </p:cNvGrpSpPr>
            <p:nvPr/>
          </p:nvGrpSpPr>
          <p:grpSpPr bwMode="auto">
            <a:xfrm>
              <a:off x="1701" y="1418"/>
              <a:ext cx="2857" cy="2087"/>
              <a:chOff x="1701" y="1298"/>
              <a:chExt cx="2857" cy="2087"/>
            </a:xfrm>
          </p:grpSpPr>
          <p:sp>
            <p:nvSpPr>
              <p:cNvPr id="34829" name="Line 13">
                <a:extLst>
                  <a:ext uri="{FF2B5EF4-FFF2-40B4-BE49-F238E27FC236}">
                    <a16:creationId xmlns:a16="http://schemas.microsoft.com/office/drawing/2014/main" id="{D9ECE17F-87A2-43DD-B900-9777BF57F001}"/>
                  </a:ext>
                </a:extLst>
              </p:cNvPr>
              <p:cNvSpPr>
                <a:spLocks noChangeShapeType="1"/>
              </p:cNvSpPr>
              <p:nvPr/>
            </p:nvSpPr>
            <p:spPr bwMode="auto">
              <a:xfrm flipV="1">
                <a:off x="1701" y="1298"/>
                <a:ext cx="0" cy="20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0" name="Line 14">
                <a:extLst>
                  <a:ext uri="{FF2B5EF4-FFF2-40B4-BE49-F238E27FC236}">
                    <a16:creationId xmlns:a16="http://schemas.microsoft.com/office/drawing/2014/main" id="{8B51B7C0-6A40-46B0-9E00-66D923929E46}"/>
                  </a:ext>
                </a:extLst>
              </p:cNvPr>
              <p:cNvSpPr>
                <a:spLocks noChangeShapeType="1"/>
              </p:cNvSpPr>
              <p:nvPr/>
            </p:nvSpPr>
            <p:spPr bwMode="auto">
              <a:xfrm>
                <a:off x="1701" y="3385"/>
                <a:ext cx="285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4831" name="Text Box 15">
              <a:extLst>
                <a:ext uri="{FF2B5EF4-FFF2-40B4-BE49-F238E27FC236}">
                  <a16:creationId xmlns:a16="http://schemas.microsoft.com/office/drawing/2014/main" id="{6BC3943C-F6A8-43AB-ADB1-1DA9DE2D84E9}"/>
                </a:ext>
              </a:extLst>
            </p:cNvPr>
            <p:cNvSpPr txBox="1">
              <a:spLocks noChangeArrowheads="1"/>
            </p:cNvSpPr>
            <p:nvPr/>
          </p:nvSpPr>
          <p:spPr bwMode="auto">
            <a:xfrm rot="16200000">
              <a:off x="1312" y="1505"/>
              <a:ext cx="622"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ea typeface="宋体" panose="02010600030101010101" pitchFamily="2" charset="-122"/>
                </a:rPr>
                <a:t>形变</a:t>
              </a:r>
              <a:r>
                <a:rPr lang="en-US" altLang="zh-CN" sz="2400" b="1" i="1">
                  <a:ea typeface="隶书" panose="02010509060101010101" pitchFamily="49" charset="-122"/>
                </a:rPr>
                <a:t>ε</a:t>
              </a:r>
              <a:endParaRPr lang="zh-CN" altLang="en-US" sz="2400" b="1" i="1">
                <a:ea typeface="隶书" panose="02010509060101010101" pitchFamily="49" charset="-122"/>
              </a:endParaRPr>
            </a:p>
          </p:txBody>
        </p:sp>
        <p:sp>
          <p:nvSpPr>
            <p:cNvPr id="34832" name="Text Box 16">
              <a:extLst>
                <a:ext uri="{FF2B5EF4-FFF2-40B4-BE49-F238E27FC236}">
                  <a16:creationId xmlns:a16="http://schemas.microsoft.com/office/drawing/2014/main" id="{0472B660-EF6C-4B2F-B5A6-F29E6CC84E76}"/>
                </a:ext>
              </a:extLst>
            </p:cNvPr>
            <p:cNvSpPr txBox="1">
              <a:spLocks noChangeArrowheads="1"/>
            </p:cNvSpPr>
            <p:nvPr/>
          </p:nvSpPr>
          <p:spPr bwMode="auto">
            <a:xfrm>
              <a:off x="4558" y="3323"/>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ea typeface="宋体" panose="02010600030101010101" pitchFamily="2" charset="-122"/>
                </a:rPr>
                <a:t>温度</a:t>
              </a:r>
            </a:p>
          </p:txBody>
        </p:sp>
      </p:grpSp>
      <p:sp>
        <p:nvSpPr>
          <p:cNvPr id="34833" name="Line 17">
            <a:extLst>
              <a:ext uri="{FF2B5EF4-FFF2-40B4-BE49-F238E27FC236}">
                <a16:creationId xmlns:a16="http://schemas.microsoft.com/office/drawing/2014/main" id="{0D043E8A-B190-43F3-ACA9-C852E6174505}"/>
              </a:ext>
            </a:extLst>
          </p:cNvPr>
          <p:cNvSpPr>
            <a:spLocks noChangeShapeType="1"/>
          </p:cNvSpPr>
          <p:nvPr/>
        </p:nvSpPr>
        <p:spPr bwMode="auto">
          <a:xfrm>
            <a:off x="4187825" y="5233988"/>
            <a:ext cx="0" cy="108108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4" name="Text Box 18">
            <a:extLst>
              <a:ext uri="{FF2B5EF4-FFF2-40B4-BE49-F238E27FC236}">
                <a16:creationId xmlns:a16="http://schemas.microsoft.com/office/drawing/2014/main" id="{A343D7F0-ADC5-40B9-846F-C95E05ABC54A}"/>
              </a:ext>
            </a:extLst>
          </p:cNvPr>
          <p:cNvSpPr txBox="1">
            <a:spLocks noChangeArrowheads="1"/>
          </p:cNvSpPr>
          <p:nvPr/>
        </p:nvSpPr>
        <p:spPr bwMode="auto">
          <a:xfrm>
            <a:off x="3929063" y="6296025"/>
            <a:ext cx="47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latin typeface="Times New Roman" panose="02020603050405020304" pitchFamily="18" charset="0"/>
                <a:ea typeface="宋体" panose="02010600030101010101" pitchFamily="2" charset="-122"/>
              </a:rPr>
              <a:t>T</a:t>
            </a:r>
            <a:r>
              <a:rPr lang="en-US" altLang="zh-CN" sz="2400" b="1" baseline="-25000">
                <a:latin typeface="Times New Roman" panose="02020603050405020304" pitchFamily="18" charset="0"/>
                <a:ea typeface="宋体" panose="02010600030101010101" pitchFamily="2" charset="-122"/>
              </a:rPr>
              <a:t>g</a:t>
            </a:r>
          </a:p>
        </p:txBody>
      </p:sp>
      <p:sp>
        <p:nvSpPr>
          <p:cNvPr id="34835" name="Text Box 19">
            <a:extLst>
              <a:ext uri="{FF2B5EF4-FFF2-40B4-BE49-F238E27FC236}">
                <a16:creationId xmlns:a16="http://schemas.microsoft.com/office/drawing/2014/main" id="{213D6271-FB72-4631-B2F3-7F44492756C1}"/>
              </a:ext>
            </a:extLst>
          </p:cNvPr>
          <p:cNvSpPr txBox="1">
            <a:spLocks noChangeArrowheads="1"/>
          </p:cNvSpPr>
          <p:nvPr/>
        </p:nvSpPr>
        <p:spPr bwMode="auto">
          <a:xfrm>
            <a:off x="6096000" y="6296025"/>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latin typeface="Times New Roman" panose="02020603050405020304" pitchFamily="18" charset="0"/>
                <a:ea typeface="宋体" panose="02010600030101010101" pitchFamily="2" charset="-122"/>
              </a:rPr>
              <a:t>T</a:t>
            </a:r>
            <a:r>
              <a:rPr lang="en-US" altLang="zh-CN" sz="2400" b="1" i="1" baseline="-25000">
                <a:latin typeface="Times New Roman" panose="02020603050405020304" pitchFamily="18" charset="0"/>
                <a:ea typeface="宋体" panose="02010600030101010101" pitchFamily="2" charset="-122"/>
              </a:rPr>
              <a:t>f</a:t>
            </a:r>
          </a:p>
        </p:txBody>
      </p:sp>
      <p:sp>
        <p:nvSpPr>
          <p:cNvPr id="34836" name="Line 20">
            <a:extLst>
              <a:ext uri="{FF2B5EF4-FFF2-40B4-BE49-F238E27FC236}">
                <a16:creationId xmlns:a16="http://schemas.microsoft.com/office/drawing/2014/main" id="{6D213D77-6A43-4F4D-8719-D2E3E2C00BA7}"/>
              </a:ext>
            </a:extLst>
          </p:cNvPr>
          <p:cNvSpPr>
            <a:spLocks noChangeShapeType="1"/>
          </p:cNvSpPr>
          <p:nvPr/>
        </p:nvSpPr>
        <p:spPr bwMode="auto">
          <a:xfrm>
            <a:off x="6376988" y="4313238"/>
            <a:ext cx="0" cy="20161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7" name="Line 21">
            <a:extLst>
              <a:ext uri="{FF2B5EF4-FFF2-40B4-BE49-F238E27FC236}">
                <a16:creationId xmlns:a16="http://schemas.microsoft.com/office/drawing/2014/main" id="{4A191EA6-4FEA-4DEF-9B0B-D38ADC7998C7}"/>
              </a:ext>
            </a:extLst>
          </p:cNvPr>
          <p:cNvSpPr>
            <a:spLocks noChangeShapeType="1"/>
          </p:cNvSpPr>
          <p:nvPr/>
        </p:nvSpPr>
        <p:spPr bwMode="auto">
          <a:xfrm flipV="1">
            <a:off x="3713163" y="3449638"/>
            <a:ext cx="0" cy="2735262"/>
          </a:xfrm>
          <a:prstGeom prst="line">
            <a:avLst/>
          </a:prstGeom>
          <a:noFill/>
          <a:ln w="190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8" name="Line 22">
            <a:extLst>
              <a:ext uri="{FF2B5EF4-FFF2-40B4-BE49-F238E27FC236}">
                <a16:creationId xmlns:a16="http://schemas.microsoft.com/office/drawing/2014/main" id="{919AF242-6F9A-4235-B9A8-927C85259E25}"/>
              </a:ext>
            </a:extLst>
          </p:cNvPr>
          <p:cNvSpPr>
            <a:spLocks noChangeShapeType="1"/>
          </p:cNvSpPr>
          <p:nvPr/>
        </p:nvSpPr>
        <p:spPr bwMode="auto">
          <a:xfrm flipV="1">
            <a:off x="4576763" y="3448050"/>
            <a:ext cx="0" cy="2735263"/>
          </a:xfrm>
          <a:prstGeom prst="line">
            <a:avLst/>
          </a:prstGeom>
          <a:noFill/>
          <a:ln w="190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9" name="Line 23">
            <a:extLst>
              <a:ext uri="{FF2B5EF4-FFF2-40B4-BE49-F238E27FC236}">
                <a16:creationId xmlns:a16="http://schemas.microsoft.com/office/drawing/2014/main" id="{A2092DEE-D6A7-42AC-9B75-48F2AA0DE0C1}"/>
              </a:ext>
            </a:extLst>
          </p:cNvPr>
          <p:cNvSpPr>
            <a:spLocks noChangeShapeType="1"/>
          </p:cNvSpPr>
          <p:nvPr/>
        </p:nvSpPr>
        <p:spPr bwMode="auto">
          <a:xfrm flipV="1">
            <a:off x="6016625" y="3448050"/>
            <a:ext cx="0" cy="2735263"/>
          </a:xfrm>
          <a:prstGeom prst="line">
            <a:avLst/>
          </a:prstGeom>
          <a:noFill/>
          <a:ln w="190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40" name="Line 24">
            <a:extLst>
              <a:ext uri="{FF2B5EF4-FFF2-40B4-BE49-F238E27FC236}">
                <a16:creationId xmlns:a16="http://schemas.microsoft.com/office/drawing/2014/main" id="{F03A326B-88BF-4D44-8AD9-C5344492F180}"/>
              </a:ext>
            </a:extLst>
          </p:cNvPr>
          <p:cNvSpPr>
            <a:spLocks noChangeShapeType="1"/>
          </p:cNvSpPr>
          <p:nvPr/>
        </p:nvSpPr>
        <p:spPr bwMode="auto">
          <a:xfrm flipV="1">
            <a:off x="6521450" y="3448050"/>
            <a:ext cx="0" cy="2735263"/>
          </a:xfrm>
          <a:prstGeom prst="line">
            <a:avLst/>
          </a:prstGeom>
          <a:noFill/>
          <a:ln w="190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41" name="Text Box 25">
            <a:extLst>
              <a:ext uri="{FF2B5EF4-FFF2-40B4-BE49-F238E27FC236}">
                <a16:creationId xmlns:a16="http://schemas.microsoft.com/office/drawing/2014/main" id="{427E6BF7-D4AF-416D-9FB5-EDC1F9AB5E48}"/>
              </a:ext>
            </a:extLst>
          </p:cNvPr>
          <p:cNvSpPr txBox="1">
            <a:spLocks noChangeArrowheads="1"/>
          </p:cNvSpPr>
          <p:nvPr/>
        </p:nvSpPr>
        <p:spPr bwMode="auto">
          <a:xfrm>
            <a:off x="2895600" y="3657600"/>
            <a:ext cx="5651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500" b="1">
                <a:solidFill>
                  <a:srgbClr val="006600"/>
                </a:solidFill>
                <a:ea typeface="宋体" panose="02010600030101010101" pitchFamily="2" charset="-122"/>
              </a:rPr>
              <a:t>玻璃态</a:t>
            </a:r>
          </a:p>
        </p:txBody>
      </p:sp>
      <p:sp>
        <p:nvSpPr>
          <p:cNvPr id="34842" name="Text Box 26">
            <a:extLst>
              <a:ext uri="{FF2B5EF4-FFF2-40B4-BE49-F238E27FC236}">
                <a16:creationId xmlns:a16="http://schemas.microsoft.com/office/drawing/2014/main" id="{46641273-FBD9-4DD6-B5A6-FD3D84D22AE0}"/>
              </a:ext>
            </a:extLst>
          </p:cNvPr>
          <p:cNvSpPr txBox="1">
            <a:spLocks noChangeArrowheads="1"/>
          </p:cNvSpPr>
          <p:nvPr/>
        </p:nvSpPr>
        <p:spPr bwMode="auto">
          <a:xfrm>
            <a:off x="4648200" y="3581400"/>
            <a:ext cx="136842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500" b="1">
                <a:solidFill>
                  <a:srgbClr val="FF0000"/>
                </a:solidFill>
                <a:ea typeface="宋体" panose="02010600030101010101" pitchFamily="2" charset="-122"/>
              </a:rPr>
              <a:t>高弹态</a:t>
            </a:r>
          </a:p>
          <a:p>
            <a:pPr algn="ctr">
              <a:spcBef>
                <a:spcPct val="15000"/>
              </a:spcBef>
            </a:pPr>
            <a:r>
              <a:rPr lang="zh-CN" altLang="en-US" sz="2500" b="1">
                <a:solidFill>
                  <a:srgbClr val="FF0000"/>
                </a:solidFill>
                <a:ea typeface="宋体" panose="02010600030101010101" pitchFamily="2" charset="-122"/>
              </a:rPr>
              <a:t>橡胶态</a:t>
            </a:r>
          </a:p>
        </p:txBody>
      </p:sp>
      <p:sp>
        <p:nvSpPr>
          <p:cNvPr id="34843" name="Text Box 27">
            <a:extLst>
              <a:ext uri="{FF2B5EF4-FFF2-40B4-BE49-F238E27FC236}">
                <a16:creationId xmlns:a16="http://schemas.microsoft.com/office/drawing/2014/main" id="{B80A61D0-8801-46BD-90AF-AFEC8B96E7A3}"/>
              </a:ext>
            </a:extLst>
          </p:cNvPr>
          <p:cNvSpPr txBox="1">
            <a:spLocks noChangeArrowheads="1"/>
          </p:cNvSpPr>
          <p:nvPr/>
        </p:nvSpPr>
        <p:spPr bwMode="auto">
          <a:xfrm>
            <a:off x="6781800" y="3657600"/>
            <a:ext cx="565150"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500" b="1">
                <a:solidFill>
                  <a:srgbClr val="0000FF"/>
                </a:solidFill>
                <a:ea typeface="宋体" panose="02010600030101010101" pitchFamily="2" charset="-122"/>
              </a:rPr>
              <a:t>粘流态</a:t>
            </a:r>
          </a:p>
        </p:txBody>
      </p:sp>
      <p:sp>
        <p:nvSpPr>
          <p:cNvPr id="34846" name="Text Box 30">
            <a:extLst>
              <a:ext uri="{FF2B5EF4-FFF2-40B4-BE49-F238E27FC236}">
                <a16:creationId xmlns:a16="http://schemas.microsoft.com/office/drawing/2014/main" id="{75A95013-2459-4A8A-A2B8-97383723FCDF}"/>
              </a:ext>
            </a:extLst>
          </p:cNvPr>
          <p:cNvSpPr txBox="1">
            <a:spLocks noChangeArrowheads="1"/>
          </p:cNvSpPr>
          <p:nvPr/>
        </p:nvSpPr>
        <p:spPr bwMode="auto">
          <a:xfrm>
            <a:off x="3200400" y="2927350"/>
            <a:ext cx="2132013" cy="396875"/>
          </a:xfrm>
          <a:prstGeom prst="rect">
            <a:avLst/>
          </a:prstGeom>
          <a:solidFill>
            <a:srgbClr val="000099"/>
          </a:solidFill>
          <a:ln>
            <a:noFill/>
          </a:ln>
          <a:effectLst/>
          <a:extLst>
            <a:ext uri="{91240B29-F687-4F45-9708-019B960494DF}">
              <a14:hiddenLine xmlns:a14="http://schemas.microsoft.com/office/drawing/2010/main" w="9525" algn="ctr">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bg1"/>
                </a:solidFill>
                <a:ea typeface="宋体" panose="02010600030101010101" pitchFamily="2" charset="-122"/>
              </a:rPr>
              <a:t>玻璃化转变区域</a:t>
            </a:r>
          </a:p>
        </p:txBody>
      </p:sp>
      <p:sp>
        <p:nvSpPr>
          <p:cNvPr id="34848" name="Line 32">
            <a:extLst>
              <a:ext uri="{FF2B5EF4-FFF2-40B4-BE49-F238E27FC236}">
                <a16:creationId xmlns:a16="http://schemas.microsoft.com/office/drawing/2014/main" id="{4AC87C1E-1843-4D26-9AA1-5AA6F011B0EC}"/>
              </a:ext>
            </a:extLst>
          </p:cNvPr>
          <p:cNvSpPr>
            <a:spLocks noChangeShapeType="1"/>
          </p:cNvSpPr>
          <p:nvPr/>
        </p:nvSpPr>
        <p:spPr bwMode="auto">
          <a:xfrm flipV="1">
            <a:off x="6278563" y="3352800"/>
            <a:ext cx="0" cy="574675"/>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49" name="Text Box 33">
            <a:extLst>
              <a:ext uri="{FF2B5EF4-FFF2-40B4-BE49-F238E27FC236}">
                <a16:creationId xmlns:a16="http://schemas.microsoft.com/office/drawing/2014/main" id="{B7EDFE49-C073-4FC8-9EFC-E3900E9765FE}"/>
              </a:ext>
            </a:extLst>
          </p:cNvPr>
          <p:cNvSpPr txBox="1">
            <a:spLocks noChangeArrowheads="1"/>
          </p:cNvSpPr>
          <p:nvPr/>
        </p:nvSpPr>
        <p:spPr bwMode="auto">
          <a:xfrm>
            <a:off x="5486400" y="2936875"/>
            <a:ext cx="1752600" cy="396875"/>
          </a:xfrm>
          <a:prstGeom prst="rect">
            <a:avLst/>
          </a:prstGeom>
          <a:solidFill>
            <a:srgbClr val="000099"/>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bg1"/>
                </a:solidFill>
                <a:ea typeface="宋体" panose="02010600030101010101" pitchFamily="2" charset="-122"/>
              </a:rPr>
              <a:t>粘流转变区域</a:t>
            </a:r>
          </a:p>
        </p:txBody>
      </p:sp>
      <p:sp>
        <p:nvSpPr>
          <p:cNvPr id="34850" name="Text Box 34">
            <a:extLst>
              <a:ext uri="{FF2B5EF4-FFF2-40B4-BE49-F238E27FC236}">
                <a16:creationId xmlns:a16="http://schemas.microsoft.com/office/drawing/2014/main" id="{707CB492-11E0-4351-AA72-1B6F50E43368}"/>
              </a:ext>
            </a:extLst>
          </p:cNvPr>
          <p:cNvSpPr txBox="1">
            <a:spLocks noChangeArrowheads="1"/>
          </p:cNvSpPr>
          <p:nvPr/>
        </p:nvSpPr>
        <p:spPr bwMode="auto">
          <a:xfrm>
            <a:off x="457200" y="2286000"/>
            <a:ext cx="47244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Times New Roman" panose="02020603050405020304" pitchFamily="18" charset="0"/>
                <a:ea typeface="隶书" panose="02010509060101010101" pitchFamily="49" charset="-122"/>
              </a:rPr>
              <a:t>非晶态聚合物形变</a:t>
            </a:r>
            <a:r>
              <a:rPr kumimoji="1" lang="en-US" altLang="zh-CN" sz="2800">
                <a:solidFill>
                  <a:srgbClr val="FFFF00"/>
                </a:solidFill>
                <a:latin typeface="Times New Roman" panose="02020603050405020304" pitchFamily="18" charset="0"/>
                <a:ea typeface="隶书" panose="02010509060101010101" pitchFamily="49" charset="-122"/>
              </a:rPr>
              <a:t>-</a:t>
            </a:r>
            <a:r>
              <a:rPr kumimoji="1" lang="zh-CN" altLang="en-US" sz="2800">
                <a:solidFill>
                  <a:srgbClr val="FFFF00"/>
                </a:solidFill>
                <a:latin typeface="Times New Roman" panose="02020603050405020304" pitchFamily="18" charset="0"/>
                <a:ea typeface="隶书" panose="02010509060101010101" pitchFamily="49" charset="-122"/>
              </a:rPr>
              <a:t>温度曲线</a:t>
            </a:r>
          </a:p>
        </p:txBody>
      </p:sp>
      <p:sp>
        <p:nvSpPr>
          <p:cNvPr id="34851" name="Line 35">
            <a:extLst>
              <a:ext uri="{FF2B5EF4-FFF2-40B4-BE49-F238E27FC236}">
                <a16:creationId xmlns:a16="http://schemas.microsoft.com/office/drawing/2014/main" id="{80D1525C-EEED-4768-A5F0-A10FE9FADA3F}"/>
              </a:ext>
            </a:extLst>
          </p:cNvPr>
          <p:cNvSpPr>
            <a:spLocks noChangeShapeType="1"/>
          </p:cNvSpPr>
          <p:nvPr/>
        </p:nvSpPr>
        <p:spPr bwMode="auto">
          <a:xfrm flipV="1">
            <a:off x="4191000" y="3352800"/>
            <a:ext cx="0" cy="574675"/>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 name="灯片编号占位符 1">
            <a:extLst>
              <a:ext uri="{FF2B5EF4-FFF2-40B4-BE49-F238E27FC236}">
                <a16:creationId xmlns:a16="http://schemas.microsoft.com/office/drawing/2014/main" id="{33CA65D4-DA21-4091-B94F-4DFA18932965}"/>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826"/>
                                        </p:tgtEl>
                                        <p:attrNameLst>
                                          <p:attrName>style.visibility</p:attrName>
                                        </p:attrNameLst>
                                      </p:cBhvr>
                                      <p:to>
                                        <p:strVal val="visible"/>
                                      </p:to>
                                    </p:set>
                                    <p:animEffect transition="in" filter="wipe(left)">
                                      <p:cBhvr>
                                        <p:cTn id="7" dur="1000"/>
                                        <p:tgtEl>
                                          <p:spTgt spid="34826"/>
                                        </p:tgtEl>
                                      </p:cBhvr>
                                    </p:animEffect>
                                  </p:childTnLst>
                                </p:cTn>
                              </p:par>
                            </p:childTnLst>
                          </p:cTn>
                        </p:par>
                        <p:par>
                          <p:cTn id="8" fill="hold" nodeType="afterGroup">
                            <p:stCondLst>
                              <p:cond delay="1000"/>
                            </p:stCondLst>
                            <p:childTnLst>
                              <p:par>
                                <p:cTn id="9" presetID="12" presetClass="entr" presetSubtype="4" fill="hold" nodeType="afterEffect">
                                  <p:stCondLst>
                                    <p:cond delay="0"/>
                                  </p:stCondLst>
                                  <p:childTnLst>
                                    <p:set>
                                      <p:cBhvr>
                                        <p:cTn id="10" dur="1" fill="hold">
                                          <p:stCondLst>
                                            <p:cond delay="0"/>
                                          </p:stCondLst>
                                        </p:cTn>
                                        <p:tgtEl>
                                          <p:spTgt spid="34836"/>
                                        </p:tgtEl>
                                        <p:attrNameLst>
                                          <p:attrName>style.visibility</p:attrName>
                                        </p:attrNameLst>
                                      </p:cBhvr>
                                      <p:to>
                                        <p:strVal val="visible"/>
                                      </p:to>
                                    </p:set>
                                    <p:animEffect transition="in" filter="slide(fromBottom)">
                                      <p:cBhvr>
                                        <p:cTn id="11" dur="1000"/>
                                        <p:tgtEl>
                                          <p:spTgt spid="34836"/>
                                        </p:tgtEl>
                                      </p:cBhvr>
                                    </p:animEffect>
                                  </p:childTnLst>
                                </p:cTn>
                              </p:par>
                              <p:par>
                                <p:cTn id="12" presetID="12" presetClass="entr" presetSubtype="4" fill="hold" nodeType="withEffect">
                                  <p:stCondLst>
                                    <p:cond delay="0"/>
                                  </p:stCondLst>
                                  <p:childTnLst>
                                    <p:set>
                                      <p:cBhvr>
                                        <p:cTn id="13" dur="1" fill="hold">
                                          <p:stCondLst>
                                            <p:cond delay="0"/>
                                          </p:stCondLst>
                                        </p:cTn>
                                        <p:tgtEl>
                                          <p:spTgt spid="34839"/>
                                        </p:tgtEl>
                                        <p:attrNameLst>
                                          <p:attrName>style.visibility</p:attrName>
                                        </p:attrNameLst>
                                      </p:cBhvr>
                                      <p:to>
                                        <p:strVal val="visible"/>
                                      </p:to>
                                    </p:set>
                                    <p:animEffect transition="in" filter="slide(fromBottom)">
                                      <p:cBhvr>
                                        <p:cTn id="14" dur="1000"/>
                                        <p:tgtEl>
                                          <p:spTgt spid="34839"/>
                                        </p:tgtEl>
                                      </p:cBhvr>
                                    </p:animEffect>
                                  </p:childTnLst>
                                </p:cTn>
                              </p:par>
                              <p:par>
                                <p:cTn id="15" presetID="12" presetClass="entr" presetSubtype="4" fill="hold" nodeType="withEffect">
                                  <p:stCondLst>
                                    <p:cond delay="0"/>
                                  </p:stCondLst>
                                  <p:childTnLst>
                                    <p:set>
                                      <p:cBhvr>
                                        <p:cTn id="16" dur="1" fill="hold">
                                          <p:stCondLst>
                                            <p:cond delay="0"/>
                                          </p:stCondLst>
                                        </p:cTn>
                                        <p:tgtEl>
                                          <p:spTgt spid="34840"/>
                                        </p:tgtEl>
                                        <p:attrNameLst>
                                          <p:attrName>style.visibility</p:attrName>
                                        </p:attrNameLst>
                                      </p:cBhvr>
                                      <p:to>
                                        <p:strVal val="visible"/>
                                      </p:to>
                                    </p:set>
                                    <p:animEffect transition="in" filter="slide(fromBottom)">
                                      <p:cBhvr>
                                        <p:cTn id="17" dur="1000"/>
                                        <p:tgtEl>
                                          <p:spTgt spid="34840"/>
                                        </p:tgtEl>
                                      </p:cBhvr>
                                    </p:animEffect>
                                  </p:childTnLst>
                                </p:cTn>
                              </p:par>
                              <p:par>
                                <p:cTn id="18" presetID="12" presetClass="entr" presetSubtype="4" fill="hold" nodeType="withEffect">
                                  <p:stCondLst>
                                    <p:cond delay="0"/>
                                  </p:stCondLst>
                                  <p:childTnLst>
                                    <p:set>
                                      <p:cBhvr>
                                        <p:cTn id="19" dur="1" fill="hold">
                                          <p:stCondLst>
                                            <p:cond delay="0"/>
                                          </p:stCondLst>
                                        </p:cTn>
                                        <p:tgtEl>
                                          <p:spTgt spid="34833"/>
                                        </p:tgtEl>
                                        <p:attrNameLst>
                                          <p:attrName>style.visibility</p:attrName>
                                        </p:attrNameLst>
                                      </p:cBhvr>
                                      <p:to>
                                        <p:strVal val="visible"/>
                                      </p:to>
                                    </p:set>
                                    <p:animEffect transition="in" filter="slide(fromBottom)">
                                      <p:cBhvr>
                                        <p:cTn id="20" dur="1000"/>
                                        <p:tgtEl>
                                          <p:spTgt spid="34833"/>
                                        </p:tgtEl>
                                      </p:cBhvr>
                                    </p:animEffect>
                                  </p:childTnLst>
                                </p:cTn>
                              </p:par>
                              <p:par>
                                <p:cTn id="21" presetID="12" presetClass="entr" presetSubtype="4" fill="hold" nodeType="withEffect">
                                  <p:stCondLst>
                                    <p:cond delay="0"/>
                                  </p:stCondLst>
                                  <p:childTnLst>
                                    <p:set>
                                      <p:cBhvr>
                                        <p:cTn id="22" dur="1" fill="hold">
                                          <p:stCondLst>
                                            <p:cond delay="0"/>
                                          </p:stCondLst>
                                        </p:cTn>
                                        <p:tgtEl>
                                          <p:spTgt spid="34837"/>
                                        </p:tgtEl>
                                        <p:attrNameLst>
                                          <p:attrName>style.visibility</p:attrName>
                                        </p:attrNameLst>
                                      </p:cBhvr>
                                      <p:to>
                                        <p:strVal val="visible"/>
                                      </p:to>
                                    </p:set>
                                    <p:animEffect transition="in" filter="slide(fromBottom)">
                                      <p:cBhvr>
                                        <p:cTn id="23" dur="1000"/>
                                        <p:tgtEl>
                                          <p:spTgt spid="34837"/>
                                        </p:tgtEl>
                                      </p:cBhvr>
                                    </p:animEffect>
                                  </p:childTnLst>
                                </p:cTn>
                              </p:par>
                              <p:par>
                                <p:cTn id="24" presetID="12" presetClass="entr" presetSubtype="4" fill="hold" nodeType="withEffect">
                                  <p:stCondLst>
                                    <p:cond delay="0"/>
                                  </p:stCondLst>
                                  <p:childTnLst>
                                    <p:set>
                                      <p:cBhvr>
                                        <p:cTn id="25" dur="1" fill="hold">
                                          <p:stCondLst>
                                            <p:cond delay="0"/>
                                          </p:stCondLst>
                                        </p:cTn>
                                        <p:tgtEl>
                                          <p:spTgt spid="34838"/>
                                        </p:tgtEl>
                                        <p:attrNameLst>
                                          <p:attrName>style.visibility</p:attrName>
                                        </p:attrNameLst>
                                      </p:cBhvr>
                                      <p:to>
                                        <p:strVal val="visible"/>
                                      </p:to>
                                    </p:set>
                                    <p:animEffect transition="in" filter="slide(fromBottom)">
                                      <p:cBhvr>
                                        <p:cTn id="26" dur="1000"/>
                                        <p:tgtEl>
                                          <p:spTgt spid="3483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34848"/>
                                        </p:tgtEl>
                                        <p:attrNameLst>
                                          <p:attrName>style.visibility</p:attrName>
                                        </p:attrNameLst>
                                      </p:cBhvr>
                                      <p:to>
                                        <p:strVal val="visible"/>
                                      </p:to>
                                    </p:set>
                                    <p:animEffect transition="in" filter="slide(fromBottom)">
                                      <p:cBhvr>
                                        <p:cTn id="31" dur="500"/>
                                        <p:tgtEl>
                                          <p:spTgt spid="34848"/>
                                        </p:tgtEl>
                                      </p:cBhvr>
                                    </p:animEffect>
                                  </p:childTnLst>
                                </p:cTn>
                              </p:par>
                            </p:childTnLst>
                          </p:cTn>
                        </p:par>
                        <p:par>
                          <p:cTn id="32" fill="hold" nodeType="afterGroup">
                            <p:stCondLst>
                              <p:cond delay="500"/>
                            </p:stCondLst>
                            <p:childTnLst>
                              <p:par>
                                <p:cTn id="33" presetID="12" presetClass="entr" presetSubtype="4" fill="hold" nodeType="afterEffect">
                                  <p:stCondLst>
                                    <p:cond delay="0"/>
                                  </p:stCondLst>
                                  <p:childTnLst>
                                    <p:set>
                                      <p:cBhvr>
                                        <p:cTn id="34" dur="1" fill="hold">
                                          <p:stCondLst>
                                            <p:cond delay="0"/>
                                          </p:stCondLst>
                                        </p:cTn>
                                        <p:tgtEl>
                                          <p:spTgt spid="34851"/>
                                        </p:tgtEl>
                                        <p:attrNameLst>
                                          <p:attrName>style.visibility</p:attrName>
                                        </p:attrNameLst>
                                      </p:cBhvr>
                                      <p:to>
                                        <p:strVal val="visible"/>
                                      </p:to>
                                    </p:set>
                                    <p:animEffect transition="in" filter="slide(fromBottom)">
                                      <p:cBhvr>
                                        <p:cTn id="35" dur="500"/>
                                        <p:tgtEl>
                                          <p:spTgt spid="34851"/>
                                        </p:tgtEl>
                                      </p:cBhvr>
                                    </p:animEffect>
                                  </p:childTnLst>
                                </p:cTn>
                              </p:par>
                            </p:childTnLst>
                          </p:cTn>
                        </p:par>
                        <p:par>
                          <p:cTn id="36" fill="hold" nodeType="afterGroup">
                            <p:stCondLst>
                              <p:cond delay="10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34846"/>
                                        </p:tgtEl>
                                        <p:attrNameLst>
                                          <p:attrName>style.visibility</p:attrName>
                                        </p:attrNameLst>
                                      </p:cBhvr>
                                      <p:to>
                                        <p:strVal val="visible"/>
                                      </p:to>
                                    </p:set>
                                    <p:anim calcmode="lin" valueType="num">
                                      <p:cBhvr>
                                        <p:cTn id="39" dur="500" fill="hold"/>
                                        <p:tgtEl>
                                          <p:spTgt spid="34846"/>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4846"/>
                                        </p:tgtEl>
                                        <p:attrNameLst>
                                          <p:attrName>ppt_y</p:attrName>
                                        </p:attrNameLst>
                                      </p:cBhvr>
                                      <p:tavLst>
                                        <p:tav tm="0">
                                          <p:val>
                                            <p:strVal val="#ppt_y"/>
                                          </p:val>
                                        </p:tav>
                                        <p:tav tm="100000">
                                          <p:val>
                                            <p:strVal val="#ppt_y"/>
                                          </p:val>
                                        </p:tav>
                                      </p:tavLst>
                                    </p:anim>
                                    <p:anim calcmode="lin" valueType="num">
                                      <p:cBhvr>
                                        <p:cTn id="41" dur="500" fill="hold"/>
                                        <p:tgtEl>
                                          <p:spTgt spid="34846"/>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4846"/>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4846"/>
                                        </p:tgtEl>
                                      </p:cBhvr>
                                    </p:animEffect>
                                  </p:childTnLst>
                                </p:cTn>
                              </p:par>
                            </p:childTnLst>
                          </p:cTn>
                        </p:par>
                        <p:par>
                          <p:cTn id="44" fill="hold" nodeType="afterGroup">
                            <p:stCondLst>
                              <p:cond delay="18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34849"/>
                                        </p:tgtEl>
                                        <p:attrNameLst>
                                          <p:attrName>style.visibility</p:attrName>
                                        </p:attrNameLst>
                                      </p:cBhvr>
                                      <p:to>
                                        <p:strVal val="visible"/>
                                      </p:to>
                                    </p:set>
                                    <p:anim calcmode="lin" valueType="num">
                                      <p:cBhvr>
                                        <p:cTn id="47" dur="500" fill="hold"/>
                                        <p:tgtEl>
                                          <p:spTgt spid="34849"/>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4849"/>
                                        </p:tgtEl>
                                        <p:attrNameLst>
                                          <p:attrName>ppt_y</p:attrName>
                                        </p:attrNameLst>
                                      </p:cBhvr>
                                      <p:tavLst>
                                        <p:tav tm="0">
                                          <p:val>
                                            <p:strVal val="#ppt_y"/>
                                          </p:val>
                                        </p:tav>
                                        <p:tav tm="100000">
                                          <p:val>
                                            <p:strVal val="#ppt_y"/>
                                          </p:val>
                                        </p:tav>
                                      </p:tavLst>
                                    </p:anim>
                                    <p:anim calcmode="lin" valueType="num">
                                      <p:cBhvr>
                                        <p:cTn id="49" dur="500" fill="hold"/>
                                        <p:tgtEl>
                                          <p:spTgt spid="34849"/>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4849"/>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4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6" grpId="0" animBg="1"/>
      <p:bldP spid="348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16">
            <a:extLst>
              <a:ext uri="{FF2B5EF4-FFF2-40B4-BE49-F238E27FC236}">
                <a16:creationId xmlns:a16="http://schemas.microsoft.com/office/drawing/2014/main" id="{8359DB12-6435-4A36-9C13-9B9008184333}"/>
              </a:ext>
            </a:extLst>
          </p:cNvPr>
          <p:cNvSpPr>
            <a:spLocks noChangeArrowheads="1"/>
          </p:cNvSpPr>
          <p:nvPr/>
        </p:nvSpPr>
        <p:spPr bwMode="auto">
          <a:xfrm>
            <a:off x="76200" y="304800"/>
            <a:ext cx="472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粘弹行为的五个区域</a:t>
            </a:r>
          </a:p>
        </p:txBody>
      </p:sp>
      <p:sp>
        <p:nvSpPr>
          <p:cNvPr id="82949" name="Line 5">
            <a:extLst>
              <a:ext uri="{FF2B5EF4-FFF2-40B4-BE49-F238E27FC236}">
                <a16:creationId xmlns:a16="http://schemas.microsoft.com/office/drawing/2014/main" id="{E83F5DC8-C2F8-4460-B3D6-23F5A06D1ABA}"/>
              </a:ext>
            </a:extLst>
          </p:cNvPr>
          <p:cNvSpPr>
            <a:spLocks noChangeShapeType="1"/>
          </p:cNvSpPr>
          <p:nvPr/>
        </p:nvSpPr>
        <p:spPr bwMode="auto">
          <a:xfrm>
            <a:off x="3303588" y="3741738"/>
            <a:ext cx="0" cy="194468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50" name="Text Box 6">
            <a:extLst>
              <a:ext uri="{FF2B5EF4-FFF2-40B4-BE49-F238E27FC236}">
                <a16:creationId xmlns:a16="http://schemas.microsoft.com/office/drawing/2014/main" id="{BA0CAC9F-F737-481C-A902-E0BBEE7AB3E8}"/>
              </a:ext>
            </a:extLst>
          </p:cNvPr>
          <p:cNvSpPr txBox="1">
            <a:spLocks noChangeArrowheads="1"/>
          </p:cNvSpPr>
          <p:nvPr/>
        </p:nvSpPr>
        <p:spPr bwMode="auto">
          <a:xfrm>
            <a:off x="3087688" y="5757863"/>
            <a:ext cx="47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latin typeface="Times New Roman" panose="02020603050405020304" pitchFamily="18" charset="0"/>
                <a:ea typeface="宋体" panose="02010600030101010101" pitchFamily="2" charset="-122"/>
              </a:rPr>
              <a:t>T</a:t>
            </a:r>
            <a:r>
              <a:rPr lang="en-US" altLang="zh-CN" sz="2400" b="1" baseline="-25000">
                <a:latin typeface="Times New Roman" panose="02020603050405020304" pitchFamily="18" charset="0"/>
                <a:ea typeface="宋体" panose="02010600030101010101" pitchFamily="2" charset="-122"/>
              </a:rPr>
              <a:t>g</a:t>
            </a:r>
          </a:p>
        </p:txBody>
      </p:sp>
      <p:sp>
        <p:nvSpPr>
          <p:cNvPr id="82951" name="Text Box 7">
            <a:extLst>
              <a:ext uri="{FF2B5EF4-FFF2-40B4-BE49-F238E27FC236}">
                <a16:creationId xmlns:a16="http://schemas.microsoft.com/office/drawing/2014/main" id="{F966D067-F04D-4124-999C-0B07E02AE2ED}"/>
              </a:ext>
            </a:extLst>
          </p:cNvPr>
          <p:cNvSpPr txBox="1">
            <a:spLocks noChangeArrowheads="1"/>
          </p:cNvSpPr>
          <p:nvPr/>
        </p:nvSpPr>
        <p:spPr bwMode="auto">
          <a:xfrm>
            <a:off x="5246688" y="5757863"/>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latin typeface="Times New Roman" panose="02020603050405020304" pitchFamily="18" charset="0"/>
                <a:ea typeface="宋体" panose="02010600030101010101" pitchFamily="2" charset="-122"/>
              </a:rPr>
              <a:t>T</a:t>
            </a:r>
            <a:r>
              <a:rPr lang="en-US" altLang="zh-CN" sz="2400" b="1" i="1" baseline="-25000">
                <a:latin typeface="Times New Roman" panose="02020603050405020304" pitchFamily="18" charset="0"/>
                <a:ea typeface="宋体" panose="02010600030101010101" pitchFamily="2" charset="-122"/>
              </a:rPr>
              <a:t>f</a:t>
            </a:r>
          </a:p>
        </p:txBody>
      </p:sp>
      <p:sp>
        <p:nvSpPr>
          <p:cNvPr id="82952" name="Line 8">
            <a:extLst>
              <a:ext uri="{FF2B5EF4-FFF2-40B4-BE49-F238E27FC236}">
                <a16:creationId xmlns:a16="http://schemas.microsoft.com/office/drawing/2014/main" id="{FBECBF7E-B973-469B-B1E2-A7CF1B49764B}"/>
              </a:ext>
            </a:extLst>
          </p:cNvPr>
          <p:cNvSpPr>
            <a:spLocks noChangeShapeType="1"/>
          </p:cNvSpPr>
          <p:nvPr/>
        </p:nvSpPr>
        <p:spPr bwMode="auto">
          <a:xfrm flipH="1">
            <a:off x="5462588" y="4389438"/>
            <a:ext cx="0" cy="134461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82953" name="Group 9">
            <a:extLst>
              <a:ext uri="{FF2B5EF4-FFF2-40B4-BE49-F238E27FC236}">
                <a16:creationId xmlns:a16="http://schemas.microsoft.com/office/drawing/2014/main" id="{31281200-2EAC-4F13-B5C9-69AF7AC519A7}"/>
              </a:ext>
            </a:extLst>
          </p:cNvPr>
          <p:cNvGrpSpPr>
            <a:grpSpLocks/>
          </p:cNvGrpSpPr>
          <p:nvPr/>
        </p:nvGrpSpPr>
        <p:grpSpPr bwMode="auto">
          <a:xfrm>
            <a:off x="1646238" y="2420938"/>
            <a:ext cx="4906962" cy="3768725"/>
            <a:chOff x="1292" y="1117"/>
            <a:chExt cx="3091" cy="2374"/>
          </a:xfrm>
        </p:grpSpPr>
        <p:grpSp>
          <p:nvGrpSpPr>
            <p:cNvPr id="82954" name="Group 10">
              <a:extLst>
                <a:ext uri="{FF2B5EF4-FFF2-40B4-BE49-F238E27FC236}">
                  <a16:creationId xmlns:a16="http://schemas.microsoft.com/office/drawing/2014/main" id="{201C3953-B845-462A-8E58-386DBBC8A1E4}"/>
                </a:ext>
              </a:extLst>
            </p:cNvPr>
            <p:cNvGrpSpPr>
              <a:grpSpLocks/>
            </p:cNvGrpSpPr>
            <p:nvPr/>
          </p:nvGrpSpPr>
          <p:grpSpPr bwMode="auto">
            <a:xfrm>
              <a:off x="1519" y="1117"/>
              <a:ext cx="2857" cy="2087"/>
              <a:chOff x="1701" y="1298"/>
              <a:chExt cx="2857" cy="2087"/>
            </a:xfrm>
          </p:grpSpPr>
          <p:sp>
            <p:nvSpPr>
              <p:cNvPr id="82955" name="Line 11">
                <a:extLst>
                  <a:ext uri="{FF2B5EF4-FFF2-40B4-BE49-F238E27FC236}">
                    <a16:creationId xmlns:a16="http://schemas.microsoft.com/office/drawing/2014/main" id="{F3D1D295-2636-4F4F-B627-4CABCCEDECA7}"/>
                  </a:ext>
                </a:extLst>
              </p:cNvPr>
              <p:cNvSpPr>
                <a:spLocks noChangeShapeType="1"/>
              </p:cNvSpPr>
              <p:nvPr/>
            </p:nvSpPr>
            <p:spPr bwMode="auto">
              <a:xfrm flipV="1">
                <a:off x="1701" y="1298"/>
                <a:ext cx="0" cy="20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56" name="Line 12">
                <a:extLst>
                  <a:ext uri="{FF2B5EF4-FFF2-40B4-BE49-F238E27FC236}">
                    <a16:creationId xmlns:a16="http://schemas.microsoft.com/office/drawing/2014/main" id="{7B339DE8-E4EF-4EAE-9828-CD5AC272E4BE}"/>
                  </a:ext>
                </a:extLst>
              </p:cNvPr>
              <p:cNvSpPr>
                <a:spLocks noChangeShapeType="1"/>
              </p:cNvSpPr>
              <p:nvPr/>
            </p:nvSpPr>
            <p:spPr bwMode="auto">
              <a:xfrm>
                <a:off x="1701" y="3385"/>
                <a:ext cx="285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2957" name="Text Box 13">
              <a:extLst>
                <a:ext uri="{FF2B5EF4-FFF2-40B4-BE49-F238E27FC236}">
                  <a16:creationId xmlns:a16="http://schemas.microsoft.com/office/drawing/2014/main" id="{95743C00-25C3-4DBF-8FC4-E872B570F6D1}"/>
                </a:ext>
              </a:extLst>
            </p:cNvPr>
            <p:cNvSpPr txBox="1">
              <a:spLocks noChangeArrowheads="1"/>
            </p:cNvSpPr>
            <p:nvPr/>
          </p:nvSpPr>
          <p:spPr bwMode="auto">
            <a:xfrm>
              <a:off x="1292" y="1121"/>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latin typeface="Times New Roman" panose="02020603050405020304" pitchFamily="18" charset="0"/>
                  <a:ea typeface="宋体" panose="02010600030101010101" pitchFamily="2" charset="-122"/>
                </a:rPr>
                <a:t>E</a:t>
              </a:r>
            </a:p>
          </p:txBody>
        </p:sp>
        <p:sp>
          <p:nvSpPr>
            <p:cNvPr id="82958" name="Text Box 14">
              <a:extLst>
                <a:ext uri="{FF2B5EF4-FFF2-40B4-BE49-F238E27FC236}">
                  <a16:creationId xmlns:a16="http://schemas.microsoft.com/office/drawing/2014/main" id="{A2C3902D-888D-4937-8C19-52CBA3D47A56}"/>
                </a:ext>
              </a:extLst>
            </p:cNvPr>
            <p:cNvSpPr txBox="1">
              <a:spLocks noChangeArrowheads="1"/>
            </p:cNvSpPr>
            <p:nvPr/>
          </p:nvSpPr>
          <p:spPr bwMode="auto">
            <a:xfrm>
              <a:off x="4150" y="3203"/>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latin typeface="Times New Roman" panose="02020603050405020304" pitchFamily="18" charset="0"/>
                  <a:ea typeface="宋体" panose="02010600030101010101" pitchFamily="2" charset="-122"/>
                </a:rPr>
                <a:t>T</a:t>
              </a:r>
            </a:p>
          </p:txBody>
        </p:sp>
      </p:grpSp>
      <p:sp>
        <p:nvSpPr>
          <p:cNvPr id="82959" name="Freeform 15">
            <a:extLst>
              <a:ext uri="{FF2B5EF4-FFF2-40B4-BE49-F238E27FC236}">
                <a16:creationId xmlns:a16="http://schemas.microsoft.com/office/drawing/2014/main" id="{8B3D477A-F88B-4E90-8C76-88A2826005FE}"/>
              </a:ext>
            </a:extLst>
          </p:cNvPr>
          <p:cNvSpPr>
            <a:spLocks/>
          </p:cNvSpPr>
          <p:nvPr/>
        </p:nvSpPr>
        <p:spPr bwMode="auto">
          <a:xfrm>
            <a:off x="2005013" y="3067050"/>
            <a:ext cx="4178300" cy="2403475"/>
          </a:xfrm>
          <a:custGeom>
            <a:avLst/>
            <a:gdLst>
              <a:gd name="T0" fmla="*/ 0 w 2632"/>
              <a:gd name="T1" fmla="*/ 11 h 1514"/>
              <a:gd name="T2" fmla="*/ 636 w 2632"/>
              <a:gd name="T3" fmla="*/ 107 h 1514"/>
              <a:gd name="T4" fmla="*/ 1044 w 2632"/>
              <a:gd name="T5" fmla="*/ 652 h 1514"/>
              <a:gd name="T6" fmla="*/ 1965 w 2632"/>
              <a:gd name="T7" fmla="*/ 734 h 1514"/>
              <a:gd name="T8" fmla="*/ 2331 w 2632"/>
              <a:gd name="T9" fmla="*/ 962 h 1514"/>
              <a:gd name="T10" fmla="*/ 2632 w 2632"/>
              <a:gd name="T11" fmla="*/ 1514 h 1514"/>
            </a:gdLst>
            <a:ahLst/>
            <a:cxnLst>
              <a:cxn ang="0">
                <a:pos x="T0" y="T1"/>
              </a:cxn>
              <a:cxn ang="0">
                <a:pos x="T2" y="T3"/>
              </a:cxn>
              <a:cxn ang="0">
                <a:pos x="T4" y="T5"/>
              </a:cxn>
              <a:cxn ang="0">
                <a:pos x="T6" y="T7"/>
              </a:cxn>
              <a:cxn ang="0">
                <a:pos x="T8" y="T9"/>
              </a:cxn>
              <a:cxn ang="0">
                <a:pos x="T10" y="T11"/>
              </a:cxn>
            </a:cxnLst>
            <a:rect l="0" t="0" r="r" b="b"/>
            <a:pathLst>
              <a:path w="2632" h="1514">
                <a:moveTo>
                  <a:pt x="0" y="11"/>
                </a:moveTo>
                <a:cubicBezTo>
                  <a:pt x="108" y="25"/>
                  <a:pt x="462" y="0"/>
                  <a:pt x="636" y="107"/>
                </a:cubicBezTo>
                <a:cubicBezTo>
                  <a:pt x="810" y="214"/>
                  <a:pt x="823" y="548"/>
                  <a:pt x="1044" y="652"/>
                </a:cubicBezTo>
                <a:cubicBezTo>
                  <a:pt x="1265" y="756"/>
                  <a:pt x="1751" y="682"/>
                  <a:pt x="1965" y="734"/>
                </a:cubicBezTo>
                <a:cubicBezTo>
                  <a:pt x="2179" y="786"/>
                  <a:pt x="2220" y="832"/>
                  <a:pt x="2331" y="962"/>
                </a:cubicBezTo>
                <a:cubicBezTo>
                  <a:pt x="2442" y="1092"/>
                  <a:pt x="2569" y="1399"/>
                  <a:pt x="2632" y="151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60" name="Text Box 16">
            <a:extLst>
              <a:ext uri="{FF2B5EF4-FFF2-40B4-BE49-F238E27FC236}">
                <a16:creationId xmlns:a16="http://schemas.microsoft.com/office/drawing/2014/main" id="{758E5F72-6BC9-4ECE-846E-D78877A4EA59}"/>
              </a:ext>
            </a:extLst>
          </p:cNvPr>
          <p:cNvSpPr txBox="1">
            <a:spLocks noChangeArrowheads="1"/>
          </p:cNvSpPr>
          <p:nvPr/>
        </p:nvSpPr>
        <p:spPr bwMode="auto">
          <a:xfrm>
            <a:off x="5181600" y="1143000"/>
            <a:ext cx="3922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latin typeface="Times New Roman" panose="02020603050405020304" pitchFamily="18" charset="0"/>
                <a:ea typeface="宋体" panose="02010600030101010101" pitchFamily="2" charset="-122"/>
              </a:rPr>
              <a:t>同样可以分为五个区域</a:t>
            </a:r>
          </a:p>
        </p:txBody>
      </p:sp>
      <p:sp>
        <p:nvSpPr>
          <p:cNvPr id="82961" name="Text Box 17">
            <a:extLst>
              <a:ext uri="{FF2B5EF4-FFF2-40B4-BE49-F238E27FC236}">
                <a16:creationId xmlns:a16="http://schemas.microsoft.com/office/drawing/2014/main" id="{6ED23493-DFAB-468D-92A4-652FBE330E33}"/>
              </a:ext>
            </a:extLst>
          </p:cNvPr>
          <p:cNvSpPr txBox="1">
            <a:spLocks noChangeArrowheads="1"/>
          </p:cNvSpPr>
          <p:nvPr/>
        </p:nvSpPr>
        <p:spPr bwMode="auto">
          <a:xfrm>
            <a:off x="228600" y="1143000"/>
            <a:ext cx="47244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a:solidFill>
                  <a:srgbClr val="FFFF00"/>
                </a:solidFill>
                <a:latin typeface="Times New Roman" panose="02020603050405020304" pitchFamily="18" charset="0"/>
                <a:ea typeface="隶书" panose="02010509060101010101" pitchFamily="49" charset="-122"/>
              </a:rPr>
              <a:t>非晶态聚合物模量</a:t>
            </a:r>
            <a:r>
              <a:rPr kumimoji="1" lang="en-US" altLang="zh-CN" sz="2800">
                <a:solidFill>
                  <a:srgbClr val="FFFF00"/>
                </a:solidFill>
                <a:latin typeface="Times New Roman" panose="02020603050405020304" pitchFamily="18" charset="0"/>
                <a:ea typeface="隶书" panose="02010509060101010101" pitchFamily="49" charset="-122"/>
              </a:rPr>
              <a:t>-</a:t>
            </a:r>
            <a:r>
              <a:rPr kumimoji="1" lang="zh-CN" altLang="en-US" sz="2800">
                <a:solidFill>
                  <a:srgbClr val="FFFF00"/>
                </a:solidFill>
                <a:latin typeface="Times New Roman" panose="02020603050405020304" pitchFamily="18" charset="0"/>
                <a:ea typeface="隶书" panose="02010509060101010101" pitchFamily="49" charset="-122"/>
              </a:rPr>
              <a:t>温度曲线</a:t>
            </a:r>
          </a:p>
        </p:txBody>
      </p:sp>
      <p:sp>
        <p:nvSpPr>
          <p:cNvPr id="82962" name="Line 18">
            <a:extLst>
              <a:ext uri="{FF2B5EF4-FFF2-40B4-BE49-F238E27FC236}">
                <a16:creationId xmlns:a16="http://schemas.microsoft.com/office/drawing/2014/main" id="{5F76ED4F-98A9-445C-85DA-B2A437B9B164}"/>
              </a:ext>
            </a:extLst>
          </p:cNvPr>
          <p:cNvSpPr>
            <a:spLocks noChangeShapeType="1"/>
          </p:cNvSpPr>
          <p:nvPr/>
        </p:nvSpPr>
        <p:spPr bwMode="auto">
          <a:xfrm>
            <a:off x="2995613" y="2762250"/>
            <a:ext cx="0" cy="2971800"/>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63" name="Line 19">
            <a:extLst>
              <a:ext uri="{FF2B5EF4-FFF2-40B4-BE49-F238E27FC236}">
                <a16:creationId xmlns:a16="http://schemas.microsoft.com/office/drawing/2014/main" id="{7ADF3D99-0B7D-4BE3-B551-AEA36AAA7624}"/>
              </a:ext>
            </a:extLst>
          </p:cNvPr>
          <p:cNvSpPr>
            <a:spLocks noChangeShapeType="1"/>
          </p:cNvSpPr>
          <p:nvPr/>
        </p:nvSpPr>
        <p:spPr bwMode="auto">
          <a:xfrm>
            <a:off x="3605213" y="2762250"/>
            <a:ext cx="0" cy="2971800"/>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65" name="Line 21">
            <a:extLst>
              <a:ext uri="{FF2B5EF4-FFF2-40B4-BE49-F238E27FC236}">
                <a16:creationId xmlns:a16="http://schemas.microsoft.com/office/drawing/2014/main" id="{26E347F5-184B-4D8F-B9F7-7EBBFE270CF5}"/>
              </a:ext>
            </a:extLst>
          </p:cNvPr>
          <p:cNvSpPr>
            <a:spLocks noChangeShapeType="1"/>
          </p:cNvSpPr>
          <p:nvPr/>
        </p:nvSpPr>
        <p:spPr bwMode="auto">
          <a:xfrm>
            <a:off x="5205413" y="3448050"/>
            <a:ext cx="0" cy="2286000"/>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66" name="Line 22">
            <a:extLst>
              <a:ext uri="{FF2B5EF4-FFF2-40B4-BE49-F238E27FC236}">
                <a16:creationId xmlns:a16="http://schemas.microsoft.com/office/drawing/2014/main" id="{942EC26F-464C-4D4C-9E3E-51A2CBB030E8}"/>
              </a:ext>
            </a:extLst>
          </p:cNvPr>
          <p:cNvSpPr>
            <a:spLocks noChangeShapeType="1"/>
          </p:cNvSpPr>
          <p:nvPr/>
        </p:nvSpPr>
        <p:spPr bwMode="auto">
          <a:xfrm>
            <a:off x="5738813" y="3448050"/>
            <a:ext cx="0" cy="2286000"/>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67" name="Text Box 23">
            <a:extLst>
              <a:ext uri="{FF2B5EF4-FFF2-40B4-BE49-F238E27FC236}">
                <a16:creationId xmlns:a16="http://schemas.microsoft.com/office/drawing/2014/main" id="{82251C7B-9FE0-487E-BDAF-DAE0D4A6C748}"/>
              </a:ext>
            </a:extLst>
          </p:cNvPr>
          <p:cNvSpPr txBox="1">
            <a:spLocks noChangeArrowheads="1"/>
          </p:cNvSpPr>
          <p:nvPr/>
        </p:nvSpPr>
        <p:spPr bwMode="auto">
          <a:xfrm>
            <a:off x="2157413" y="3471863"/>
            <a:ext cx="5651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500" b="1">
                <a:solidFill>
                  <a:srgbClr val="006600"/>
                </a:solidFill>
                <a:ea typeface="宋体" panose="02010600030101010101" pitchFamily="2" charset="-122"/>
              </a:rPr>
              <a:t>玻璃态</a:t>
            </a:r>
          </a:p>
        </p:txBody>
      </p:sp>
      <p:sp>
        <p:nvSpPr>
          <p:cNvPr id="82968" name="Text Box 24">
            <a:extLst>
              <a:ext uri="{FF2B5EF4-FFF2-40B4-BE49-F238E27FC236}">
                <a16:creationId xmlns:a16="http://schemas.microsoft.com/office/drawing/2014/main" id="{4E68FD75-E204-4D6D-AA42-B5467B071D1C}"/>
              </a:ext>
            </a:extLst>
          </p:cNvPr>
          <p:cNvSpPr txBox="1">
            <a:spLocks noChangeArrowheads="1"/>
          </p:cNvSpPr>
          <p:nvPr/>
        </p:nvSpPr>
        <p:spPr bwMode="auto">
          <a:xfrm>
            <a:off x="3757613" y="3014663"/>
            <a:ext cx="136842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500" b="1">
                <a:solidFill>
                  <a:srgbClr val="FF0000"/>
                </a:solidFill>
                <a:ea typeface="宋体" panose="02010600030101010101" pitchFamily="2" charset="-122"/>
              </a:rPr>
              <a:t>高弹态</a:t>
            </a:r>
          </a:p>
          <a:p>
            <a:pPr algn="ctr">
              <a:spcBef>
                <a:spcPct val="15000"/>
              </a:spcBef>
            </a:pPr>
            <a:r>
              <a:rPr lang="zh-CN" altLang="en-US" sz="2500" b="1">
                <a:solidFill>
                  <a:srgbClr val="FF0000"/>
                </a:solidFill>
                <a:ea typeface="宋体" panose="02010600030101010101" pitchFamily="2" charset="-122"/>
              </a:rPr>
              <a:t>橡胶态</a:t>
            </a:r>
          </a:p>
        </p:txBody>
      </p:sp>
      <p:sp>
        <p:nvSpPr>
          <p:cNvPr id="82969" name="Text Box 25">
            <a:extLst>
              <a:ext uri="{FF2B5EF4-FFF2-40B4-BE49-F238E27FC236}">
                <a16:creationId xmlns:a16="http://schemas.microsoft.com/office/drawing/2014/main" id="{A0612654-B4AB-44FF-9E12-AB4E7552FF6A}"/>
              </a:ext>
            </a:extLst>
          </p:cNvPr>
          <p:cNvSpPr txBox="1">
            <a:spLocks noChangeArrowheads="1"/>
          </p:cNvSpPr>
          <p:nvPr/>
        </p:nvSpPr>
        <p:spPr bwMode="auto">
          <a:xfrm>
            <a:off x="5967413" y="3548063"/>
            <a:ext cx="565150"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500" b="1">
                <a:solidFill>
                  <a:srgbClr val="0000FF"/>
                </a:solidFill>
                <a:ea typeface="宋体" panose="02010600030101010101" pitchFamily="2" charset="-122"/>
              </a:rPr>
              <a:t>粘流态</a:t>
            </a:r>
          </a:p>
        </p:txBody>
      </p:sp>
      <p:sp>
        <p:nvSpPr>
          <p:cNvPr id="82970" name="Text Box 26">
            <a:extLst>
              <a:ext uri="{FF2B5EF4-FFF2-40B4-BE49-F238E27FC236}">
                <a16:creationId xmlns:a16="http://schemas.microsoft.com/office/drawing/2014/main" id="{B531C8DE-72B7-45A6-8485-959B682F4893}"/>
              </a:ext>
            </a:extLst>
          </p:cNvPr>
          <p:cNvSpPr txBox="1">
            <a:spLocks noChangeArrowheads="1"/>
          </p:cNvSpPr>
          <p:nvPr/>
        </p:nvSpPr>
        <p:spPr bwMode="auto">
          <a:xfrm>
            <a:off x="2333625" y="1905000"/>
            <a:ext cx="2132013" cy="396875"/>
          </a:xfrm>
          <a:prstGeom prst="rect">
            <a:avLst/>
          </a:prstGeom>
          <a:solidFill>
            <a:srgbClr val="000099"/>
          </a:solidFill>
          <a:ln>
            <a:noFill/>
          </a:ln>
          <a:effectLst/>
          <a:extLst>
            <a:ext uri="{91240B29-F687-4F45-9708-019B960494DF}">
              <a14:hiddenLine xmlns:a14="http://schemas.microsoft.com/office/drawing/2010/main" w="9525" algn="ctr">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bg1"/>
                </a:solidFill>
                <a:ea typeface="宋体" panose="02010600030101010101" pitchFamily="2" charset="-122"/>
              </a:rPr>
              <a:t>玻璃化转变区域</a:t>
            </a:r>
          </a:p>
        </p:txBody>
      </p:sp>
      <p:sp>
        <p:nvSpPr>
          <p:cNvPr id="82971" name="Line 27">
            <a:extLst>
              <a:ext uri="{FF2B5EF4-FFF2-40B4-BE49-F238E27FC236}">
                <a16:creationId xmlns:a16="http://schemas.microsoft.com/office/drawing/2014/main" id="{1E727EF5-78EE-402F-94C7-D151A4C402AA}"/>
              </a:ext>
            </a:extLst>
          </p:cNvPr>
          <p:cNvSpPr>
            <a:spLocks noChangeShapeType="1"/>
          </p:cNvSpPr>
          <p:nvPr/>
        </p:nvSpPr>
        <p:spPr bwMode="auto">
          <a:xfrm flipV="1">
            <a:off x="5411788" y="2330450"/>
            <a:ext cx="0" cy="574675"/>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72" name="Text Box 28">
            <a:extLst>
              <a:ext uri="{FF2B5EF4-FFF2-40B4-BE49-F238E27FC236}">
                <a16:creationId xmlns:a16="http://schemas.microsoft.com/office/drawing/2014/main" id="{02D082FB-49BC-4D58-8C1D-6739679E67BD}"/>
              </a:ext>
            </a:extLst>
          </p:cNvPr>
          <p:cNvSpPr txBox="1">
            <a:spLocks noChangeArrowheads="1"/>
          </p:cNvSpPr>
          <p:nvPr/>
        </p:nvSpPr>
        <p:spPr bwMode="auto">
          <a:xfrm>
            <a:off x="4619625" y="1914525"/>
            <a:ext cx="1752600" cy="396875"/>
          </a:xfrm>
          <a:prstGeom prst="rect">
            <a:avLst/>
          </a:prstGeom>
          <a:solidFill>
            <a:srgbClr val="000099"/>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bg1"/>
                </a:solidFill>
                <a:ea typeface="宋体" panose="02010600030101010101" pitchFamily="2" charset="-122"/>
              </a:rPr>
              <a:t>粘流转变区域</a:t>
            </a:r>
          </a:p>
        </p:txBody>
      </p:sp>
      <p:sp>
        <p:nvSpPr>
          <p:cNvPr id="82973" name="Line 29">
            <a:extLst>
              <a:ext uri="{FF2B5EF4-FFF2-40B4-BE49-F238E27FC236}">
                <a16:creationId xmlns:a16="http://schemas.microsoft.com/office/drawing/2014/main" id="{DCFBF247-07C0-41D8-ADC3-F38989E07124}"/>
              </a:ext>
            </a:extLst>
          </p:cNvPr>
          <p:cNvSpPr>
            <a:spLocks noChangeShapeType="1"/>
          </p:cNvSpPr>
          <p:nvPr/>
        </p:nvSpPr>
        <p:spPr bwMode="auto">
          <a:xfrm flipV="1">
            <a:off x="3324225" y="2330450"/>
            <a:ext cx="0" cy="574675"/>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80" name="Text Box 20" descr="画布">
            <a:extLst>
              <a:ext uri="{FF2B5EF4-FFF2-40B4-BE49-F238E27FC236}">
                <a16:creationId xmlns:a16="http://schemas.microsoft.com/office/drawing/2014/main" id="{A3D4D1E6-C7B6-4A49-85CE-DA9A657BAB12}"/>
              </a:ext>
            </a:extLst>
          </p:cNvPr>
          <p:cNvSpPr txBox="1">
            <a:spLocks noChangeArrowheads="1"/>
          </p:cNvSpPr>
          <p:nvPr/>
        </p:nvSpPr>
        <p:spPr bwMode="auto">
          <a:xfrm>
            <a:off x="0" y="6291263"/>
            <a:ext cx="9144000" cy="530225"/>
          </a:xfrm>
          <a:prstGeom prst="rect">
            <a:avLst/>
          </a:prstGeom>
          <a:solidFill>
            <a:srgbClr val="000099"/>
          </a:solidFill>
          <a:ln>
            <a:noFill/>
          </a:ln>
          <a:effectLst>
            <a:outerShdw dist="35921"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50000"/>
              </a:spcBef>
            </a:pPr>
            <a:r>
              <a:rPr lang="zh-CN" altLang="en-US" sz="2400" b="1">
                <a:solidFill>
                  <a:srgbClr val="FFFF00"/>
                </a:solidFill>
                <a:effectLst>
                  <a:outerShdw blurRad="38100" dist="38100" dir="2700000" algn="tl">
                    <a:srgbClr val="000000"/>
                  </a:outerShdw>
                </a:effectLst>
                <a:ea typeface="方正小标宋简体" pitchFamily="2" charset="-122"/>
              </a:rPr>
              <a:t>不同的区域对应着不同的分子运动，表现出不同的宏观物理性质</a:t>
            </a:r>
          </a:p>
        </p:txBody>
      </p:sp>
      <p:sp>
        <p:nvSpPr>
          <p:cNvPr id="2" name="灯片编号占位符 1">
            <a:extLst>
              <a:ext uri="{FF2B5EF4-FFF2-40B4-BE49-F238E27FC236}">
                <a16:creationId xmlns:a16="http://schemas.microsoft.com/office/drawing/2014/main" id="{7929882A-AFD2-46D1-A68D-F5EB464D28FB}"/>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82959"/>
                                        </p:tgtEl>
                                        <p:attrNameLst>
                                          <p:attrName>style.visibility</p:attrName>
                                        </p:attrNameLst>
                                      </p:cBhvr>
                                      <p:to>
                                        <p:strVal val="visible"/>
                                      </p:to>
                                    </p:set>
                                    <p:animEffect transition="in" filter="wipe(left)">
                                      <p:cBhvr>
                                        <p:cTn id="7" dur="1000"/>
                                        <p:tgtEl>
                                          <p:spTgt spid="82959"/>
                                        </p:tgtEl>
                                      </p:cBhvr>
                                    </p:animEffect>
                                  </p:childTnLst>
                                </p:cTn>
                              </p:par>
                            </p:childTnLst>
                          </p:cTn>
                        </p:par>
                        <p:par>
                          <p:cTn id="8" fill="hold" nodeType="after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82949"/>
                                        </p:tgtEl>
                                        <p:attrNameLst>
                                          <p:attrName>style.visibility</p:attrName>
                                        </p:attrNameLst>
                                      </p:cBhvr>
                                      <p:to>
                                        <p:strVal val="visible"/>
                                      </p:to>
                                    </p:set>
                                    <p:animEffect transition="in" filter="wipe(up)">
                                      <p:cBhvr>
                                        <p:cTn id="11" dur="500"/>
                                        <p:tgtEl>
                                          <p:spTgt spid="82949"/>
                                        </p:tgtEl>
                                      </p:cBhvr>
                                    </p:animEffect>
                                  </p:childTnLst>
                                </p:cTn>
                              </p:par>
                            </p:childTnLst>
                          </p:cTn>
                        </p:par>
                        <p:par>
                          <p:cTn id="12" fill="hold" nodeType="afterGroup">
                            <p:stCondLst>
                              <p:cond delay="1500"/>
                            </p:stCondLst>
                            <p:childTnLst>
                              <p:par>
                                <p:cTn id="13" presetID="12" presetClass="entr" presetSubtype="4" fill="hold" grpId="0" nodeType="afterEffect">
                                  <p:stCondLst>
                                    <p:cond delay="0"/>
                                  </p:stCondLst>
                                  <p:childTnLst>
                                    <p:set>
                                      <p:cBhvr>
                                        <p:cTn id="14" dur="1" fill="hold">
                                          <p:stCondLst>
                                            <p:cond delay="0"/>
                                          </p:stCondLst>
                                        </p:cTn>
                                        <p:tgtEl>
                                          <p:spTgt spid="82950"/>
                                        </p:tgtEl>
                                        <p:attrNameLst>
                                          <p:attrName>style.visibility</p:attrName>
                                        </p:attrNameLst>
                                      </p:cBhvr>
                                      <p:to>
                                        <p:strVal val="visible"/>
                                      </p:to>
                                    </p:set>
                                    <p:animEffect transition="in" filter="slide(fromBottom)">
                                      <p:cBhvr>
                                        <p:cTn id="15" dur="500"/>
                                        <p:tgtEl>
                                          <p:spTgt spid="82950"/>
                                        </p:tgtEl>
                                      </p:cBhvr>
                                    </p:animEffect>
                                  </p:childTnLst>
                                </p:cTn>
                              </p:par>
                            </p:childTnLst>
                          </p:cTn>
                        </p:par>
                        <p:par>
                          <p:cTn id="16" fill="hold" nodeType="afterGroup">
                            <p:stCondLst>
                              <p:cond delay="2000"/>
                            </p:stCondLst>
                            <p:childTnLst>
                              <p:par>
                                <p:cTn id="17" presetID="22" presetClass="entr" presetSubtype="1" fill="hold" nodeType="afterEffect">
                                  <p:stCondLst>
                                    <p:cond delay="0"/>
                                  </p:stCondLst>
                                  <p:childTnLst>
                                    <p:set>
                                      <p:cBhvr>
                                        <p:cTn id="18" dur="1" fill="hold">
                                          <p:stCondLst>
                                            <p:cond delay="0"/>
                                          </p:stCondLst>
                                        </p:cTn>
                                        <p:tgtEl>
                                          <p:spTgt spid="82952"/>
                                        </p:tgtEl>
                                        <p:attrNameLst>
                                          <p:attrName>style.visibility</p:attrName>
                                        </p:attrNameLst>
                                      </p:cBhvr>
                                      <p:to>
                                        <p:strVal val="visible"/>
                                      </p:to>
                                    </p:set>
                                    <p:animEffect transition="in" filter="wipe(up)">
                                      <p:cBhvr>
                                        <p:cTn id="19" dur="1000"/>
                                        <p:tgtEl>
                                          <p:spTgt spid="82952"/>
                                        </p:tgtEl>
                                      </p:cBhvr>
                                    </p:animEffect>
                                  </p:childTnLst>
                                </p:cTn>
                              </p:par>
                            </p:childTnLst>
                          </p:cTn>
                        </p:par>
                        <p:par>
                          <p:cTn id="20" fill="hold" nodeType="afterGroup">
                            <p:stCondLst>
                              <p:cond delay="3000"/>
                            </p:stCondLst>
                            <p:childTnLst>
                              <p:par>
                                <p:cTn id="21" presetID="12" presetClass="entr" presetSubtype="4" fill="hold" grpId="0" nodeType="afterEffect">
                                  <p:stCondLst>
                                    <p:cond delay="0"/>
                                  </p:stCondLst>
                                  <p:childTnLst>
                                    <p:set>
                                      <p:cBhvr>
                                        <p:cTn id="22" dur="1" fill="hold">
                                          <p:stCondLst>
                                            <p:cond delay="0"/>
                                          </p:stCondLst>
                                        </p:cTn>
                                        <p:tgtEl>
                                          <p:spTgt spid="82951"/>
                                        </p:tgtEl>
                                        <p:attrNameLst>
                                          <p:attrName>style.visibility</p:attrName>
                                        </p:attrNameLst>
                                      </p:cBhvr>
                                      <p:to>
                                        <p:strVal val="visible"/>
                                      </p:to>
                                    </p:set>
                                    <p:animEffect transition="in" filter="slide(fromBottom)">
                                      <p:cBhvr>
                                        <p:cTn id="23" dur="500"/>
                                        <p:tgtEl>
                                          <p:spTgt spid="8295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1" fill="hold" nodeType="clickEffect">
                                  <p:stCondLst>
                                    <p:cond delay="0"/>
                                  </p:stCondLst>
                                  <p:childTnLst>
                                    <p:set>
                                      <p:cBhvr>
                                        <p:cTn id="27" dur="1" fill="hold">
                                          <p:stCondLst>
                                            <p:cond delay="0"/>
                                          </p:stCondLst>
                                        </p:cTn>
                                        <p:tgtEl>
                                          <p:spTgt spid="82962"/>
                                        </p:tgtEl>
                                        <p:attrNameLst>
                                          <p:attrName>style.visibility</p:attrName>
                                        </p:attrNameLst>
                                      </p:cBhvr>
                                      <p:to>
                                        <p:strVal val="visible"/>
                                      </p:to>
                                    </p:set>
                                    <p:animEffect transition="in" filter="slide(fromTop)">
                                      <p:cBhvr>
                                        <p:cTn id="28" dur="500"/>
                                        <p:tgtEl>
                                          <p:spTgt spid="82962"/>
                                        </p:tgtEl>
                                      </p:cBhvr>
                                    </p:animEffect>
                                  </p:childTnLst>
                                </p:cTn>
                              </p:par>
                              <p:par>
                                <p:cTn id="29" presetID="12" presetClass="entr" presetSubtype="1" fill="hold" nodeType="withEffect">
                                  <p:stCondLst>
                                    <p:cond delay="0"/>
                                  </p:stCondLst>
                                  <p:childTnLst>
                                    <p:set>
                                      <p:cBhvr>
                                        <p:cTn id="30" dur="1" fill="hold">
                                          <p:stCondLst>
                                            <p:cond delay="0"/>
                                          </p:stCondLst>
                                        </p:cTn>
                                        <p:tgtEl>
                                          <p:spTgt spid="82963"/>
                                        </p:tgtEl>
                                        <p:attrNameLst>
                                          <p:attrName>style.visibility</p:attrName>
                                        </p:attrNameLst>
                                      </p:cBhvr>
                                      <p:to>
                                        <p:strVal val="visible"/>
                                      </p:to>
                                    </p:set>
                                    <p:animEffect transition="in" filter="slide(fromTop)">
                                      <p:cBhvr>
                                        <p:cTn id="31" dur="500"/>
                                        <p:tgtEl>
                                          <p:spTgt spid="82963"/>
                                        </p:tgtEl>
                                      </p:cBhvr>
                                    </p:animEffect>
                                  </p:childTnLst>
                                </p:cTn>
                              </p:par>
                              <p:par>
                                <p:cTn id="32" presetID="12" presetClass="entr" presetSubtype="1" fill="hold" nodeType="withEffect">
                                  <p:stCondLst>
                                    <p:cond delay="0"/>
                                  </p:stCondLst>
                                  <p:childTnLst>
                                    <p:set>
                                      <p:cBhvr>
                                        <p:cTn id="33" dur="1" fill="hold">
                                          <p:stCondLst>
                                            <p:cond delay="0"/>
                                          </p:stCondLst>
                                        </p:cTn>
                                        <p:tgtEl>
                                          <p:spTgt spid="82965"/>
                                        </p:tgtEl>
                                        <p:attrNameLst>
                                          <p:attrName>style.visibility</p:attrName>
                                        </p:attrNameLst>
                                      </p:cBhvr>
                                      <p:to>
                                        <p:strVal val="visible"/>
                                      </p:to>
                                    </p:set>
                                    <p:animEffect transition="in" filter="slide(fromTop)">
                                      <p:cBhvr>
                                        <p:cTn id="34" dur="500"/>
                                        <p:tgtEl>
                                          <p:spTgt spid="82965"/>
                                        </p:tgtEl>
                                      </p:cBhvr>
                                    </p:animEffect>
                                  </p:childTnLst>
                                </p:cTn>
                              </p:par>
                              <p:par>
                                <p:cTn id="35" presetID="12" presetClass="entr" presetSubtype="1" fill="hold" nodeType="withEffect">
                                  <p:stCondLst>
                                    <p:cond delay="0"/>
                                  </p:stCondLst>
                                  <p:childTnLst>
                                    <p:set>
                                      <p:cBhvr>
                                        <p:cTn id="36" dur="1" fill="hold">
                                          <p:stCondLst>
                                            <p:cond delay="0"/>
                                          </p:stCondLst>
                                        </p:cTn>
                                        <p:tgtEl>
                                          <p:spTgt spid="82966"/>
                                        </p:tgtEl>
                                        <p:attrNameLst>
                                          <p:attrName>style.visibility</p:attrName>
                                        </p:attrNameLst>
                                      </p:cBhvr>
                                      <p:to>
                                        <p:strVal val="visible"/>
                                      </p:to>
                                    </p:set>
                                    <p:animEffect transition="in" filter="slide(fromTop)">
                                      <p:cBhvr>
                                        <p:cTn id="37" dur="500"/>
                                        <p:tgtEl>
                                          <p:spTgt spid="82966"/>
                                        </p:tgtEl>
                                      </p:cBhvr>
                                    </p:animEffect>
                                  </p:childTnLst>
                                </p:cTn>
                              </p:par>
                            </p:childTnLst>
                          </p:cTn>
                        </p:par>
                        <p:par>
                          <p:cTn id="38" fill="hold" nodeType="afterGroup">
                            <p:stCondLst>
                              <p:cond delay="500"/>
                            </p:stCondLst>
                            <p:childTnLst>
                              <p:par>
                                <p:cTn id="39" presetID="12" presetClass="entr" presetSubtype="4" fill="hold" nodeType="afterEffect">
                                  <p:stCondLst>
                                    <p:cond delay="0"/>
                                  </p:stCondLst>
                                  <p:childTnLst>
                                    <p:set>
                                      <p:cBhvr>
                                        <p:cTn id="40" dur="1" fill="hold">
                                          <p:stCondLst>
                                            <p:cond delay="0"/>
                                          </p:stCondLst>
                                        </p:cTn>
                                        <p:tgtEl>
                                          <p:spTgt spid="82971"/>
                                        </p:tgtEl>
                                        <p:attrNameLst>
                                          <p:attrName>style.visibility</p:attrName>
                                        </p:attrNameLst>
                                      </p:cBhvr>
                                      <p:to>
                                        <p:strVal val="visible"/>
                                      </p:to>
                                    </p:set>
                                    <p:animEffect transition="in" filter="slide(fromBottom)">
                                      <p:cBhvr>
                                        <p:cTn id="41" dur="500"/>
                                        <p:tgtEl>
                                          <p:spTgt spid="82971"/>
                                        </p:tgtEl>
                                      </p:cBhvr>
                                    </p:animEffect>
                                  </p:childTnLst>
                                </p:cTn>
                              </p:par>
                            </p:childTnLst>
                          </p:cTn>
                        </p:par>
                        <p:par>
                          <p:cTn id="42" fill="hold" nodeType="afterGroup">
                            <p:stCondLst>
                              <p:cond delay="1000"/>
                            </p:stCondLst>
                            <p:childTnLst>
                              <p:par>
                                <p:cTn id="43" presetID="12" presetClass="entr" presetSubtype="4" fill="hold" nodeType="afterEffect">
                                  <p:stCondLst>
                                    <p:cond delay="0"/>
                                  </p:stCondLst>
                                  <p:childTnLst>
                                    <p:set>
                                      <p:cBhvr>
                                        <p:cTn id="44" dur="1" fill="hold">
                                          <p:stCondLst>
                                            <p:cond delay="0"/>
                                          </p:stCondLst>
                                        </p:cTn>
                                        <p:tgtEl>
                                          <p:spTgt spid="82973"/>
                                        </p:tgtEl>
                                        <p:attrNameLst>
                                          <p:attrName>style.visibility</p:attrName>
                                        </p:attrNameLst>
                                      </p:cBhvr>
                                      <p:to>
                                        <p:strVal val="visible"/>
                                      </p:to>
                                    </p:set>
                                    <p:animEffect transition="in" filter="slide(fromBottom)">
                                      <p:cBhvr>
                                        <p:cTn id="45" dur="500"/>
                                        <p:tgtEl>
                                          <p:spTgt spid="82973"/>
                                        </p:tgtEl>
                                      </p:cBhvr>
                                    </p:animEffect>
                                  </p:childTnLst>
                                </p:cTn>
                              </p:par>
                            </p:childTnLst>
                          </p:cTn>
                        </p:par>
                        <p:par>
                          <p:cTn id="46" fill="hold" nodeType="afterGroup">
                            <p:stCondLst>
                              <p:cond delay="1500"/>
                            </p:stCondLst>
                            <p:childTnLst>
                              <p:par>
                                <p:cTn id="47" presetID="17" presetClass="entr" presetSubtype="10" fill="hold" grpId="0" nodeType="afterEffect">
                                  <p:stCondLst>
                                    <p:cond delay="0"/>
                                  </p:stCondLst>
                                  <p:childTnLst>
                                    <p:set>
                                      <p:cBhvr>
                                        <p:cTn id="48" dur="1" fill="hold">
                                          <p:stCondLst>
                                            <p:cond delay="0"/>
                                          </p:stCondLst>
                                        </p:cTn>
                                        <p:tgtEl>
                                          <p:spTgt spid="82970"/>
                                        </p:tgtEl>
                                        <p:attrNameLst>
                                          <p:attrName>style.visibility</p:attrName>
                                        </p:attrNameLst>
                                      </p:cBhvr>
                                      <p:to>
                                        <p:strVal val="visible"/>
                                      </p:to>
                                    </p:set>
                                    <p:anim calcmode="lin" valueType="num">
                                      <p:cBhvr>
                                        <p:cTn id="49" dur="500" fill="hold"/>
                                        <p:tgtEl>
                                          <p:spTgt spid="82970"/>
                                        </p:tgtEl>
                                        <p:attrNameLst>
                                          <p:attrName>ppt_w</p:attrName>
                                        </p:attrNameLst>
                                      </p:cBhvr>
                                      <p:tavLst>
                                        <p:tav tm="0">
                                          <p:val>
                                            <p:fltVal val="0"/>
                                          </p:val>
                                        </p:tav>
                                        <p:tav tm="100000">
                                          <p:val>
                                            <p:strVal val="#ppt_w"/>
                                          </p:val>
                                        </p:tav>
                                      </p:tavLst>
                                    </p:anim>
                                    <p:anim calcmode="lin" valueType="num">
                                      <p:cBhvr>
                                        <p:cTn id="50" dur="500" fill="hold"/>
                                        <p:tgtEl>
                                          <p:spTgt spid="82970"/>
                                        </p:tgtEl>
                                        <p:attrNameLst>
                                          <p:attrName>ppt_h</p:attrName>
                                        </p:attrNameLst>
                                      </p:cBhvr>
                                      <p:tavLst>
                                        <p:tav tm="0">
                                          <p:val>
                                            <p:strVal val="#ppt_h"/>
                                          </p:val>
                                        </p:tav>
                                        <p:tav tm="100000">
                                          <p:val>
                                            <p:strVal val="#ppt_h"/>
                                          </p:val>
                                        </p:tav>
                                      </p:tavLst>
                                    </p:anim>
                                  </p:childTnLst>
                                </p:cTn>
                              </p:par>
                            </p:childTnLst>
                          </p:cTn>
                        </p:par>
                        <p:par>
                          <p:cTn id="51" fill="hold" nodeType="afterGroup">
                            <p:stCondLst>
                              <p:cond delay="2000"/>
                            </p:stCondLst>
                            <p:childTnLst>
                              <p:par>
                                <p:cTn id="52" presetID="17" presetClass="entr" presetSubtype="10" fill="hold" grpId="0" nodeType="afterEffect">
                                  <p:stCondLst>
                                    <p:cond delay="0"/>
                                  </p:stCondLst>
                                  <p:childTnLst>
                                    <p:set>
                                      <p:cBhvr>
                                        <p:cTn id="53" dur="1" fill="hold">
                                          <p:stCondLst>
                                            <p:cond delay="0"/>
                                          </p:stCondLst>
                                        </p:cTn>
                                        <p:tgtEl>
                                          <p:spTgt spid="82972"/>
                                        </p:tgtEl>
                                        <p:attrNameLst>
                                          <p:attrName>style.visibility</p:attrName>
                                        </p:attrNameLst>
                                      </p:cBhvr>
                                      <p:to>
                                        <p:strVal val="visible"/>
                                      </p:to>
                                    </p:set>
                                    <p:anim calcmode="lin" valueType="num">
                                      <p:cBhvr>
                                        <p:cTn id="54" dur="500" fill="hold"/>
                                        <p:tgtEl>
                                          <p:spTgt spid="82972"/>
                                        </p:tgtEl>
                                        <p:attrNameLst>
                                          <p:attrName>ppt_w</p:attrName>
                                        </p:attrNameLst>
                                      </p:cBhvr>
                                      <p:tavLst>
                                        <p:tav tm="0">
                                          <p:val>
                                            <p:fltVal val="0"/>
                                          </p:val>
                                        </p:tav>
                                        <p:tav tm="100000">
                                          <p:val>
                                            <p:strVal val="#ppt_w"/>
                                          </p:val>
                                        </p:tav>
                                      </p:tavLst>
                                    </p:anim>
                                    <p:anim calcmode="lin" valueType="num">
                                      <p:cBhvr>
                                        <p:cTn id="55" dur="500" fill="hold"/>
                                        <p:tgtEl>
                                          <p:spTgt spid="829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0" grpId="0"/>
      <p:bldP spid="82951" grpId="0"/>
      <p:bldP spid="82970" grpId="0" animBg="1"/>
      <p:bldP spid="829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2">
            <a:extLst>
              <a:ext uri="{FF2B5EF4-FFF2-40B4-BE49-F238E27FC236}">
                <a16:creationId xmlns:a16="http://schemas.microsoft.com/office/drawing/2014/main" id="{AC3035F0-2FAC-41BA-BD82-5A6250C79958}"/>
              </a:ext>
            </a:extLst>
          </p:cNvPr>
          <p:cNvSpPr>
            <a:spLocks noChangeArrowheads="1"/>
          </p:cNvSpPr>
          <p:nvPr/>
        </p:nvSpPr>
        <p:spPr bwMode="auto">
          <a:xfrm>
            <a:off x="152400" y="1143000"/>
            <a:ext cx="3124200" cy="533400"/>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ea typeface="隶书" panose="02010509060101010101" pitchFamily="49" charset="-122"/>
              </a:rPr>
              <a:t>1.</a:t>
            </a:r>
            <a:r>
              <a:rPr kumimoji="1" lang="zh-CN" altLang="en-US" sz="2400" b="1">
                <a:solidFill>
                  <a:srgbClr val="FFFF00"/>
                </a:solidFill>
                <a:latin typeface="Times New Roman" panose="02020603050405020304" pitchFamily="18" charset="0"/>
                <a:ea typeface="隶书" panose="02010509060101010101" pitchFamily="49" charset="-122"/>
              </a:rPr>
              <a:t>玻璃态  </a:t>
            </a:r>
            <a:r>
              <a:rPr kumimoji="1" lang="en-US" altLang="zh-CN" sz="2400" b="1" i="1">
                <a:solidFill>
                  <a:srgbClr val="FFFF00"/>
                </a:solidFill>
                <a:latin typeface="Times New Roman" panose="02020603050405020304" pitchFamily="18" charset="0"/>
                <a:ea typeface="隶书" panose="02010509060101010101" pitchFamily="49" charset="-122"/>
              </a:rPr>
              <a:t>T&lt;T</a:t>
            </a:r>
            <a:r>
              <a:rPr kumimoji="1" lang="en-US" altLang="zh-CN" sz="2400" b="1" i="1" baseline="-25000">
                <a:solidFill>
                  <a:srgbClr val="FFFF00"/>
                </a:solidFill>
                <a:latin typeface="Times New Roman" panose="02020603050405020304" pitchFamily="18" charset="0"/>
                <a:ea typeface="隶书" panose="02010509060101010101" pitchFamily="49" charset="-122"/>
              </a:rPr>
              <a:t>g          </a:t>
            </a:r>
            <a:endParaRPr kumimoji="1" lang="zh-CN" altLang="en-US" sz="2400" b="1" i="1" baseline="-25000">
              <a:solidFill>
                <a:srgbClr val="FFFF00"/>
              </a:solidFill>
              <a:latin typeface="Times New Roman" panose="02020603050405020304" pitchFamily="18" charset="0"/>
              <a:ea typeface="隶书" panose="02010509060101010101" pitchFamily="49" charset="-122"/>
            </a:endParaRPr>
          </a:p>
        </p:txBody>
      </p:sp>
      <p:sp>
        <p:nvSpPr>
          <p:cNvPr id="126992" name="Text Box 16" descr="画布">
            <a:extLst>
              <a:ext uri="{FF2B5EF4-FFF2-40B4-BE49-F238E27FC236}">
                <a16:creationId xmlns:a16="http://schemas.microsoft.com/office/drawing/2014/main" id="{18028168-627E-4853-8032-4B4EFE50B623}"/>
              </a:ext>
            </a:extLst>
          </p:cNvPr>
          <p:cNvSpPr txBox="1">
            <a:spLocks noChangeArrowheads="1"/>
          </p:cNvSpPr>
          <p:nvPr/>
        </p:nvSpPr>
        <p:spPr bwMode="auto">
          <a:xfrm>
            <a:off x="228600" y="4343400"/>
            <a:ext cx="8677275" cy="2282825"/>
          </a:xfrm>
          <a:prstGeom prst="rect">
            <a:avLst/>
          </a:prstGeom>
          <a:blipFill dpi="0" rotWithShape="1">
            <a:blip r:embed="rId2">
              <a:alphaModFix amt="45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a:solidFill>
                  <a:srgbClr val="000099"/>
                </a:solidFill>
                <a:latin typeface="Times New Roman" panose="02020603050405020304" pitchFamily="18" charset="0"/>
              </a:rPr>
              <a:t>1</a:t>
            </a:r>
            <a:r>
              <a:rPr kumimoji="1" lang="zh-CN" altLang="en-US" sz="2400" b="1">
                <a:solidFill>
                  <a:srgbClr val="000099"/>
                </a:solidFill>
                <a:latin typeface="Times New Roman" panose="02020603050405020304" pitchFamily="18" charset="0"/>
              </a:rPr>
              <a:t>）运动单元：</a:t>
            </a:r>
            <a:r>
              <a:rPr kumimoji="1" lang="zh-CN" altLang="en-US" sz="2400" b="1">
                <a:solidFill>
                  <a:srgbClr val="FF0000"/>
                </a:solidFill>
                <a:latin typeface="Times New Roman" panose="02020603050405020304" pitchFamily="18" charset="0"/>
              </a:rPr>
              <a:t>键长、键角</a:t>
            </a:r>
            <a:r>
              <a:rPr kumimoji="1" lang="zh-CN" altLang="en-US" sz="2400" b="1">
                <a:solidFill>
                  <a:srgbClr val="000099"/>
                </a:solidFill>
                <a:latin typeface="Times New Roman" panose="02020603050405020304" pitchFamily="18" charset="0"/>
              </a:rPr>
              <a:t>的改变，</a:t>
            </a:r>
            <a:r>
              <a:rPr kumimoji="1" lang="zh-CN" altLang="en-US" sz="2400" b="1">
                <a:solidFill>
                  <a:srgbClr val="FF0000"/>
                </a:solidFill>
                <a:latin typeface="Times New Roman" panose="02020603050405020304" pitchFamily="18" charset="0"/>
              </a:rPr>
              <a:t>链节，侧基与支链</a:t>
            </a:r>
            <a:r>
              <a:rPr kumimoji="1" lang="zh-CN" altLang="en-US" sz="2400" b="1">
                <a:solidFill>
                  <a:srgbClr val="000099"/>
                </a:solidFill>
                <a:latin typeface="Times New Roman" panose="02020603050405020304" pitchFamily="18" charset="0"/>
              </a:rPr>
              <a:t>的运动。</a:t>
            </a:r>
          </a:p>
          <a:p>
            <a:pPr algn="just" eaLnBrk="1" hangingPunct="1">
              <a:spcBef>
                <a:spcPct val="50000"/>
              </a:spcBef>
            </a:pPr>
            <a:r>
              <a:rPr kumimoji="1" lang="en-US" altLang="zh-CN" sz="2400" b="1">
                <a:solidFill>
                  <a:srgbClr val="000099"/>
                </a:solidFill>
                <a:latin typeface="Times New Roman" panose="02020603050405020304" pitchFamily="18" charset="0"/>
              </a:rPr>
              <a:t>2</a:t>
            </a:r>
            <a:r>
              <a:rPr kumimoji="1" lang="zh-CN" altLang="en-US" sz="2400" b="1">
                <a:solidFill>
                  <a:srgbClr val="000099"/>
                </a:solidFill>
                <a:latin typeface="Times New Roman" panose="02020603050405020304" pitchFamily="18" charset="0"/>
              </a:rPr>
              <a:t>）力学特征：形变量小</a:t>
            </a:r>
            <a:r>
              <a:rPr kumimoji="1" lang="en-US" altLang="zh-CN" sz="2400" b="1">
                <a:solidFill>
                  <a:srgbClr val="000099"/>
                </a:solidFill>
                <a:latin typeface="Times New Roman" panose="02020603050405020304" pitchFamily="18" charset="0"/>
              </a:rPr>
              <a:t>(0.01 </a:t>
            </a:r>
            <a:r>
              <a:rPr kumimoji="1" lang="zh-CN" altLang="en-US" sz="2400" b="1">
                <a:solidFill>
                  <a:srgbClr val="000099"/>
                </a:solidFill>
                <a:latin typeface="Times New Roman" panose="02020603050405020304" pitchFamily="18" charset="0"/>
              </a:rPr>
              <a:t>～ </a:t>
            </a:r>
            <a:r>
              <a:rPr kumimoji="1" lang="en-US" altLang="zh-CN" sz="2400" b="1">
                <a:solidFill>
                  <a:srgbClr val="000099"/>
                </a:solidFill>
                <a:latin typeface="Times New Roman" panose="02020603050405020304" pitchFamily="18" charset="0"/>
              </a:rPr>
              <a:t>1%)</a:t>
            </a:r>
            <a:r>
              <a:rPr kumimoji="1" lang="zh-CN" altLang="en-US" sz="2400" b="1">
                <a:solidFill>
                  <a:srgbClr val="000099"/>
                </a:solidFill>
                <a:latin typeface="Times New Roman" panose="02020603050405020304" pitchFamily="18" charset="0"/>
              </a:rPr>
              <a:t>，模量高</a:t>
            </a:r>
            <a:r>
              <a:rPr kumimoji="1" lang="en-US" altLang="zh-CN" sz="2400" b="1">
                <a:solidFill>
                  <a:srgbClr val="000099"/>
                </a:solidFill>
                <a:latin typeface="Times New Roman" panose="02020603050405020304" pitchFamily="18" charset="0"/>
              </a:rPr>
              <a:t>(10</a:t>
            </a:r>
            <a:r>
              <a:rPr kumimoji="1" lang="en-US" altLang="zh-CN" sz="2400" b="1" baseline="30000">
                <a:solidFill>
                  <a:srgbClr val="000099"/>
                </a:solidFill>
                <a:latin typeface="Times New Roman" panose="02020603050405020304" pitchFamily="18" charset="0"/>
              </a:rPr>
              <a:t>9 </a:t>
            </a:r>
            <a:r>
              <a:rPr kumimoji="1" lang="zh-CN" altLang="en-US" sz="2400" b="1">
                <a:solidFill>
                  <a:srgbClr val="000099"/>
                </a:solidFill>
                <a:latin typeface="Times New Roman" panose="02020603050405020304" pitchFamily="18" charset="0"/>
              </a:rPr>
              <a:t>～ </a:t>
            </a:r>
            <a:r>
              <a:rPr kumimoji="1" lang="en-US" altLang="zh-CN" sz="2400" b="1">
                <a:solidFill>
                  <a:srgbClr val="000099"/>
                </a:solidFill>
                <a:latin typeface="Times New Roman" panose="02020603050405020304" pitchFamily="18" charset="0"/>
              </a:rPr>
              <a:t>10</a:t>
            </a:r>
            <a:r>
              <a:rPr kumimoji="1" lang="en-US" altLang="zh-CN" sz="2400" b="1" baseline="30000">
                <a:solidFill>
                  <a:srgbClr val="000099"/>
                </a:solidFill>
                <a:latin typeface="Times New Roman" panose="02020603050405020304" pitchFamily="18" charset="0"/>
              </a:rPr>
              <a:t>10</a:t>
            </a:r>
            <a:r>
              <a:rPr kumimoji="1" lang="en-US" altLang="zh-CN" sz="2400" b="1">
                <a:solidFill>
                  <a:srgbClr val="000099"/>
                </a:solidFill>
                <a:latin typeface="Times New Roman" panose="02020603050405020304" pitchFamily="18" charset="0"/>
              </a:rPr>
              <a:t> Pa)</a:t>
            </a:r>
            <a:r>
              <a:rPr kumimoji="1" lang="zh-CN" altLang="en-US" sz="2400" b="1">
                <a:solidFill>
                  <a:srgbClr val="000099"/>
                </a:solidFill>
                <a:latin typeface="Times New Roman" panose="02020603050405020304" pitchFamily="18" charset="0"/>
              </a:rPr>
              <a:t>。</a:t>
            </a:r>
            <a:r>
              <a:rPr kumimoji="1" lang="zh-CN" altLang="en-US" sz="2400" b="1">
                <a:solidFill>
                  <a:srgbClr val="FF0000"/>
                </a:solidFill>
                <a:latin typeface="Times New Roman" panose="02020603050405020304" pitchFamily="18" charset="0"/>
              </a:rPr>
              <a:t>可回复，形变与时间无关，呈普弹性</a:t>
            </a:r>
            <a:r>
              <a:rPr kumimoji="1" lang="zh-CN" altLang="en-US" sz="2400" b="1">
                <a:solidFill>
                  <a:srgbClr val="000099"/>
                </a:solidFill>
                <a:latin typeface="Times New Roman" panose="02020603050405020304" pitchFamily="18" charset="0"/>
              </a:rPr>
              <a:t>。 </a:t>
            </a:r>
          </a:p>
          <a:p>
            <a:pPr algn="just" eaLnBrk="1" hangingPunct="1">
              <a:spcBef>
                <a:spcPct val="50000"/>
              </a:spcBef>
            </a:pPr>
            <a:r>
              <a:rPr kumimoji="1" lang="en-US" altLang="zh-CN" sz="2400" b="1">
                <a:solidFill>
                  <a:srgbClr val="000099"/>
                </a:solidFill>
                <a:latin typeface="Times New Roman" panose="02020603050405020304" pitchFamily="18" charset="0"/>
              </a:rPr>
              <a:t>3</a:t>
            </a:r>
            <a:r>
              <a:rPr kumimoji="1" lang="zh-CN" altLang="en-US" sz="2400" b="1">
                <a:solidFill>
                  <a:srgbClr val="000099"/>
                </a:solidFill>
                <a:latin typeface="Times New Roman" panose="02020603050405020304" pitchFamily="18" charset="0"/>
              </a:rPr>
              <a:t>）常温下处于玻璃态的聚合物通常</a:t>
            </a:r>
            <a:r>
              <a:rPr kumimoji="1" lang="zh-CN" altLang="en-US" sz="2400" b="1">
                <a:solidFill>
                  <a:srgbClr val="FF0000"/>
                </a:solidFill>
                <a:latin typeface="Times New Roman" panose="02020603050405020304" pitchFamily="18" charset="0"/>
              </a:rPr>
              <a:t>用作塑料</a:t>
            </a:r>
            <a:r>
              <a:rPr kumimoji="1" lang="zh-CN" altLang="en-US" sz="2400" b="1">
                <a:solidFill>
                  <a:srgbClr val="000099"/>
                </a:solidFill>
                <a:latin typeface="Times New Roman" panose="02020603050405020304" pitchFamily="18" charset="0"/>
              </a:rPr>
              <a:t>。</a:t>
            </a:r>
            <a:r>
              <a:rPr kumimoji="1" lang="en-US" altLang="zh-CN" sz="2400" b="1">
                <a:solidFill>
                  <a:srgbClr val="000099"/>
                </a:solidFill>
                <a:latin typeface="Times New Roman" panose="02020603050405020304" pitchFamily="18" charset="0"/>
              </a:rPr>
              <a:t>PS</a:t>
            </a:r>
            <a:r>
              <a:rPr kumimoji="1" lang="zh-CN" altLang="en-US" sz="2400" b="1">
                <a:solidFill>
                  <a:srgbClr val="000099"/>
                </a:solidFill>
                <a:latin typeface="Times New Roman" panose="02020603050405020304" pitchFamily="18" charset="0"/>
              </a:rPr>
              <a:t>、</a:t>
            </a:r>
            <a:r>
              <a:rPr kumimoji="1" lang="en-US" altLang="zh-CN" sz="2400" b="1">
                <a:solidFill>
                  <a:srgbClr val="000099"/>
                </a:solidFill>
                <a:latin typeface="Times New Roman" panose="02020603050405020304" pitchFamily="18" charset="0"/>
              </a:rPr>
              <a:t>PC</a:t>
            </a:r>
            <a:r>
              <a:rPr kumimoji="1" lang="zh-CN" altLang="en-US" sz="2400" b="1">
                <a:solidFill>
                  <a:srgbClr val="000099"/>
                </a:solidFill>
                <a:latin typeface="Times New Roman" panose="02020603050405020304" pitchFamily="18" charset="0"/>
              </a:rPr>
              <a:t>、 </a:t>
            </a:r>
            <a:r>
              <a:rPr kumimoji="1" lang="en-US" altLang="zh-CN" sz="2400" b="1">
                <a:solidFill>
                  <a:srgbClr val="000099"/>
                </a:solidFill>
                <a:latin typeface="Times New Roman" panose="02020603050405020304" pitchFamily="18" charset="0"/>
              </a:rPr>
              <a:t>PMMA</a:t>
            </a:r>
            <a:r>
              <a:rPr kumimoji="1" lang="zh-CN" altLang="en-US" sz="2400" b="1">
                <a:solidFill>
                  <a:srgbClr val="000099"/>
                </a:solidFill>
                <a:latin typeface="Times New Roman" panose="02020603050405020304" pitchFamily="18" charset="0"/>
              </a:rPr>
              <a:t>、</a:t>
            </a:r>
            <a:r>
              <a:rPr kumimoji="1" lang="en-US" altLang="zh-CN" sz="2400" b="1">
                <a:solidFill>
                  <a:srgbClr val="000099"/>
                </a:solidFill>
                <a:latin typeface="Times New Roman" panose="02020603050405020304" pitchFamily="18" charset="0"/>
              </a:rPr>
              <a:t>PVC</a:t>
            </a:r>
            <a:r>
              <a:rPr kumimoji="1" lang="zh-CN" altLang="en-US" sz="2400" b="1">
                <a:solidFill>
                  <a:srgbClr val="000099"/>
                </a:solidFill>
                <a:latin typeface="Times New Roman" panose="02020603050405020304" pitchFamily="18" charset="0"/>
              </a:rPr>
              <a:t>等。 </a:t>
            </a:r>
          </a:p>
        </p:txBody>
      </p:sp>
      <p:sp>
        <p:nvSpPr>
          <p:cNvPr id="36904" name="Line 40">
            <a:extLst>
              <a:ext uri="{FF2B5EF4-FFF2-40B4-BE49-F238E27FC236}">
                <a16:creationId xmlns:a16="http://schemas.microsoft.com/office/drawing/2014/main" id="{2032FDB1-8EC9-42F8-B57F-9AF8A6F76E23}"/>
              </a:ext>
            </a:extLst>
          </p:cNvPr>
          <p:cNvSpPr>
            <a:spLocks noChangeShapeType="1"/>
          </p:cNvSpPr>
          <p:nvPr/>
        </p:nvSpPr>
        <p:spPr bwMode="auto">
          <a:xfrm>
            <a:off x="4606925" y="2152650"/>
            <a:ext cx="0" cy="14890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905" name="Text Box 41">
            <a:extLst>
              <a:ext uri="{FF2B5EF4-FFF2-40B4-BE49-F238E27FC236}">
                <a16:creationId xmlns:a16="http://schemas.microsoft.com/office/drawing/2014/main" id="{7653AE6B-4EFD-4362-8ACA-A686B6955565}"/>
              </a:ext>
            </a:extLst>
          </p:cNvPr>
          <p:cNvSpPr txBox="1">
            <a:spLocks noChangeArrowheads="1"/>
          </p:cNvSpPr>
          <p:nvPr/>
        </p:nvSpPr>
        <p:spPr bwMode="auto">
          <a:xfrm>
            <a:off x="4443413" y="3768725"/>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baseline="-25000">
                <a:latin typeface="Times New Roman" panose="02020603050405020304" pitchFamily="18" charset="0"/>
                <a:ea typeface="宋体" panose="02010600030101010101" pitchFamily="2" charset="-122"/>
              </a:rPr>
              <a:t>g</a:t>
            </a:r>
          </a:p>
        </p:txBody>
      </p:sp>
      <p:sp>
        <p:nvSpPr>
          <p:cNvPr id="36906" name="Text Box 42">
            <a:extLst>
              <a:ext uri="{FF2B5EF4-FFF2-40B4-BE49-F238E27FC236}">
                <a16:creationId xmlns:a16="http://schemas.microsoft.com/office/drawing/2014/main" id="{34261033-08E5-47DA-B50A-830F74C157B0}"/>
              </a:ext>
            </a:extLst>
          </p:cNvPr>
          <p:cNvSpPr txBox="1">
            <a:spLocks noChangeArrowheads="1"/>
          </p:cNvSpPr>
          <p:nvPr/>
        </p:nvSpPr>
        <p:spPr bwMode="auto">
          <a:xfrm>
            <a:off x="6076950" y="3768725"/>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i="1" baseline="-25000">
                <a:latin typeface="Times New Roman" panose="02020603050405020304" pitchFamily="18" charset="0"/>
                <a:ea typeface="宋体" panose="02010600030101010101" pitchFamily="2" charset="-122"/>
              </a:rPr>
              <a:t>f</a:t>
            </a:r>
          </a:p>
        </p:txBody>
      </p:sp>
      <p:sp>
        <p:nvSpPr>
          <p:cNvPr id="36907" name="Line 43">
            <a:extLst>
              <a:ext uri="{FF2B5EF4-FFF2-40B4-BE49-F238E27FC236}">
                <a16:creationId xmlns:a16="http://schemas.microsoft.com/office/drawing/2014/main" id="{7D059630-780C-4DCC-B0E8-7F87BA7EB5F0}"/>
              </a:ext>
            </a:extLst>
          </p:cNvPr>
          <p:cNvSpPr>
            <a:spLocks noChangeShapeType="1"/>
          </p:cNvSpPr>
          <p:nvPr/>
        </p:nvSpPr>
        <p:spPr bwMode="auto">
          <a:xfrm flipH="1">
            <a:off x="6240463" y="2649538"/>
            <a:ext cx="0" cy="10287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6908" name="Group 44">
            <a:extLst>
              <a:ext uri="{FF2B5EF4-FFF2-40B4-BE49-F238E27FC236}">
                <a16:creationId xmlns:a16="http://schemas.microsoft.com/office/drawing/2014/main" id="{66A07B3A-5F07-4B2B-A756-4BA04B026ADF}"/>
              </a:ext>
            </a:extLst>
          </p:cNvPr>
          <p:cNvGrpSpPr>
            <a:grpSpLocks/>
          </p:cNvGrpSpPr>
          <p:nvPr/>
        </p:nvGrpSpPr>
        <p:grpSpPr bwMode="auto">
          <a:xfrm>
            <a:off x="3352800" y="1143000"/>
            <a:ext cx="3756025" cy="2971800"/>
            <a:chOff x="1292" y="1117"/>
            <a:chExt cx="3127" cy="2447"/>
          </a:xfrm>
        </p:grpSpPr>
        <p:grpSp>
          <p:nvGrpSpPr>
            <p:cNvPr id="36909" name="Group 45">
              <a:extLst>
                <a:ext uri="{FF2B5EF4-FFF2-40B4-BE49-F238E27FC236}">
                  <a16:creationId xmlns:a16="http://schemas.microsoft.com/office/drawing/2014/main" id="{7C688EBF-7CCA-4C5A-9C26-8F35AAA6B9AC}"/>
                </a:ext>
              </a:extLst>
            </p:cNvPr>
            <p:cNvGrpSpPr>
              <a:grpSpLocks/>
            </p:cNvGrpSpPr>
            <p:nvPr/>
          </p:nvGrpSpPr>
          <p:grpSpPr bwMode="auto">
            <a:xfrm>
              <a:off x="1519" y="1117"/>
              <a:ext cx="2857" cy="2087"/>
              <a:chOff x="1701" y="1298"/>
              <a:chExt cx="2857" cy="2087"/>
            </a:xfrm>
          </p:grpSpPr>
          <p:sp>
            <p:nvSpPr>
              <p:cNvPr id="36910" name="Line 46">
                <a:extLst>
                  <a:ext uri="{FF2B5EF4-FFF2-40B4-BE49-F238E27FC236}">
                    <a16:creationId xmlns:a16="http://schemas.microsoft.com/office/drawing/2014/main" id="{3D53CC0D-3FC6-4045-BF98-E23FED414ACC}"/>
                  </a:ext>
                </a:extLst>
              </p:cNvPr>
              <p:cNvSpPr>
                <a:spLocks noChangeShapeType="1"/>
              </p:cNvSpPr>
              <p:nvPr/>
            </p:nvSpPr>
            <p:spPr bwMode="auto">
              <a:xfrm flipV="1">
                <a:off x="1701" y="1298"/>
                <a:ext cx="0" cy="20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911" name="Line 47">
                <a:extLst>
                  <a:ext uri="{FF2B5EF4-FFF2-40B4-BE49-F238E27FC236}">
                    <a16:creationId xmlns:a16="http://schemas.microsoft.com/office/drawing/2014/main" id="{A7416576-7F89-477B-B14A-84CE8A4B8C8C}"/>
                  </a:ext>
                </a:extLst>
              </p:cNvPr>
              <p:cNvSpPr>
                <a:spLocks noChangeShapeType="1"/>
              </p:cNvSpPr>
              <p:nvPr/>
            </p:nvSpPr>
            <p:spPr bwMode="auto">
              <a:xfrm>
                <a:off x="1701" y="3385"/>
                <a:ext cx="285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6912" name="Text Box 48">
              <a:extLst>
                <a:ext uri="{FF2B5EF4-FFF2-40B4-BE49-F238E27FC236}">
                  <a16:creationId xmlns:a16="http://schemas.microsoft.com/office/drawing/2014/main" id="{6BB9B854-10CF-41EA-BCB8-BCB9065D8A70}"/>
                </a:ext>
              </a:extLst>
            </p:cNvPr>
            <p:cNvSpPr txBox="1">
              <a:spLocks noChangeArrowheads="1"/>
            </p:cNvSpPr>
            <p:nvPr/>
          </p:nvSpPr>
          <p:spPr bwMode="auto">
            <a:xfrm>
              <a:off x="1292" y="1181"/>
              <a:ext cx="28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E</a:t>
              </a:r>
            </a:p>
          </p:txBody>
        </p:sp>
        <p:sp>
          <p:nvSpPr>
            <p:cNvPr id="36913" name="Text Box 49">
              <a:extLst>
                <a:ext uri="{FF2B5EF4-FFF2-40B4-BE49-F238E27FC236}">
                  <a16:creationId xmlns:a16="http://schemas.microsoft.com/office/drawing/2014/main" id="{6458969E-5237-47A6-93DB-FF4A4DDF8C41}"/>
                </a:ext>
              </a:extLst>
            </p:cNvPr>
            <p:cNvSpPr txBox="1">
              <a:spLocks noChangeArrowheads="1"/>
            </p:cNvSpPr>
            <p:nvPr/>
          </p:nvSpPr>
          <p:spPr bwMode="auto">
            <a:xfrm>
              <a:off x="4150" y="3262"/>
              <a:ext cx="26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p>
          </p:txBody>
        </p:sp>
      </p:grpSp>
      <p:sp>
        <p:nvSpPr>
          <p:cNvPr id="36914" name="Freeform 50">
            <a:extLst>
              <a:ext uri="{FF2B5EF4-FFF2-40B4-BE49-F238E27FC236}">
                <a16:creationId xmlns:a16="http://schemas.microsoft.com/office/drawing/2014/main" id="{210D56E8-7233-4FDB-AF62-8282549246A2}"/>
              </a:ext>
            </a:extLst>
          </p:cNvPr>
          <p:cNvSpPr>
            <a:spLocks/>
          </p:cNvSpPr>
          <p:nvPr/>
        </p:nvSpPr>
        <p:spPr bwMode="auto">
          <a:xfrm>
            <a:off x="3624263" y="1636713"/>
            <a:ext cx="3160712" cy="1839912"/>
          </a:xfrm>
          <a:custGeom>
            <a:avLst/>
            <a:gdLst>
              <a:gd name="T0" fmla="*/ 0 w 2632"/>
              <a:gd name="T1" fmla="*/ 11 h 1514"/>
              <a:gd name="T2" fmla="*/ 636 w 2632"/>
              <a:gd name="T3" fmla="*/ 107 h 1514"/>
              <a:gd name="T4" fmla="*/ 1044 w 2632"/>
              <a:gd name="T5" fmla="*/ 652 h 1514"/>
              <a:gd name="T6" fmla="*/ 1965 w 2632"/>
              <a:gd name="T7" fmla="*/ 734 h 1514"/>
              <a:gd name="T8" fmla="*/ 2331 w 2632"/>
              <a:gd name="T9" fmla="*/ 962 h 1514"/>
              <a:gd name="T10" fmla="*/ 2632 w 2632"/>
              <a:gd name="T11" fmla="*/ 1514 h 1514"/>
            </a:gdLst>
            <a:ahLst/>
            <a:cxnLst>
              <a:cxn ang="0">
                <a:pos x="T0" y="T1"/>
              </a:cxn>
              <a:cxn ang="0">
                <a:pos x="T2" y="T3"/>
              </a:cxn>
              <a:cxn ang="0">
                <a:pos x="T4" y="T5"/>
              </a:cxn>
              <a:cxn ang="0">
                <a:pos x="T6" y="T7"/>
              </a:cxn>
              <a:cxn ang="0">
                <a:pos x="T8" y="T9"/>
              </a:cxn>
              <a:cxn ang="0">
                <a:pos x="T10" y="T11"/>
              </a:cxn>
            </a:cxnLst>
            <a:rect l="0" t="0" r="r" b="b"/>
            <a:pathLst>
              <a:path w="2632" h="1514">
                <a:moveTo>
                  <a:pt x="0" y="11"/>
                </a:moveTo>
                <a:cubicBezTo>
                  <a:pt x="108" y="25"/>
                  <a:pt x="462" y="0"/>
                  <a:pt x="636" y="107"/>
                </a:cubicBezTo>
                <a:cubicBezTo>
                  <a:pt x="810" y="214"/>
                  <a:pt x="823" y="548"/>
                  <a:pt x="1044" y="652"/>
                </a:cubicBezTo>
                <a:cubicBezTo>
                  <a:pt x="1265" y="756"/>
                  <a:pt x="1751" y="682"/>
                  <a:pt x="1965" y="734"/>
                </a:cubicBezTo>
                <a:cubicBezTo>
                  <a:pt x="2179" y="786"/>
                  <a:pt x="2220" y="832"/>
                  <a:pt x="2331" y="962"/>
                </a:cubicBezTo>
                <a:cubicBezTo>
                  <a:pt x="2442" y="1092"/>
                  <a:pt x="2569" y="1399"/>
                  <a:pt x="2632" y="151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6924" name="Group 60">
            <a:extLst>
              <a:ext uri="{FF2B5EF4-FFF2-40B4-BE49-F238E27FC236}">
                <a16:creationId xmlns:a16="http://schemas.microsoft.com/office/drawing/2014/main" id="{CECB71DD-147D-4DA5-BC33-BE6E390E5BB1}"/>
              </a:ext>
            </a:extLst>
          </p:cNvPr>
          <p:cNvGrpSpPr>
            <a:grpSpLocks/>
          </p:cNvGrpSpPr>
          <p:nvPr/>
        </p:nvGrpSpPr>
        <p:grpSpPr bwMode="auto">
          <a:xfrm>
            <a:off x="3657600" y="1476375"/>
            <a:ext cx="808038" cy="2209800"/>
            <a:chOff x="2304" y="912"/>
            <a:chExt cx="509" cy="1392"/>
          </a:xfrm>
        </p:grpSpPr>
        <p:sp>
          <p:nvSpPr>
            <p:cNvPr id="36873" name="Rectangle 18">
              <a:extLst>
                <a:ext uri="{FF2B5EF4-FFF2-40B4-BE49-F238E27FC236}">
                  <a16:creationId xmlns:a16="http://schemas.microsoft.com/office/drawing/2014/main" id="{B8479BC5-68D6-40F0-90C5-05962712FEF3}"/>
                </a:ext>
              </a:extLst>
            </p:cNvPr>
            <p:cNvSpPr>
              <a:spLocks noChangeArrowheads="1"/>
            </p:cNvSpPr>
            <p:nvPr/>
          </p:nvSpPr>
          <p:spPr bwMode="auto">
            <a:xfrm>
              <a:off x="2304" y="912"/>
              <a:ext cx="509" cy="1392"/>
            </a:xfrm>
            <a:prstGeom prst="rect">
              <a:avLst/>
            </a:prstGeom>
            <a:solidFill>
              <a:srgbClr val="0000FF">
                <a:alpha val="35001"/>
              </a:srgbClr>
            </a:solidFill>
            <a:ln w="19050">
              <a:solidFill>
                <a:srgbClr val="0000FF"/>
              </a:solidFill>
              <a:prstDash val="sysDot"/>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19" name="Text Box 55">
              <a:extLst>
                <a:ext uri="{FF2B5EF4-FFF2-40B4-BE49-F238E27FC236}">
                  <a16:creationId xmlns:a16="http://schemas.microsoft.com/office/drawing/2014/main" id="{A5BD3693-2E62-4B9A-8C2C-9FBFF2C7CA18}"/>
                </a:ext>
              </a:extLst>
            </p:cNvPr>
            <p:cNvSpPr txBox="1">
              <a:spLocks noChangeArrowheads="1"/>
            </p:cNvSpPr>
            <p:nvPr/>
          </p:nvSpPr>
          <p:spPr bwMode="auto">
            <a:xfrm>
              <a:off x="2408" y="1325"/>
              <a:ext cx="289" cy="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b="1">
                  <a:ea typeface="宋体" panose="02010600030101010101" pitchFamily="2" charset="-122"/>
                </a:rPr>
                <a:t>玻璃态</a:t>
              </a:r>
            </a:p>
          </p:txBody>
        </p:sp>
      </p:grpSp>
      <p:sp>
        <p:nvSpPr>
          <p:cNvPr id="36922" name="Rectangle 16">
            <a:extLst>
              <a:ext uri="{FF2B5EF4-FFF2-40B4-BE49-F238E27FC236}">
                <a16:creationId xmlns:a16="http://schemas.microsoft.com/office/drawing/2014/main" id="{41C89C00-91E1-4F17-809E-DCBFA4FD36BB}"/>
              </a:ext>
            </a:extLst>
          </p:cNvPr>
          <p:cNvSpPr>
            <a:spLocks noChangeArrowheads="1"/>
          </p:cNvSpPr>
          <p:nvPr/>
        </p:nvSpPr>
        <p:spPr bwMode="auto">
          <a:xfrm>
            <a:off x="76200" y="304800"/>
            <a:ext cx="472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粘弹行为的五个区域</a:t>
            </a:r>
          </a:p>
        </p:txBody>
      </p:sp>
      <p:sp>
        <p:nvSpPr>
          <p:cNvPr id="2" name="灯片编号占位符 1">
            <a:extLst>
              <a:ext uri="{FF2B5EF4-FFF2-40B4-BE49-F238E27FC236}">
                <a16:creationId xmlns:a16="http://schemas.microsoft.com/office/drawing/2014/main" id="{52C5E9F3-B5AA-4844-B830-E81826F75BEA}"/>
              </a:ext>
            </a:extLst>
          </p:cNvPr>
          <p:cNvSpPr>
            <a:spLocks noGrp="1"/>
          </p:cNvSpPr>
          <p:nvPr>
            <p:ph type="sldNum" sz="quarter" idx="12"/>
          </p:nvPr>
        </p:nvSpPr>
        <p:spPr/>
        <p:txBody>
          <a:bodyPr/>
          <a:lstStyle/>
          <a:p>
            <a:fld id="{8A7A6979-0714-4377-B894-6BE4C2D6E202}" type="slidenum">
              <a:rPr lang="en-US" smtClean="0"/>
              <a:t>17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36924"/>
                                        </p:tgtEl>
                                        <p:attrNameLst>
                                          <p:attrName>style.visibility</p:attrName>
                                        </p:attrNameLst>
                                      </p:cBhvr>
                                      <p:to>
                                        <p:strVal val="visible"/>
                                      </p:to>
                                    </p:set>
                                    <p:animEffect transition="in" filter="wipe(down)">
                                      <p:cBhvr>
                                        <p:cTn id="7" dur="1000"/>
                                        <p:tgtEl>
                                          <p:spTgt spid="36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01" name="Text Box 17" descr="画布">
            <a:extLst>
              <a:ext uri="{FF2B5EF4-FFF2-40B4-BE49-F238E27FC236}">
                <a16:creationId xmlns:a16="http://schemas.microsoft.com/office/drawing/2014/main" id="{3D1334A7-FE0B-4FD6-9427-9C55B85F8B39}"/>
              </a:ext>
            </a:extLst>
          </p:cNvPr>
          <p:cNvSpPr txBox="1">
            <a:spLocks noChangeArrowheads="1"/>
          </p:cNvSpPr>
          <p:nvPr/>
        </p:nvSpPr>
        <p:spPr bwMode="auto">
          <a:xfrm>
            <a:off x="381000" y="4267200"/>
            <a:ext cx="8458200" cy="2282825"/>
          </a:xfrm>
          <a:prstGeom prst="rect">
            <a:avLst/>
          </a:prstGeom>
          <a:blipFill dpi="0" rotWithShape="1">
            <a:blip r:embed="rId2">
              <a:alphaModFix amt="45000"/>
            </a:blip>
            <a:srcRect/>
            <a:tile tx="0" ty="0" sx="100000" sy="100000" flip="none" algn="tl"/>
          </a:blip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a:solidFill>
                  <a:srgbClr val="000099"/>
                </a:solidFill>
                <a:latin typeface="Times New Roman" panose="02020603050405020304" pitchFamily="18" charset="0"/>
              </a:rPr>
              <a:t>1</a:t>
            </a:r>
            <a:r>
              <a:rPr kumimoji="1" lang="zh-CN" altLang="en-US" sz="2400" b="1">
                <a:solidFill>
                  <a:srgbClr val="000099"/>
                </a:solidFill>
                <a:latin typeface="Times New Roman" panose="02020603050405020304" pitchFamily="18" charset="0"/>
              </a:rPr>
              <a:t>）运动单元：</a:t>
            </a:r>
            <a:r>
              <a:rPr kumimoji="1" lang="zh-CN" altLang="en-US" sz="2400" b="1">
                <a:solidFill>
                  <a:srgbClr val="FF0000"/>
                </a:solidFill>
                <a:latin typeface="Times New Roman" panose="02020603050405020304" pitchFamily="18" charset="0"/>
              </a:rPr>
              <a:t>链段</a:t>
            </a:r>
            <a:r>
              <a:rPr kumimoji="1" lang="zh-CN" altLang="en-US" sz="2400" b="1">
                <a:solidFill>
                  <a:srgbClr val="006600"/>
                </a:solidFill>
                <a:latin typeface="Times New Roman" panose="02020603050405020304" pitchFamily="18" charset="0"/>
              </a:rPr>
              <a:t>开始运动</a:t>
            </a:r>
            <a:r>
              <a:rPr kumimoji="1" lang="zh-CN" altLang="en-US" sz="2400" b="1">
                <a:solidFill>
                  <a:srgbClr val="FF0000"/>
                </a:solidFill>
                <a:latin typeface="Times New Roman" panose="02020603050405020304" pitchFamily="18" charset="0"/>
              </a:rPr>
              <a:t>，键长、键角的改变，链节，侧基与支 链的运动</a:t>
            </a:r>
            <a:r>
              <a:rPr kumimoji="1" lang="zh-CN" altLang="en-US" sz="2400" b="1">
                <a:solidFill>
                  <a:srgbClr val="000099"/>
                </a:solidFill>
                <a:latin typeface="Times New Roman" panose="02020603050405020304" pitchFamily="18" charset="0"/>
              </a:rPr>
              <a:t>。</a:t>
            </a:r>
          </a:p>
          <a:p>
            <a:pPr algn="just" eaLnBrk="1" hangingPunct="1">
              <a:spcBef>
                <a:spcPct val="50000"/>
              </a:spcBef>
            </a:pPr>
            <a:r>
              <a:rPr kumimoji="1" lang="en-US" altLang="zh-CN" sz="2400" b="1">
                <a:solidFill>
                  <a:srgbClr val="000099"/>
                </a:solidFill>
                <a:latin typeface="Times New Roman" panose="02020603050405020304" pitchFamily="18" charset="0"/>
              </a:rPr>
              <a:t>2</a:t>
            </a:r>
            <a:r>
              <a:rPr kumimoji="1" lang="zh-CN" altLang="en-US" sz="2400" b="1">
                <a:solidFill>
                  <a:srgbClr val="000099"/>
                </a:solidFill>
                <a:latin typeface="Times New Roman" panose="02020603050405020304" pitchFamily="18" charset="0"/>
              </a:rPr>
              <a:t>）力学特征：形变量</a:t>
            </a:r>
            <a:r>
              <a:rPr kumimoji="1" lang="en-US" altLang="zh-CN" sz="2400" b="1">
                <a:solidFill>
                  <a:srgbClr val="000099"/>
                </a:solidFill>
                <a:latin typeface="Times New Roman" panose="02020603050405020304" pitchFamily="18" charset="0"/>
              </a:rPr>
              <a:t>ε</a:t>
            </a:r>
            <a:r>
              <a:rPr kumimoji="1" lang="zh-CN" altLang="en-US" sz="2400" b="1">
                <a:solidFill>
                  <a:srgbClr val="000099"/>
                </a:solidFill>
                <a:latin typeface="Times New Roman" panose="02020603050405020304" pitchFamily="18" charset="0"/>
              </a:rPr>
              <a:t>增大，</a:t>
            </a:r>
            <a:r>
              <a:rPr kumimoji="1" lang="zh-CN" altLang="en-US" sz="2400" b="1">
                <a:solidFill>
                  <a:srgbClr val="FF0000"/>
                </a:solidFill>
                <a:latin typeface="Times New Roman" panose="02020603050405020304" pitchFamily="18" charset="0"/>
              </a:rPr>
              <a:t>模量</a:t>
            </a:r>
            <a:r>
              <a:rPr kumimoji="1" lang="en-US" altLang="zh-CN" sz="2400" b="1">
                <a:solidFill>
                  <a:srgbClr val="FF0000"/>
                </a:solidFill>
                <a:latin typeface="Times New Roman" panose="02020603050405020304" pitchFamily="18" charset="0"/>
              </a:rPr>
              <a:t>E</a:t>
            </a:r>
            <a:r>
              <a:rPr kumimoji="1" lang="zh-CN" altLang="en-US" sz="2400" b="1">
                <a:solidFill>
                  <a:srgbClr val="FF0000"/>
                </a:solidFill>
                <a:latin typeface="Times New Roman" panose="02020603050405020304" pitchFamily="18" charset="0"/>
              </a:rPr>
              <a:t>降低</a:t>
            </a:r>
            <a:r>
              <a:rPr kumimoji="1" lang="en-US" altLang="zh-CN" sz="2400" b="1">
                <a:solidFill>
                  <a:srgbClr val="FF0000"/>
                </a:solidFill>
                <a:latin typeface="Times New Roman" panose="02020603050405020304" pitchFamily="18" charset="0"/>
              </a:rPr>
              <a:t>3</a:t>
            </a:r>
            <a:r>
              <a:rPr kumimoji="1" lang="zh-CN" altLang="en-US" sz="2400" b="1">
                <a:solidFill>
                  <a:srgbClr val="FF0000"/>
                </a:solidFill>
                <a:latin typeface="Times New Roman" panose="02020603050405020304" pitchFamily="18" charset="0"/>
              </a:rPr>
              <a:t>个数量级</a:t>
            </a:r>
            <a:r>
              <a:rPr kumimoji="1" lang="zh-CN" altLang="en-US" sz="2400" b="1">
                <a:solidFill>
                  <a:srgbClr val="000099"/>
                </a:solidFill>
                <a:latin typeface="Times New Roman" panose="02020603050405020304" pitchFamily="18" charset="0"/>
              </a:rPr>
              <a:t>。</a:t>
            </a:r>
          </a:p>
          <a:p>
            <a:pPr algn="just" eaLnBrk="1" hangingPunct="1">
              <a:spcBef>
                <a:spcPct val="50000"/>
              </a:spcBef>
            </a:pPr>
            <a:r>
              <a:rPr kumimoji="1" lang="en-US" altLang="zh-CN" sz="2400" b="1">
                <a:solidFill>
                  <a:srgbClr val="000099"/>
                </a:solidFill>
                <a:latin typeface="Times New Roman" panose="02020603050405020304" pitchFamily="18" charset="0"/>
              </a:rPr>
              <a:t>3</a:t>
            </a:r>
            <a:r>
              <a:rPr kumimoji="1" lang="zh-CN" altLang="en-US" sz="2400" b="1">
                <a:solidFill>
                  <a:srgbClr val="000099"/>
                </a:solidFill>
                <a:latin typeface="Times New Roman" panose="02020603050405020304" pitchFamily="18" charset="0"/>
              </a:rPr>
              <a:t>）</a:t>
            </a:r>
            <a:r>
              <a:rPr kumimoji="1" lang="en-US" altLang="zh-CN" sz="2400" b="1" i="1">
                <a:solidFill>
                  <a:srgbClr val="000099"/>
                </a:solidFill>
                <a:latin typeface="Times New Roman" panose="02020603050405020304" pitchFamily="18" charset="0"/>
              </a:rPr>
              <a:t>T</a:t>
            </a:r>
            <a:r>
              <a:rPr kumimoji="1" lang="en-US" altLang="zh-CN" sz="2400" b="1" i="1" baseline="-25000">
                <a:solidFill>
                  <a:srgbClr val="000099"/>
                </a:solidFill>
                <a:latin typeface="Times New Roman" panose="02020603050405020304" pitchFamily="18" charset="0"/>
              </a:rPr>
              <a:t>g</a:t>
            </a:r>
            <a:r>
              <a:rPr kumimoji="1" lang="zh-CN" altLang="en-US" sz="2400" b="1">
                <a:solidFill>
                  <a:srgbClr val="000099"/>
                </a:solidFill>
                <a:latin typeface="Times New Roman" panose="02020603050405020304" pitchFamily="18" charset="0"/>
              </a:rPr>
              <a:t>定义：玻璃态向高弹态转变的温度，即链段开始运动或冻结的温度。</a:t>
            </a:r>
          </a:p>
        </p:txBody>
      </p:sp>
      <p:sp>
        <p:nvSpPr>
          <p:cNvPr id="37906" name="Rectangle 12">
            <a:extLst>
              <a:ext uri="{FF2B5EF4-FFF2-40B4-BE49-F238E27FC236}">
                <a16:creationId xmlns:a16="http://schemas.microsoft.com/office/drawing/2014/main" id="{C0F58B3A-0AEF-4DC3-A251-67DF0571F62F}"/>
              </a:ext>
            </a:extLst>
          </p:cNvPr>
          <p:cNvSpPr>
            <a:spLocks noChangeArrowheads="1"/>
          </p:cNvSpPr>
          <p:nvPr/>
        </p:nvSpPr>
        <p:spPr bwMode="auto">
          <a:xfrm>
            <a:off x="152400" y="1143000"/>
            <a:ext cx="2895600" cy="533400"/>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ea typeface="隶书" panose="02010509060101010101" pitchFamily="49" charset="-122"/>
              </a:rPr>
              <a:t>2.</a:t>
            </a:r>
            <a:r>
              <a:rPr kumimoji="1" lang="zh-CN" altLang="en-US" sz="2400" b="1">
                <a:solidFill>
                  <a:srgbClr val="FFFF00"/>
                </a:solidFill>
                <a:latin typeface="Times New Roman" panose="02020603050405020304" pitchFamily="18" charset="0"/>
                <a:ea typeface="隶书" panose="02010509060101010101" pitchFamily="49" charset="-122"/>
              </a:rPr>
              <a:t>玻璃</a:t>
            </a:r>
            <a:r>
              <a:rPr kumimoji="1" lang="en-US" altLang="zh-CN" sz="2400" b="1">
                <a:solidFill>
                  <a:srgbClr val="FFFF00"/>
                </a:solidFill>
                <a:latin typeface="Times New Roman" panose="02020603050405020304" pitchFamily="18" charset="0"/>
                <a:ea typeface="隶书" panose="02010509060101010101" pitchFamily="49" charset="-122"/>
              </a:rPr>
              <a:t>-</a:t>
            </a:r>
            <a:r>
              <a:rPr kumimoji="1" lang="zh-CN" altLang="en-US" sz="2400" b="1">
                <a:solidFill>
                  <a:srgbClr val="FFFF00"/>
                </a:solidFill>
                <a:latin typeface="Times New Roman" panose="02020603050405020304" pitchFamily="18" charset="0"/>
                <a:ea typeface="隶书" panose="02010509060101010101" pitchFamily="49" charset="-122"/>
              </a:rPr>
              <a:t>橡胶转变区</a:t>
            </a:r>
          </a:p>
        </p:txBody>
      </p:sp>
      <p:sp>
        <p:nvSpPr>
          <p:cNvPr id="37909" name="Line 21">
            <a:extLst>
              <a:ext uri="{FF2B5EF4-FFF2-40B4-BE49-F238E27FC236}">
                <a16:creationId xmlns:a16="http://schemas.microsoft.com/office/drawing/2014/main" id="{686A9812-1ABC-4B25-BF48-D1C4E04E4877}"/>
              </a:ext>
            </a:extLst>
          </p:cNvPr>
          <p:cNvSpPr>
            <a:spLocks noChangeShapeType="1"/>
          </p:cNvSpPr>
          <p:nvPr/>
        </p:nvSpPr>
        <p:spPr bwMode="auto">
          <a:xfrm>
            <a:off x="4606925" y="2152650"/>
            <a:ext cx="0" cy="14890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0" name="Text Box 22">
            <a:extLst>
              <a:ext uri="{FF2B5EF4-FFF2-40B4-BE49-F238E27FC236}">
                <a16:creationId xmlns:a16="http://schemas.microsoft.com/office/drawing/2014/main" id="{DC63EF00-BB17-4AA9-A952-4FE33F3785DA}"/>
              </a:ext>
            </a:extLst>
          </p:cNvPr>
          <p:cNvSpPr txBox="1">
            <a:spLocks noChangeArrowheads="1"/>
          </p:cNvSpPr>
          <p:nvPr/>
        </p:nvSpPr>
        <p:spPr bwMode="auto">
          <a:xfrm>
            <a:off x="4443413" y="3768725"/>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baseline="-25000">
                <a:latin typeface="Times New Roman" panose="02020603050405020304" pitchFamily="18" charset="0"/>
                <a:ea typeface="宋体" panose="02010600030101010101" pitchFamily="2" charset="-122"/>
              </a:rPr>
              <a:t>g</a:t>
            </a:r>
          </a:p>
        </p:txBody>
      </p:sp>
      <p:sp>
        <p:nvSpPr>
          <p:cNvPr id="37911" name="Text Box 23">
            <a:extLst>
              <a:ext uri="{FF2B5EF4-FFF2-40B4-BE49-F238E27FC236}">
                <a16:creationId xmlns:a16="http://schemas.microsoft.com/office/drawing/2014/main" id="{2B911BD0-E44F-4913-9176-00493E9B4E96}"/>
              </a:ext>
            </a:extLst>
          </p:cNvPr>
          <p:cNvSpPr txBox="1">
            <a:spLocks noChangeArrowheads="1"/>
          </p:cNvSpPr>
          <p:nvPr/>
        </p:nvSpPr>
        <p:spPr bwMode="auto">
          <a:xfrm>
            <a:off x="6076950" y="3768725"/>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i="1" baseline="-25000">
                <a:latin typeface="Times New Roman" panose="02020603050405020304" pitchFamily="18" charset="0"/>
                <a:ea typeface="宋体" panose="02010600030101010101" pitchFamily="2" charset="-122"/>
              </a:rPr>
              <a:t>f</a:t>
            </a:r>
          </a:p>
        </p:txBody>
      </p:sp>
      <p:sp>
        <p:nvSpPr>
          <p:cNvPr id="37912" name="Line 24">
            <a:extLst>
              <a:ext uri="{FF2B5EF4-FFF2-40B4-BE49-F238E27FC236}">
                <a16:creationId xmlns:a16="http://schemas.microsoft.com/office/drawing/2014/main" id="{E784A397-DFBE-4DD9-ABF4-837BCF4201F5}"/>
              </a:ext>
            </a:extLst>
          </p:cNvPr>
          <p:cNvSpPr>
            <a:spLocks noChangeShapeType="1"/>
          </p:cNvSpPr>
          <p:nvPr/>
        </p:nvSpPr>
        <p:spPr bwMode="auto">
          <a:xfrm flipH="1">
            <a:off x="6240463" y="2649538"/>
            <a:ext cx="0" cy="10287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7913" name="Group 25">
            <a:extLst>
              <a:ext uri="{FF2B5EF4-FFF2-40B4-BE49-F238E27FC236}">
                <a16:creationId xmlns:a16="http://schemas.microsoft.com/office/drawing/2014/main" id="{DF72D458-3138-4A84-99D4-779023EC8EBE}"/>
              </a:ext>
            </a:extLst>
          </p:cNvPr>
          <p:cNvGrpSpPr>
            <a:grpSpLocks/>
          </p:cNvGrpSpPr>
          <p:nvPr/>
        </p:nvGrpSpPr>
        <p:grpSpPr bwMode="auto">
          <a:xfrm>
            <a:off x="3352800" y="1143000"/>
            <a:ext cx="3756025" cy="2971800"/>
            <a:chOff x="1292" y="1117"/>
            <a:chExt cx="3127" cy="2447"/>
          </a:xfrm>
        </p:grpSpPr>
        <p:grpSp>
          <p:nvGrpSpPr>
            <p:cNvPr id="37914" name="Group 26">
              <a:extLst>
                <a:ext uri="{FF2B5EF4-FFF2-40B4-BE49-F238E27FC236}">
                  <a16:creationId xmlns:a16="http://schemas.microsoft.com/office/drawing/2014/main" id="{75DB4842-E7D3-413D-BEC1-EB169BE4F187}"/>
                </a:ext>
              </a:extLst>
            </p:cNvPr>
            <p:cNvGrpSpPr>
              <a:grpSpLocks/>
            </p:cNvGrpSpPr>
            <p:nvPr/>
          </p:nvGrpSpPr>
          <p:grpSpPr bwMode="auto">
            <a:xfrm>
              <a:off x="1519" y="1117"/>
              <a:ext cx="2857" cy="2087"/>
              <a:chOff x="1701" y="1298"/>
              <a:chExt cx="2857" cy="2087"/>
            </a:xfrm>
          </p:grpSpPr>
          <p:sp>
            <p:nvSpPr>
              <p:cNvPr id="37915" name="Line 27">
                <a:extLst>
                  <a:ext uri="{FF2B5EF4-FFF2-40B4-BE49-F238E27FC236}">
                    <a16:creationId xmlns:a16="http://schemas.microsoft.com/office/drawing/2014/main" id="{C7E6B8A3-25C6-493A-BCE2-7FB0F7A6174F}"/>
                  </a:ext>
                </a:extLst>
              </p:cNvPr>
              <p:cNvSpPr>
                <a:spLocks noChangeShapeType="1"/>
              </p:cNvSpPr>
              <p:nvPr/>
            </p:nvSpPr>
            <p:spPr bwMode="auto">
              <a:xfrm flipV="1">
                <a:off x="1701" y="1298"/>
                <a:ext cx="0" cy="20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6" name="Line 28">
                <a:extLst>
                  <a:ext uri="{FF2B5EF4-FFF2-40B4-BE49-F238E27FC236}">
                    <a16:creationId xmlns:a16="http://schemas.microsoft.com/office/drawing/2014/main" id="{A6A8D0E8-0F48-4FE9-9AEF-F94DCBEA1EB4}"/>
                  </a:ext>
                </a:extLst>
              </p:cNvPr>
              <p:cNvSpPr>
                <a:spLocks noChangeShapeType="1"/>
              </p:cNvSpPr>
              <p:nvPr/>
            </p:nvSpPr>
            <p:spPr bwMode="auto">
              <a:xfrm>
                <a:off x="1701" y="3385"/>
                <a:ext cx="285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7917" name="Text Box 29">
              <a:extLst>
                <a:ext uri="{FF2B5EF4-FFF2-40B4-BE49-F238E27FC236}">
                  <a16:creationId xmlns:a16="http://schemas.microsoft.com/office/drawing/2014/main" id="{BD771AB2-A25A-4E9A-BB77-40A633795872}"/>
                </a:ext>
              </a:extLst>
            </p:cNvPr>
            <p:cNvSpPr txBox="1">
              <a:spLocks noChangeArrowheads="1"/>
            </p:cNvSpPr>
            <p:nvPr/>
          </p:nvSpPr>
          <p:spPr bwMode="auto">
            <a:xfrm>
              <a:off x="1292" y="1181"/>
              <a:ext cx="28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E</a:t>
              </a:r>
            </a:p>
          </p:txBody>
        </p:sp>
        <p:sp>
          <p:nvSpPr>
            <p:cNvPr id="37918" name="Text Box 30">
              <a:extLst>
                <a:ext uri="{FF2B5EF4-FFF2-40B4-BE49-F238E27FC236}">
                  <a16:creationId xmlns:a16="http://schemas.microsoft.com/office/drawing/2014/main" id="{F1F07D59-D77A-4C17-A1CA-3B790CD8CF46}"/>
                </a:ext>
              </a:extLst>
            </p:cNvPr>
            <p:cNvSpPr txBox="1">
              <a:spLocks noChangeArrowheads="1"/>
            </p:cNvSpPr>
            <p:nvPr/>
          </p:nvSpPr>
          <p:spPr bwMode="auto">
            <a:xfrm>
              <a:off x="4150" y="3262"/>
              <a:ext cx="26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p>
          </p:txBody>
        </p:sp>
      </p:grpSp>
      <p:sp>
        <p:nvSpPr>
          <p:cNvPr id="37919" name="Freeform 31">
            <a:extLst>
              <a:ext uri="{FF2B5EF4-FFF2-40B4-BE49-F238E27FC236}">
                <a16:creationId xmlns:a16="http://schemas.microsoft.com/office/drawing/2014/main" id="{470B2A68-A3B5-4157-B506-F5EDC511FFA8}"/>
              </a:ext>
            </a:extLst>
          </p:cNvPr>
          <p:cNvSpPr>
            <a:spLocks/>
          </p:cNvSpPr>
          <p:nvPr/>
        </p:nvSpPr>
        <p:spPr bwMode="auto">
          <a:xfrm>
            <a:off x="3624263" y="1636713"/>
            <a:ext cx="3160712" cy="1839912"/>
          </a:xfrm>
          <a:custGeom>
            <a:avLst/>
            <a:gdLst>
              <a:gd name="T0" fmla="*/ 0 w 2632"/>
              <a:gd name="T1" fmla="*/ 11 h 1514"/>
              <a:gd name="T2" fmla="*/ 636 w 2632"/>
              <a:gd name="T3" fmla="*/ 107 h 1514"/>
              <a:gd name="T4" fmla="*/ 1044 w 2632"/>
              <a:gd name="T5" fmla="*/ 652 h 1514"/>
              <a:gd name="T6" fmla="*/ 1965 w 2632"/>
              <a:gd name="T7" fmla="*/ 734 h 1514"/>
              <a:gd name="T8" fmla="*/ 2331 w 2632"/>
              <a:gd name="T9" fmla="*/ 962 h 1514"/>
              <a:gd name="T10" fmla="*/ 2632 w 2632"/>
              <a:gd name="T11" fmla="*/ 1514 h 1514"/>
            </a:gdLst>
            <a:ahLst/>
            <a:cxnLst>
              <a:cxn ang="0">
                <a:pos x="T0" y="T1"/>
              </a:cxn>
              <a:cxn ang="0">
                <a:pos x="T2" y="T3"/>
              </a:cxn>
              <a:cxn ang="0">
                <a:pos x="T4" y="T5"/>
              </a:cxn>
              <a:cxn ang="0">
                <a:pos x="T6" y="T7"/>
              </a:cxn>
              <a:cxn ang="0">
                <a:pos x="T8" y="T9"/>
              </a:cxn>
              <a:cxn ang="0">
                <a:pos x="T10" y="T11"/>
              </a:cxn>
            </a:cxnLst>
            <a:rect l="0" t="0" r="r" b="b"/>
            <a:pathLst>
              <a:path w="2632" h="1514">
                <a:moveTo>
                  <a:pt x="0" y="11"/>
                </a:moveTo>
                <a:cubicBezTo>
                  <a:pt x="108" y="25"/>
                  <a:pt x="462" y="0"/>
                  <a:pt x="636" y="107"/>
                </a:cubicBezTo>
                <a:cubicBezTo>
                  <a:pt x="810" y="214"/>
                  <a:pt x="823" y="548"/>
                  <a:pt x="1044" y="652"/>
                </a:cubicBezTo>
                <a:cubicBezTo>
                  <a:pt x="1265" y="756"/>
                  <a:pt x="1751" y="682"/>
                  <a:pt x="1965" y="734"/>
                </a:cubicBezTo>
                <a:cubicBezTo>
                  <a:pt x="2179" y="786"/>
                  <a:pt x="2220" y="832"/>
                  <a:pt x="2331" y="962"/>
                </a:cubicBezTo>
                <a:cubicBezTo>
                  <a:pt x="2442" y="1092"/>
                  <a:pt x="2569" y="1399"/>
                  <a:pt x="2632" y="151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1" name="Rectangle 16">
            <a:extLst>
              <a:ext uri="{FF2B5EF4-FFF2-40B4-BE49-F238E27FC236}">
                <a16:creationId xmlns:a16="http://schemas.microsoft.com/office/drawing/2014/main" id="{D79A6E2D-66B8-4D41-8F0F-AB5FC6977636}"/>
              </a:ext>
            </a:extLst>
          </p:cNvPr>
          <p:cNvSpPr>
            <a:spLocks noChangeArrowheads="1"/>
          </p:cNvSpPr>
          <p:nvPr/>
        </p:nvSpPr>
        <p:spPr bwMode="auto">
          <a:xfrm>
            <a:off x="76200" y="304800"/>
            <a:ext cx="472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粘弹行为的五个区域</a:t>
            </a:r>
          </a:p>
        </p:txBody>
      </p:sp>
      <p:grpSp>
        <p:nvGrpSpPr>
          <p:cNvPr id="37923" name="Group 35">
            <a:extLst>
              <a:ext uri="{FF2B5EF4-FFF2-40B4-BE49-F238E27FC236}">
                <a16:creationId xmlns:a16="http://schemas.microsoft.com/office/drawing/2014/main" id="{E769152B-D63E-4390-BBB8-12BB4D9DB2C3}"/>
              </a:ext>
            </a:extLst>
          </p:cNvPr>
          <p:cNvGrpSpPr>
            <a:grpSpLocks/>
          </p:cNvGrpSpPr>
          <p:nvPr/>
        </p:nvGrpSpPr>
        <p:grpSpPr bwMode="auto">
          <a:xfrm>
            <a:off x="3886200" y="1206500"/>
            <a:ext cx="1795463" cy="2479675"/>
            <a:chOff x="2448" y="742"/>
            <a:chExt cx="1131" cy="1562"/>
          </a:xfrm>
        </p:grpSpPr>
        <p:sp>
          <p:nvSpPr>
            <p:cNvPr id="37908" name="Rectangle 18">
              <a:extLst>
                <a:ext uri="{FF2B5EF4-FFF2-40B4-BE49-F238E27FC236}">
                  <a16:creationId xmlns:a16="http://schemas.microsoft.com/office/drawing/2014/main" id="{82AA2A37-DA8E-4884-8831-2F1CBBBC25D7}"/>
                </a:ext>
              </a:extLst>
            </p:cNvPr>
            <p:cNvSpPr>
              <a:spLocks noChangeArrowheads="1"/>
            </p:cNvSpPr>
            <p:nvPr/>
          </p:nvSpPr>
          <p:spPr bwMode="auto">
            <a:xfrm>
              <a:off x="2814" y="960"/>
              <a:ext cx="210" cy="1344"/>
            </a:xfrm>
            <a:prstGeom prst="rect">
              <a:avLst/>
            </a:prstGeom>
            <a:solidFill>
              <a:srgbClr val="FF6600">
                <a:alpha val="32001"/>
              </a:srgbClr>
            </a:solidFill>
            <a:ln w="3175">
              <a:solidFill>
                <a:srgbClr val="FF9900"/>
              </a:solidFill>
              <a:prstDash val="dash"/>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22" name="Rectangle 34">
              <a:extLst>
                <a:ext uri="{FF2B5EF4-FFF2-40B4-BE49-F238E27FC236}">
                  <a16:creationId xmlns:a16="http://schemas.microsoft.com/office/drawing/2014/main" id="{8158B419-ECF3-4072-8EC7-5588F9B7E0B2}"/>
                </a:ext>
              </a:extLst>
            </p:cNvPr>
            <p:cNvSpPr>
              <a:spLocks noChangeArrowheads="1"/>
            </p:cNvSpPr>
            <p:nvPr/>
          </p:nvSpPr>
          <p:spPr bwMode="auto">
            <a:xfrm>
              <a:off x="2448" y="742"/>
              <a:ext cx="113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FF"/>
                  </a:solidFill>
                  <a:ea typeface="宋体" panose="02010600030101010101" pitchFamily="2" charset="-122"/>
                </a:rPr>
                <a:t>玻璃化转变区域</a:t>
              </a:r>
            </a:p>
          </p:txBody>
        </p:sp>
      </p:grpSp>
      <p:sp>
        <p:nvSpPr>
          <p:cNvPr id="2" name="灯片编号占位符 1">
            <a:extLst>
              <a:ext uri="{FF2B5EF4-FFF2-40B4-BE49-F238E27FC236}">
                <a16:creationId xmlns:a16="http://schemas.microsoft.com/office/drawing/2014/main" id="{68207877-5614-4DBF-AE96-0E6818501602}"/>
              </a:ext>
            </a:extLst>
          </p:cNvPr>
          <p:cNvSpPr>
            <a:spLocks noGrp="1"/>
          </p:cNvSpPr>
          <p:nvPr>
            <p:ph type="sldNum" sz="quarter" idx="12"/>
          </p:nvPr>
        </p:nvSpPr>
        <p:spPr/>
        <p:txBody>
          <a:bodyPr/>
          <a:lstStyle/>
          <a:p>
            <a:fld id="{8A7A6979-0714-4377-B894-6BE4C2D6E202}" type="slidenum">
              <a:rPr lang="en-US" smtClean="0"/>
              <a:t>18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37923"/>
                                        </p:tgtEl>
                                        <p:attrNameLst>
                                          <p:attrName>style.visibility</p:attrName>
                                        </p:attrNameLst>
                                      </p:cBhvr>
                                      <p:to>
                                        <p:strVal val="visible"/>
                                      </p:to>
                                    </p:set>
                                    <p:animEffect transition="in" filter="wipe(down)">
                                      <p:cBhvr>
                                        <p:cTn id="7" dur="1000"/>
                                        <p:tgtEl>
                                          <p:spTgt spid="37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3" name="Text Box 5" descr="画布">
            <a:extLst>
              <a:ext uri="{FF2B5EF4-FFF2-40B4-BE49-F238E27FC236}">
                <a16:creationId xmlns:a16="http://schemas.microsoft.com/office/drawing/2014/main" id="{61429533-07FF-4E64-AC69-92D335087504}"/>
              </a:ext>
            </a:extLst>
          </p:cNvPr>
          <p:cNvSpPr txBox="1">
            <a:spLocks noChangeArrowheads="1"/>
          </p:cNvSpPr>
          <p:nvPr/>
        </p:nvSpPr>
        <p:spPr bwMode="auto">
          <a:xfrm>
            <a:off x="304800" y="4194175"/>
            <a:ext cx="8458200" cy="2282825"/>
          </a:xfrm>
          <a:prstGeom prst="rect">
            <a:avLst/>
          </a:prstGeom>
          <a:blipFill dpi="0" rotWithShape="1">
            <a:blip r:embed="rId2">
              <a:alphaModFix amt="45000"/>
            </a:blip>
            <a:srcRect/>
            <a:tile tx="0" ty="0" sx="100000" sy="100000" flip="none" algn="tl"/>
          </a:blip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a:solidFill>
                  <a:srgbClr val="000099"/>
                </a:solidFill>
                <a:latin typeface="Times New Roman" panose="02020603050405020304" pitchFamily="18" charset="0"/>
              </a:rPr>
              <a:t>1</a:t>
            </a:r>
            <a:r>
              <a:rPr kumimoji="1" lang="zh-CN" altLang="en-US" sz="2400" b="1">
                <a:solidFill>
                  <a:srgbClr val="000099"/>
                </a:solidFill>
                <a:latin typeface="Times New Roman" panose="02020603050405020304" pitchFamily="18" charset="0"/>
              </a:rPr>
              <a:t>）运动单元：</a:t>
            </a:r>
            <a:r>
              <a:rPr kumimoji="1" lang="zh-CN" altLang="en-US" sz="2400" b="1">
                <a:solidFill>
                  <a:srgbClr val="006600"/>
                </a:solidFill>
                <a:latin typeface="Times New Roman" panose="02020603050405020304" pitchFamily="18" charset="0"/>
              </a:rPr>
              <a:t>链段运动</a:t>
            </a:r>
            <a:r>
              <a:rPr kumimoji="1" lang="zh-CN" altLang="en-US" sz="2400" b="1">
                <a:solidFill>
                  <a:srgbClr val="000099"/>
                </a:solidFill>
                <a:latin typeface="Times New Roman" panose="02020603050405020304" pitchFamily="18" charset="0"/>
              </a:rPr>
              <a:t>，键长、键角，链节，侧基与支链的运动。</a:t>
            </a:r>
          </a:p>
          <a:p>
            <a:pPr algn="just" eaLnBrk="1" hangingPunct="1">
              <a:spcBef>
                <a:spcPct val="50000"/>
              </a:spcBef>
            </a:pPr>
            <a:r>
              <a:rPr kumimoji="1" lang="en-US" altLang="zh-CN" sz="2400" b="1">
                <a:solidFill>
                  <a:srgbClr val="000099"/>
                </a:solidFill>
                <a:latin typeface="Times New Roman" panose="02020603050405020304" pitchFamily="18" charset="0"/>
              </a:rPr>
              <a:t>2</a:t>
            </a:r>
            <a:r>
              <a:rPr kumimoji="1" lang="zh-CN" altLang="en-US" sz="2400" b="1">
                <a:solidFill>
                  <a:srgbClr val="000099"/>
                </a:solidFill>
                <a:latin typeface="Times New Roman" panose="02020603050405020304" pitchFamily="18" charset="0"/>
              </a:rPr>
              <a:t>）力学特征：高弹态。形变量大，可达到</a:t>
            </a:r>
            <a:r>
              <a:rPr kumimoji="1" lang="en-US" altLang="zh-CN" sz="2400" b="1">
                <a:solidFill>
                  <a:srgbClr val="000099"/>
                </a:solidFill>
                <a:latin typeface="Times New Roman" panose="02020603050405020304" pitchFamily="18" charset="0"/>
              </a:rPr>
              <a:t>100-1000﹪</a:t>
            </a:r>
            <a:r>
              <a:rPr kumimoji="1" lang="zh-CN" altLang="en-US" sz="2400" b="1">
                <a:solidFill>
                  <a:srgbClr val="000099"/>
                </a:solidFill>
                <a:latin typeface="Times New Roman" panose="02020603050405020304" pitchFamily="18" charset="0"/>
              </a:rPr>
              <a:t>；模量小，</a:t>
            </a:r>
            <a:r>
              <a:rPr kumimoji="1" lang="en-US" altLang="zh-CN" sz="2400" b="1">
                <a:solidFill>
                  <a:srgbClr val="000099"/>
                </a:solidFill>
                <a:latin typeface="Times New Roman" panose="02020603050405020304" pitchFamily="18" charset="0"/>
              </a:rPr>
              <a:t>10</a:t>
            </a:r>
            <a:r>
              <a:rPr kumimoji="1" lang="en-US" altLang="zh-CN" sz="2400" b="1" baseline="30000">
                <a:solidFill>
                  <a:srgbClr val="000099"/>
                </a:solidFill>
                <a:latin typeface="Times New Roman" panose="02020603050405020304" pitchFamily="18" charset="0"/>
              </a:rPr>
              <a:t>5</a:t>
            </a:r>
            <a:r>
              <a:rPr kumimoji="1" lang="en-US" altLang="zh-CN" sz="2400" b="1">
                <a:solidFill>
                  <a:srgbClr val="000099"/>
                </a:solidFill>
                <a:latin typeface="Times New Roman" panose="02020603050405020304" pitchFamily="18" charset="0"/>
              </a:rPr>
              <a:t>-10</a:t>
            </a:r>
            <a:r>
              <a:rPr kumimoji="1" lang="en-US" altLang="zh-CN" sz="2400" b="1" baseline="30000">
                <a:solidFill>
                  <a:srgbClr val="000099"/>
                </a:solidFill>
                <a:latin typeface="Times New Roman" panose="02020603050405020304" pitchFamily="18" charset="0"/>
              </a:rPr>
              <a:t>7</a:t>
            </a:r>
            <a:r>
              <a:rPr kumimoji="1" lang="en-US" altLang="zh-CN" sz="2400" b="1">
                <a:solidFill>
                  <a:srgbClr val="000099"/>
                </a:solidFill>
                <a:latin typeface="Times New Roman" panose="02020603050405020304" pitchFamily="18" charset="0"/>
              </a:rPr>
              <a:t>Pa</a:t>
            </a:r>
            <a:r>
              <a:rPr kumimoji="1" lang="zh-CN" altLang="en-US" sz="2400" b="1">
                <a:solidFill>
                  <a:srgbClr val="000099"/>
                </a:solidFill>
                <a:latin typeface="Times New Roman" panose="02020603050405020304" pitchFamily="18" charset="0"/>
              </a:rPr>
              <a:t>；</a:t>
            </a:r>
            <a:r>
              <a:rPr kumimoji="1" lang="zh-CN" altLang="en-US" sz="2400" b="1">
                <a:solidFill>
                  <a:srgbClr val="006600"/>
                </a:solidFill>
                <a:latin typeface="Times New Roman" panose="02020603050405020304" pitchFamily="18" charset="0"/>
              </a:rPr>
              <a:t>形变可逆</a:t>
            </a:r>
            <a:r>
              <a:rPr kumimoji="1" lang="zh-CN" altLang="en-US" sz="2400" b="1">
                <a:solidFill>
                  <a:srgbClr val="000099"/>
                </a:solidFill>
                <a:latin typeface="Times New Roman" panose="02020603050405020304" pitchFamily="18" charset="0"/>
              </a:rPr>
              <a:t>，但松弛时间较长。</a:t>
            </a:r>
          </a:p>
          <a:p>
            <a:pPr algn="just" eaLnBrk="1" hangingPunct="1">
              <a:spcBef>
                <a:spcPct val="50000"/>
              </a:spcBef>
            </a:pPr>
            <a:r>
              <a:rPr kumimoji="1" lang="en-US" altLang="zh-CN" sz="2400" b="1">
                <a:solidFill>
                  <a:srgbClr val="000099"/>
                </a:solidFill>
                <a:latin typeface="Times New Roman" panose="02020603050405020304" pitchFamily="18" charset="0"/>
              </a:rPr>
              <a:t>3</a:t>
            </a:r>
            <a:r>
              <a:rPr kumimoji="1" lang="zh-CN" altLang="en-US" sz="2400" b="1">
                <a:solidFill>
                  <a:srgbClr val="000099"/>
                </a:solidFill>
                <a:latin typeface="Times New Roman" panose="02020603050405020304" pitchFamily="18" charset="0"/>
              </a:rPr>
              <a:t>）</a:t>
            </a:r>
            <a:r>
              <a:rPr kumimoji="1" lang="zh-CN" altLang="en-US" sz="2400" b="1">
                <a:solidFill>
                  <a:srgbClr val="FF0000"/>
                </a:solidFill>
                <a:latin typeface="Times New Roman" panose="02020603050405020304" pitchFamily="18" charset="0"/>
              </a:rPr>
              <a:t>常温下力学性质处于高弹态的高聚物用作橡胶材料</a:t>
            </a:r>
            <a:r>
              <a:rPr kumimoji="1" lang="zh-CN" altLang="en-US" sz="2400" b="1">
                <a:solidFill>
                  <a:srgbClr val="000099"/>
                </a:solidFill>
                <a:latin typeface="Times New Roman" panose="02020603050405020304" pitchFamily="18" charset="0"/>
              </a:rPr>
              <a:t>。</a:t>
            </a:r>
          </a:p>
        </p:txBody>
      </p:sp>
      <p:sp>
        <p:nvSpPr>
          <p:cNvPr id="38935" name="Rectangle 12">
            <a:extLst>
              <a:ext uri="{FF2B5EF4-FFF2-40B4-BE49-F238E27FC236}">
                <a16:creationId xmlns:a16="http://schemas.microsoft.com/office/drawing/2014/main" id="{1FEDE5A1-2586-475C-A2D4-BFAB3DEF484B}"/>
              </a:ext>
            </a:extLst>
          </p:cNvPr>
          <p:cNvSpPr>
            <a:spLocks noChangeArrowheads="1"/>
          </p:cNvSpPr>
          <p:nvPr/>
        </p:nvSpPr>
        <p:spPr bwMode="auto">
          <a:xfrm>
            <a:off x="152400" y="1143000"/>
            <a:ext cx="2971800" cy="914400"/>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ea typeface="隶书" panose="02010509060101010101" pitchFamily="49" charset="-122"/>
              </a:rPr>
              <a:t>3. </a:t>
            </a:r>
            <a:r>
              <a:rPr kumimoji="1" lang="zh-CN" altLang="en-US" sz="2400" b="1">
                <a:solidFill>
                  <a:srgbClr val="FFFF00"/>
                </a:solidFill>
                <a:latin typeface="Times New Roman" panose="02020603050405020304" pitchFamily="18" charset="0"/>
                <a:ea typeface="隶书" panose="02010509060101010101" pitchFamily="49" charset="-122"/>
              </a:rPr>
              <a:t>橡胶</a:t>
            </a:r>
            <a:r>
              <a:rPr kumimoji="1" lang="en-US" altLang="zh-CN" sz="2400" b="1">
                <a:solidFill>
                  <a:srgbClr val="FFFF00"/>
                </a:solidFill>
                <a:latin typeface="Times New Roman" panose="02020603050405020304" pitchFamily="18" charset="0"/>
                <a:ea typeface="隶书" panose="02010509060101010101" pitchFamily="49" charset="-122"/>
              </a:rPr>
              <a:t>-</a:t>
            </a:r>
            <a:r>
              <a:rPr kumimoji="1" lang="zh-CN" altLang="en-US" sz="2400" b="1">
                <a:solidFill>
                  <a:srgbClr val="FFFF00"/>
                </a:solidFill>
                <a:latin typeface="Times New Roman" panose="02020603050405020304" pitchFamily="18" charset="0"/>
                <a:ea typeface="隶书" panose="02010509060101010101" pitchFamily="49" charset="-122"/>
              </a:rPr>
              <a:t>弹性平台 </a:t>
            </a:r>
          </a:p>
          <a:p>
            <a:pPr eaLnBrk="1" hangingPunct="1"/>
            <a:r>
              <a:rPr kumimoji="1" lang="en-US" altLang="zh-CN" sz="2400" b="1" i="1">
                <a:solidFill>
                  <a:srgbClr val="FFFF00"/>
                </a:solidFill>
                <a:latin typeface="Times New Roman" panose="02020603050405020304" pitchFamily="18" charset="0"/>
                <a:cs typeface="Times New Roman" panose="02020603050405020304" pitchFamily="18" charset="0"/>
              </a:rPr>
              <a:t>T</a:t>
            </a:r>
            <a:r>
              <a:rPr kumimoji="1" lang="en-US" altLang="zh-CN" sz="2400" b="1" i="1" baseline="-25000">
                <a:solidFill>
                  <a:srgbClr val="FFFF00"/>
                </a:solidFill>
                <a:latin typeface="Times New Roman" panose="02020603050405020304" pitchFamily="18" charset="0"/>
                <a:cs typeface="Times New Roman" panose="02020603050405020304" pitchFamily="18" charset="0"/>
              </a:rPr>
              <a:t>g</a:t>
            </a:r>
            <a:r>
              <a:rPr kumimoji="1" lang="zh-CN" altLang="en-US" sz="2400" b="1" i="1">
                <a:solidFill>
                  <a:srgbClr val="FFFF00"/>
                </a:solidFill>
                <a:latin typeface="Times New Roman" panose="02020603050405020304" pitchFamily="18" charset="0"/>
              </a:rPr>
              <a:t>～</a:t>
            </a:r>
            <a:r>
              <a:rPr kumimoji="1" lang="en-US" altLang="zh-CN" sz="2400" b="1" i="1">
                <a:solidFill>
                  <a:srgbClr val="FFFF00"/>
                </a:solidFill>
                <a:latin typeface="Times New Roman" panose="02020603050405020304" pitchFamily="18" charset="0"/>
              </a:rPr>
              <a:t>T</a:t>
            </a:r>
            <a:r>
              <a:rPr kumimoji="1" lang="en-US" altLang="zh-CN" sz="2400" b="1" i="1" baseline="-25000">
                <a:solidFill>
                  <a:srgbClr val="FFFF00"/>
                </a:solidFill>
                <a:latin typeface="Times New Roman" panose="02020603050405020304" pitchFamily="18" charset="0"/>
              </a:rPr>
              <a:t>f    </a:t>
            </a:r>
            <a:r>
              <a:rPr kumimoji="1" lang="zh-CN" altLang="en-US" sz="2400" b="1">
                <a:solidFill>
                  <a:srgbClr val="FFFF00"/>
                </a:solidFill>
                <a:latin typeface="Times New Roman" panose="02020603050405020304" pitchFamily="18" charset="0"/>
                <a:ea typeface="隶书" panose="02010509060101010101" pitchFamily="49" charset="-122"/>
              </a:rPr>
              <a:t> </a:t>
            </a:r>
          </a:p>
        </p:txBody>
      </p:sp>
      <p:sp>
        <p:nvSpPr>
          <p:cNvPr id="38936" name="Line 24">
            <a:extLst>
              <a:ext uri="{FF2B5EF4-FFF2-40B4-BE49-F238E27FC236}">
                <a16:creationId xmlns:a16="http://schemas.microsoft.com/office/drawing/2014/main" id="{951914B0-7D18-4ED8-8A01-73670B0657C3}"/>
              </a:ext>
            </a:extLst>
          </p:cNvPr>
          <p:cNvSpPr>
            <a:spLocks noChangeShapeType="1"/>
          </p:cNvSpPr>
          <p:nvPr/>
        </p:nvSpPr>
        <p:spPr bwMode="auto">
          <a:xfrm>
            <a:off x="4683125" y="2117725"/>
            <a:ext cx="0" cy="14890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37" name="Text Box 25">
            <a:extLst>
              <a:ext uri="{FF2B5EF4-FFF2-40B4-BE49-F238E27FC236}">
                <a16:creationId xmlns:a16="http://schemas.microsoft.com/office/drawing/2014/main" id="{2A2DD9B4-BA1F-4D65-A4DB-3516FFFE13DF}"/>
              </a:ext>
            </a:extLst>
          </p:cNvPr>
          <p:cNvSpPr txBox="1">
            <a:spLocks noChangeArrowheads="1"/>
          </p:cNvSpPr>
          <p:nvPr/>
        </p:nvSpPr>
        <p:spPr bwMode="auto">
          <a:xfrm>
            <a:off x="4519613" y="37338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baseline="-25000">
                <a:latin typeface="Times New Roman" panose="02020603050405020304" pitchFamily="18" charset="0"/>
                <a:ea typeface="宋体" panose="02010600030101010101" pitchFamily="2" charset="-122"/>
              </a:rPr>
              <a:t>g</a:t>
            </a:r>
          </a:p>
        </p:txBody>
      </p:sp>
      <p:sp>
        <p:nvSpPr>
          <p:cNvPr id="38938" name="Text Box 26">
            <a:extLst>
              <a:ext uri="{FF2B5EF4-FFF2-40B4-BE49-F238E27FC236}">
                <a16:creationId xmlns:a16="http://schemas.microsoft.com/office/drawing/2014/main" id="{2273422C-A7F1-4F85-AECD-362276F63F8B}"/>
              </a:ext>
            </a:extLst>
          </p:cNvPr>
          <p:cNvSpPr txBox="1">
            <a:spLocks noChangeArrowheads="1"/>
          </p:cNvSpPr>
          <p:nvPr/>
        </p:nvSpPr>
        <p:spPr bwMode="auto">
          <a:xfrm>
            <a:off x="6153150" y="37338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i="1" baseline="-25000">
                <a:latin typeface="Times New Roman" panose="02020603050405020304" pitchFamily="18" charset="0"/>
                <a:ea typeface="宋体" panose="02010600030101010101" pitchFamily="2" charset="-122"/>
              </a:rPr>
              <a:t>f</a:t>
            </a:r>
          </a:p>
        </p:txBody>
      </p:sp>
      <p:sp>
        <p:nvSpPr>
          <p:cNvPr id="38939" name="Line 27">
            <a:extLst>
              <a:ext uri="{FF2B5EF4-FFF2-40B4-BE49-F238E27FC236}">
                <a16:creationId xmlns:a16="http://schemas.microsoft.com/office/drawing/2014/main" id="{3408FFE3-9C73-4969-B14A-5ADBEA2DBF5A}"/>
              </a:ext>
            </a:extLst>
          </p:cNvPr>
          <p:cNvSpPr>
            <a:spLocks noChangeShapeType="1"/>
          </p:cNvSpPr>
          <p:nvPr/>
        </p:nvSpPr>
        <p:spPr bwMode="auto">
          <a:xfrm flipH="1">
            <a:off x="6316663" y="2614613"/>
            <a:ext cx="0" cy="10287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8940" name="Group 28">
            <a:extLst>
              <a:ext uri="{FF2B5EF4-FFF2-40B4-BE49-F238E27FC236}">
                <a16:creationId xmlns:a16="http://schemas.microsoft.com/office/drawing/2014/main" id="{EE8329CE-73F3-4708-9793-D7E949F3221C}"/>
              </a:ext>
            </a:extLst>
          </p:cNvPr>
          <p:cNvGrpSpPr>
            <a:grpSpLocks/>
          </p:cNvGrpSpPr>
          <p:nvPr/>
        </p:nvGrpSpPr>
        <p:grpSpPr bwMode="auto">
          <a:xfrm>
            <a:off x="3429000" y="1108075"/>
            <a:ext cx="3756025" cy="2971800"/>
            <a:chOff x="1292" y="1117"/>
            <a:chExt cx="3127" cy="2447"/>
          </a:xfrm>
        </p:grpSpPr>
        <p:grpSp>
          <p:nvGrpSpPr>
            <p:cNvPr id="38941" name="Group 29">
              <a:extLst>
                <a:ext uri="{FF2B5EF4-FFF2-40B4-BE49-F238E27FC236}">
                  <a16:creationId xmlns:a16="http://schemas.microsoft.com/office/drawing/2014/main" id="{1AC99B6B-8FB8-439F-9181-3DF358C3E7F4}"/>
                </a:ext>
              </a:extLst>
            </p:cNvPr>
            <p:cNvGrpSpPr>
              <a:grpSpLocks/>
            </p:cNvGrpSpPr>
            <p:nvPr/>
          </p:nvGrpSpPr>
          <p:grpSpPr bwMode="auto">
            <a:xfrm>
              <a:off x="1519" y="1117"/>
              <a:ext cx="2857" cy="2087"/>
              <a:chOff x="1701" y="1298"/>
              <a:chExt cx="2857" cy="2087"/>
            </a:xfrm>
          </p:grpSpPr>
          <p:sp>
            <p:nvSpPr>
              <p:cNvPr id="38942" name="Line 30">
                <a:extLst>
                  <a:ext uri="{FF2B5EF4-FFF2-40B4-BE49-F238E27FC236}">
                    <a16:creationId xmlns:a16="http://schemas.microsoft.com/office/drawing/2014/main" id="{A288C1CF-7EDB-426F-9009-BC8D4A01CAD0}"/>
                  </a:ext>
                </a:extLst>
              </p:cNvPr>
              <p:cNvSpPr>
                <a:spLocks noChangeShapeType="1"/>
              </p:cNvSpPr>
              <p:nvPr/>
            </p:nvSpPr>
            <p:spPr bwMode="auto">
              <a:xfrm flipV="1">
                <a:off x="1701" y="1298"/>
                <a:ext cx="0" cy="20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3" name="Line 31">
                <a:extLst>
                  <a:ext uri="{FF2B5EF4-FFF2-40B4-BE49-F238E27FC236}">
                    <a16:creationId xmlns:a16="http://schemas.microsoft.com/office/drawing/2014/main" id="{C6932207-2043-4390-9836-83CF6BF0B1D5}"/>
                  </a:ext>
                </a:extLst>
              </p:cNvPr>
              <p:cNvSpPr>
                <a:spLocks noChangeShapeType="1"/>
              </p:cNvSpPr>
              <p:nvPr/>
            </p:nvSpPr>
            <p:spPr bwMode="auto">
              <a:xfrm>
                <a:off x="1701" y="3385"/>
                <a:ext cx="285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8944" name="Text Box 32">
              <a:extLst>
                <a:ext uri="{FF2B5EF4-FFF2-40B4-BE49-F238E27FC236}">
                  <a16:creationId xmlns:a16="http://schemas.microsoft.com/office/drawing/2014/main" id="{5F487AD3-4720-4EAB-9DF4-9B94229E6918}"/>
                </a:ext>
              </a:extLst>
            </p:cNvPr>
            <p:cNvSpPr txBox="1">
              <a:spLocks noChangeArrowheads="1"/>
            </p:cNvSpPr>
            <p:nvPr/>
          </p:nvSpPr>
          <p:spPr bwMode="auto">
            <a:xfrm>
              <a:off x="1292" y="1181"/>
              <a:ext cx="28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E</a:t>
              </a:r>
            </a:p>
          </p:txBody>
        </p:sp>
        <p:sp>
          <p:nvSpPr>
            <p:cNvPr id="38945" name="Text Box 33">
              <a:extLst>
                <a:ext uri="{FF2B5EF4-FFF2-40B4-BE49-F238E27FC236}">
                  <a16:creationId xmlns:a16="http://schemas.microsoft.com/office/drawing/2014/main" id="{AA650C9E-BD47-441F-AF75-5FDB2B14FB2E}"/>
                </a:ext>
              </a:extLst>
            </p:cNvPr>
            <p:cNvSpPr txBox="1">
              <a:spLocks noChangeArrowheads="1"/>
            </p:cNvSpPr>
            <p:nvPr/>
          </p:nvSpPr>
          <p:spPr bwMode="auto">
            <a:xfrm>
              <a:off x="4150" y="3262"/>
              <a:ext cx="26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p>
          </p:txBody>
        </p:sp>
      </p:grpSp>
      <p:sp>
        <p:nvSpPr>
          <p:cNvPr id="38946" name="Freeform 34">
            <a:extLst>
              <a:ext uri="{FF2B5EF4-FFF2-40B4-BE49-F238E27FC236}">
                <a16:creationId xmlns:a16="http://schemas.microsoft.com/office/drawing/2014/main" id="{82F06CEB-E1EE-4347-B2B4-37340A881F31}"/>
              </a:ext>
            </a:extLst>
          </p:cNvPr>
          <p:cNvSpPr>
            <a:spLocks/>
          </p:cNvSpPr>
          <p:nvPr/>
        </p:nvSpPr>
        <p:spPr bwMode="auto">
          <a:xfrm>
            <a:off x="3700463" y="1601788"/>
            <a:ext cx="3160712" cy="1839912"/>
          </a:xfrm>
          <a:custGeom>
            <a:avLst/>
            <a:gdLst>
              <a:gd name="T0" fmla="*/ 0 w 2632"/>
              <a:gd name="T1" fmla="*/ 11 h 1514"/>
              <a:gd name="T2" fmla="*/ 636 w 2632"/>
              <a:gd name="T3" fmla="*/ 107 h 1514"/>
              <a:gd name="T4" fmla="*/ 1044 w 2632"/>
              <a:gd name="T5" fmla="*/ 652 h 1514"/>
              <a:gd name="T6" fmla="*/ 1965 w 2632"/>
              <a:gd name="T7" fmla="*/ 734 h 1514"/>
              <a:gd name="T8" fmla="*/ 2331 w 2632"/>
              <a:gd name="T9" fmla="*/ 962 h 1514"/>
              <a:gd name="T10" fmla="*/ 2632 w 2632"/>
              <a:gd name="T11" fmla="*/ 1514 h 1514"/>
            </a:gdLst>
            <a:ahLst/>
            <a:cxnLst>
              <a:cxn ang="0">
                <a:pos x="T0" y="T1"/>
              </a:cxn>
              <a:cxn ang="0">
                <a:pos x="T2" y="T3"/>
              </a:cxn>
              <a:cxn ang="0">
                <a:pos x="T4" y="T5"/>
              </a:cxn>
              <a:cxn ang="0">
                <a:pos x="T6" y="T7"/>
              </a:cxn>
              <a:cxn ang="0">
                <a:pos x="T8" y="T9"/>
              </a:cxn>
              <a:cxn ang="0">
                <a:pos x="T10" y="T11"/>
              </a:cxn>
            </a:cxnLst>
            <a:rect l="0" t="0" r="r" b="b"/>
            <a:pathLst>
              <a:path w="2632" h="1514">
                <a:moveTo>
                  <a:pt x="0" y="11"/>
                </a:moveTo>
                <a:cubicBezTo>
                  <a:pt x="108" y="25"/>
                  <a:pt x="462" y="0"/>
                  <a:pt x="636" y="107"/>
                </a:cubicBezTo>
                <a:cubicBezTo>
                  <a:pt x="810" y="214"/>
                  <a:pt x="823" y="548"/>
                  <a:pt x="1044" y="652"/>
                </a:cubicBezTo>
                <a:cubicBezTo>
                  <a:pt x="1265" y="756"/>
                  <a:pt x="1751" y="682"/>
                  <a:pt x="1965" y="734"/>
                </a:cubicBezTo>
                <a:cubicBezTo>
                  <a:pt x="2179" y="786"/>
                  <a:pt x="2220" y="832"/>
                  <a:pt x="2331" y="962"/>
                </a:cubicBezTo>
                <a:cubicBezTo>
                  <a:pt x="2442" y="1092"/>
                  <a:pt x="2569" y="1399"/>
                  <a:pt x="2632" y="151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8954" name="Group 42">
            <a:extLst>
              <a:ext uri="{FF2B5EF4-FFF2-40B4-BE49-F238E27FC236}">
                <a16:creationId xmlns:a16="http://schemas.microsoft.com/office/drawing/2014/main" id="{1B331462-9515-40FE-B78B-A9B430646B00}"/>
              </a:ext>
            </a:extLst>
          </p:cNvPr>
          <p:cNvGrpSpPr>
            <a:grpSpLocks/>
          </p:cNvGrpSpPr>
          <p:nvPr/>
        </p:nvGrpSpPr>
        <p:grpSpPr bwMode="auto">
          <a:xfrm>
            <a:off x="4572000" y="1143000"/>
            <a:ext cx="1828800" cy="2522538"/>
            <a:chOff x="3360" y="720"/>
            <a:chExt cx="1152" cy="1589"/>
          </a:xfrm>
        </p:grpSpPr>
        <p:sp>
          <p:nvSpPr>
            <p:cNvPr id="38951" name="Rectangle 18">
              <a:extLst>
                <a:ext uri="{FF2B5EF4-FFF2-40B4-BE49-F238E27FC236}">
                  <a16:creationId xmlns:a16="http://schemas.microsoft.com/office/drawing/2014/main" id="{6B269ACE-0688-475A-AF2D-6E81BD3F9D58}"/>
                </a:ext>
              </a:extLst>
            </p:cNvPr>
            <p:cNvSpPr>
              <a:spLocks noChangeArrowheads="1"/>
            </p:cNvSpPr>
            <p:nvPr/>
          </p:nvSpPr>
          <p:spPr bwMode="auto">
            <a:xfrm>
              <a:off x="3543" y="965"/>
              <a:ext cx="777" cy="1344"/>
            </a:xfrm>
            <a:prstGeom prst="rect">
              <a:avLst/>
            </a:prstGeom>
            <a:solidFill>
              <a:schemeClr val="folHlink">
                <a:alpha val="32001"/>
              </a:schemeClr>
            </a:solidFill>
            <a:ln w="3175">
              <a:solidFill>
                <a:schemeClr val="folHlink"/>
              </a:solidFill>
              <a:prstDash val="dash"/>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2" name="Rectangle 40">
              <a:extLst>
                <a:ext uri="{FF2B5EF4-FFF2-40B4-BE49-F238E27FC236}">
                  <a16:creationId xmlns:a16="http://schemas.microsoft.com/office/drawing/2014/main" id="{CE6EA94C-05A5-4E59-9903-CEE4525EF35A}"/>
                </a:ext>
              </a:extLst>
            </p:cNvPr>
            <p:cNvSpPr>
              <a:spLocks noChangeArrowheads="1"/>
            </p:cNvSpPr>
            <p:nvPr/>
          </p:nvSpPr>
          <p:spPr bwMode="auto">
            <a:xfrm>
              <a:off x="3360" y="720"/>
              <a:ext cx="1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b="1">
                  <a:solidFill>
                    <a:srgbClr val="FF0000"/>
                  </a:solidFill>
                  <a:latin typeface="宋体" panose="02010600030101010101" pitchFamily="2" charset="-122"/>
                  <a:ea typeface="宋体" panose="02010600030101010101" pitchFamily="2" charset="-122"/>
                </a:rPr>
                <a:t>橡胶</a:t>
              </a:r>
              <a:r>
                <a:rPr kumimoji="1" lang="en-US" altLang="zh-CN" b="1">
                  <a:solidFill>
                    <a:srgbClr val="FF0000"/>
                  </a:solidFill>
                  <a:latin typeface="宋体" panose="02010600030101010101" pitchFamily="2" charset="-122"/>
                  <a:ea typeface="宋体" panose="02010600030101010101" pitchFamily="2" charset="-122"/>
                </a:rPr>
                <a:t>-</a:t>
              </a:r>
              <a:r>
                <a:rPr kumimoji="1" lang="zh-CN" altLang="en-US" b="1">
                  <a:solidFill>
                    <a:srgbClr val="FF0000"/>
                  </a:solidFill>
                  <a:latin typeface="宋体" panose="02010600030101010101" pitchFamily="2" charset="-122"/>
                  <a:ea typeface="宋体" panose="02010600030101010101" pitchFamily="2" charset="-122"/>
                </a:rPr>
                <a:t>弹性平台</a:t>
              </a:r>
            </a:p>
          </p:txBody>
        </p:sp>
      </p:grpSp>
      <p:sp>
        <p:nvSpPr>
          <p:cNvPr id="38953" name="Rectangle 16">
            <a:extLst>
              <a:ext uri="{FF2B5EF4-FFF2-40B4-BE49-F238E27FC236}">
                <a16:creationId xmlns:a16="http://schemas.microsoft.com/office/drawing/2014/main" id="{07151933-A262-4BA8-AE29-1B61CAA941F9}"/>
              </a:ext>
            </a:extLst>
          </p:cNvPr>
          <p:cNvSpPr>
            <a:spLocks noChangeArrowheads="1"/>
          </p:cNvSpPr>
          <p:nvPr/>
        </p:nvSpPr>
        <p:spPr bwMode="auto">
          <a:xfrm>
            <a:off x="76200" y="304800"/>
            <a:ext cx="472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粘弹行为的五个区域</a:t>
            </a:r>
          </a:p>
        </p:txBody>
      </p:sp>
      <p:sp>
        <p:nvSpPr>
          <p:cNvPr id="2" name="灯片编号占位符 1">
            <a:extLst>
              <a:ext uri="{FF2B5EF4-FFF2-40B4-BE49-F238E27FC236}">
                <a16:creationId xmlns:a16="http://schemas.microsoft.com/office/drawing/2014/main" id="{F29E6314-88E3-495F-BA36-44DCE52E6AE7}"/>
              </a:ext>
            </a:extLst>
          </p:cNvPr>
          <p:cNvSpPr>
            <a:spLocks noGrp="1"/>
          </p:cNvSpPr>
          <p:nvPr>
            <p:ph type="sldNum" sz="quarter" idx="12"/>
          </p:nvPr>
        </p:nvSpPr>
        <p:spPr/>
        <p:txBody>
          <a:bodyPr/>
          <a:lstStyle/>
          <a:p>
            <a:fld id="{8A7A6979-0714-4377-B894-6BE4C2D6E202}" type="slidenum">
              <a:rPr lang="en-US" smtClean="0"/>
              <a:t>19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38954"/>
                                        </p:tgtEl>
                                        <p:attrNameLst>
                                          <p:attrName>style.visibility</p:attrName>
                                        </p:attrNameLst>
                                      </p:cBhvr>
                                      <p:to>
                                        <p:strVal val="visible"/>
                                      </p:to>
                                    </p:set>
                                    <p:animEffect transition="in" filter="wipe(down)">
                                      <p:cBhvr>
                                        <p:cTn id="7" dur="1000"/>
                                        <p:tgtEl>
                                          <p:spTgt spid="38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Rectangle 6">
            <a:extLst>
              <a:ext uri="{FF2B5EF4-FFF2-40B4-BE49-F238E27FC236}">
                <a16:creationId xmlns:a16="http://schemas.microsoft.com/office/drawing/2014/main" id="{90236339-F040-4CDF-A420-6A8FB0885151}"/>
              </a:ext>
            </a:extLst>
          </p:cNvPr>
          <p:cNvSpPr>
            <a:spLocks noChangeArrowheads="1"/>
          </p:cNvSpPr>
          <p:nvPr/>
        </p:nvSpPr>
        <p:spPr bwMode="auto">
          <a:xfrm>
            <a:off x="304800" y="1219200"/>
            <a:ext cx="8610600" cy="3670300"/>
          </a:xfrm>
          <a:prstGeom prst="rect">
            <a:avLst/>
          </a:prstGeom>
          <a:solidFill>
            <a:srgbClr val="006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400" b="1">
                <a:solidFill>
                  <a:srgbClr val="FFFF00"/>
                </a:solidFill>
                <a:latin typeface="Times New Roman" panose="02020603050405020304" pitchFamily="18" charset="0"/>
                <a:ea typeface="宋体" panose="02010600030101010101" pitchFamily="2" charset="-122"/>
              </a:rPr>
              <a:t>基本要求：</a:t>
            </a:r>
            <a:r>
              <a:rPr lang="zh-CN" altLang="en-US" sz="2400" b="1">
                <a:solidFill>
                  <a:schemeClr val="bg1"/>
                </a:solidFill>
                <a:latin typeface="Times New Roman" panose="02020603050405020304" pitchFamily="18" charset="0"/>
                <a:ea typeface="宋体" panose="02010600030101010101" pitchFamily="2" charset="-122"/>
              </a:rPr>
              <a:t>掌握聚合物分子热运动的主要特点，了解模量</a:t>
            </a:r>
            <a:r>
              <a:rPr lang="en-US" altLang="zh-CN" sz="2400" b="1">
                <a:solidFill>
                  <a:schemeClr val="bg1"/>
                </a:solidFill>
                <a:latin typeface="Times New Roman" panose="02020603050405020304" pitchFamily="18" charset="0"/>
                <a:ea typeface="宋体" panose="02010600030101010101" pitchFamily="2" charset="-122"/>
              </a:rPr>
              <a:t>---</a:t>
            </a:r>
            <a:r>
              <a:rPr lang="zh-CN" altLang="en-US" sz="2400" b="1">
                <a:solidFill>
                  <a:schemeClr val="bg1"/>
                </a:solidFill>
                <a:latin typeface="Times New Roman" panose="02020603050405020304" pitchFamily="18" charset="0"/>
                <a:ea typeface="宋体" panose="02010600030101010101" pitchFamily="2" charset="-122"/>
              </a:rPr>
              <a:t>温度曲线上的各种力学状态和转变及其所对应的分子运动情况，玻璃化转变的现象、自由体积理论、玻璃化温度的测定方法和影响因素及调节。</a:t>
            </a:r>
          </a:p>
          <a:p>
            <a:pPr>
              <a:lnSpc>
                <a:spcPct val="110000"/>
              </a:lnSpc>
              <a:spcBef>
                <a:spcPct val="50000"/>
              </a:spcBef>
            </a:pPr>
            <a:r>
              <a:rPr lang="zh-CN" altLang="en-US" sz="2400" b="1">
                <a:solidFill>
                  <a:srgbClr val="FFFF00"/>
                </a:solidFill>
                <a:latin typeface="Times New Roman" panose="02020603050405020304" pitchFamily="18" charset="0"/>
                <a:ea typeface="宋体" panose="02010600030101010101" pitchFamily="2" charset="-122"/>
              </a:rPr>
              <a:t>重点：</a:t>
            </a:r>
            <a:r>
              <a:rPr lang="zh-CN" altLang="en-US" sz="2400" b="1">
                <a:solidFill>
                  <a:schemeClr val="bg1"/>
                </a:solidFill>
                <a:latin typeface="Times New Roman" panose="02020603050405020304" pitchFamily="18" charset="0"/>
                <a:ea typeface="宋体" panose="02010600030101010101" pitchFamily="2" charset="-122"/>
              </a:rPr>
              <a:t>聚合物的热转变与力学状态之间的关系，聚合物的玻璃化转变现象及转变温度的测定，影响玻璃化温度的因素，结晶度的含义及其测定。</a:t>
            </a:r>
          </a:p>
          <a:p>
            <a:pPr>
              <a:lnSpc>
                <a:spcPct val="110000"/>
              </a:lnSpc>
              <a:spcBef>
                <a:spcPct val="50000"/>
              </a:spcBef>
            </a:pPr>
            <a:endParaRPr lang="zh-CN" altLang="en-US" sz="2400" b="1">
              <a:solidFill>
                <a:schemeClr val="bg1"/>
              </a:solidFill>
              <a:latin typeface="Times New Roman" panose="02020603050405020304" pitchFamily="18" charset="0"/>
              <a:ea typeface="宋体" panose="02010600030101010101" pitchFamily="2" charset="-122"/>
            </a:endParaRPr>
          </a:p>
        </p:txBody>
      </p:sp>
      <p:sp>
        <p:nvSpPr>
          <p:cNvPr id="75785" name="Rectangle 9">
            <a:extLst>
              <a:ext uri="{FF2B5EF4-FFF2-40B4-BE49-F238E27FC236}">
                <a16:creationId xmlns:a16="http://schemas.microsoft.com/office/drawing/2014/main" id="{21D64B15-2A88-43BD-A84A-F918A6346313}"/>
              </a:ext>
            </a:extLst>
          </p:cNvPr>
          <p:cNvSpPr>
            <a:spLocks noChangeArrowheads="1"/>
          </p:cNvSpPr>
          <p:nvPr/>
        </p:nvSpPr>
        <p:spPr bwMode="auto">
          <a:xfrm>
            <a:off x="109538" y="304800"/>
            <a:ext cx="728186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zh-CN"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第五章 聚合物的分子运动和转变</a:t>
            </a:r>
            <a:r>
              <a:rPr lang="zh-CN" altLang="en-US" sz="3000">
                <a:solidFill>
                  <a:srgbClr val="FF0000"/>
                </a:solidFill>
                <a:latin typeface="方正小标宋简体" pitchFamily="2" charset="-122"/>
                <a:ea typeface="方正小标宋简体" pitchFamily="2" charset="-122"/>
              </a:rPr>
              <a:t> </a:t>
            </a:r>
          </a:p>
        </p:txBody>
      </p:sp>
      <p:sp>
        <p:nvSpPr>
          <p:cNvPr id="2" name="灯片编号占位符 1">
            <a:extLst>
              <a:ext uri="{FF2B5EF4-FFF2-40B4-BE49-F238E27FC236}">
                <a16:creationId xmlns:a16="http://schemas.microsoft.com/office/drawing/2014/main" id="{2BE461C5-A8A0-474D-A0B8-9FA87591EA54}"/>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8" name="Text Box 6" descr="画布">
            <a:extLst>
              <a:ext uri="{FF2B5EF4-FFF2-40B4-BE49-F238E27FC236}">
                <a16:creationId xmlns:a16="http://schemas.microsoft.com/office/drawing/2014/main" id="{7E3FC787-ABC5-4E38-9BB1-D112BEC7BDEA}"/>
              </a:ext>
            </a:extLst>
          </p:cNvPr>
          <p:cNvSpPr txBox="1">
            <a:spLocks noChangeArrowheads="1"/>
          </p:cNvSpPr>
          <p:nvPr/>
        </p:nvSpPr>
        <p:spPr bwMode="auto">
          <a:xfrm>
            <a:off x="304800" y="4572000"/>
            <a:ext cx="8534400" cy="1917700"/>
          </a:xfrm>
          <a:prstGeom prst="rect">
            <a:avLst/>
          </a:prstGeom>
          <a:blipFill dpi="0" rotWithShape="1">
            <a:blip r:embed="rId2">
              <a:alphaModFix amt="45000"/>
            </a:blip>
            <a:srcRect/>
            <a:tile tx="0" ty="0" sx="100000" sy="100000" flip="none" algn="tl"/>
          </a:blip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a:solidFill>
                  <a:srgbClr val="006600"/>
                </a:solidFill>
                <a:latin typeface="Times New Roman" panose="02020603050405020304" pitchFamily="18" charset="0"/>
              </a:rPr>
              <a:t>1</a:t>
            </a:r>
            <a:r>
              <a:rPr kumimoji="1" lang="zh-CN" altLang="en-US" sz="2400" b="1">
                <a:solidFill>
                  <a:srgbClr val="006600"/>
                </a:solidFill>
                <a:latin typeface="Times New Roman" panose="02020603050405020304" pitchFamily="18" charset="0"/>
              </a:rPr>
              <a:t>）整链分子逐渐开始运动。</a:t>
            </a:r>
          </a:p>
          <a:p>
            <a:pPr algn="just" eaLnBrk="1" hangingPunct="1">
              <a:spcBef>
                <a:spcPct val="50000"/>
              </a:spcBef>
            </a:pPr>
            <a:r>
              <a:rPr kumimoji="1" lang="en-US" altLang="zh-CN" sz="2400" b="1">
                <a:solidFill>
                  <a:srgbClr val="000099"/>
                </a:solidFill>
                <a:latin typeface="Times New Roman" panose="02020603050405020304" pitchFamily="18" charset="0"/>
              </a:rPr>
              <a:t>2</a:t>
            </a:r>
            <a:r>
              <a:rPr kumimoji="1" lang="zh-CN" altLang="en-US" sz="2400" b="1">
                <a:solidFill>
                  <a:srgbClr val="000099"/>
                </a:solidFill>
                <a:latin typeface="Times New Roman" panose="02020603050405020304" pitchFamily="18" charset="0"/>
              </a:rPr>
              <a:t>）形变量加大，模量降低，</a:t>
            </a:r>
            <a:r>
              <a:rPr kumimoji="1" lang="zh-CN" altLang="en-US" sz="2400" b="1">
                <a:solidFill>
                  <a:srgbClr val="FF0000"/>
                </a:solidFill>
                <a:latin typeface="Times New Roman" panose="02020603050405020304" pitchFamily="18" charset="0"/>
              </a:rPr>
              <a:t>宏观上表现为流动</a:t>
            </a:r>
            <a:r>
              <a:rPr kumimoji="1" lang="zh-CN" altLang="en-US" sz="2400" b="1">
                <a:solidFill>
                  <a:srgbClr val="000099"/>
                </a:solidFill>
                <a:latin typeface="Times New Roman" panose="02020603050405020304" pitchFamily="18" charset="0"/>
              </a:rPr>
              <a:t>。</a:t>
            </a:r>
          </a:p>
          <a:p>
            <a:pPr algn="just" eaLnBrk="1" hangingPunct="1">
              <a:spcBef>
                <a:spcPct val="50000"/>
              </a:spcBef>
            </a:pPr>
            <a:r>
              <a:rPr kumimoji="1" lang="en-US" altLang="zh-CN" sz="2400" b="1">
                <a:solidFill>
                  <a:srgbClr val="000099"/>
                </a:solidFill>
                <a:latin typeface="Times New Roman" panose="02020603050405020304" pitchFamily="18" charset="0"/>
              </a:rPr>
              <a:t>3</a:t>
            </a:r>
            <a:r>
              <a:rPr kumimoji="1" lang="zh-CN" altLang="en-US" sz="2400" b="1">
                <a:solidFill>
                  <a:srgbClr val="000099"/>
                </a:solidFill>
                <a:latin typeface="Times New Roman" panose="02020603050405020304" pitchFamily="18" charset="0"/>
              </a:rPr>
              <a:t>）</a:t>
            </a:r>
            <a:r>
              <a:rPr kumimoji="1" lang="en-US" altLang="zh-CN" sz="2400" b="1" i="1">
                <a:solidFill>
                  <a:srgbClr val="000099"/>
                </a:solidFill>
                <a:latin typeface="Times New Roman" panose="02020603050405020304" pitchFamily="18" charset="0"/>
              </a:rPr>
              <a:t>T</a:t>
            </a:r>
            <a:r>
              <a:rPr kumimoji="1" lang="en-US" altLang="zh-CN" sz="2400" b="1" i="1" baseline="-25000">
                <a:solidFill>
                  <a:srgbClr val="000099"/>
                </a:solidFill>
                <a:latin typeface="Times New Roman" panose="02020603050405020304" pitchFamily="18" charset="0"/>
              </a:rPr>
              <a:t>f</a:t>
            </a:r>
            <a:r>
              <a:rPr kumimoji="1" lang="en-US" altLang="zh-CN" sz="2400" b="1" i="1">
                <a:solidFill>
                  <a:srgbClr val="000099"/>
                </a:solidFill>
                <a:latin typeface="Times New Roman" panose="02020603050405020304" pitchFamily="18" charset="0"/>
              </a:rPr>
              <a:t> </a:t>
            </a:r>
            <a:r>
              <a:rPr kumimoji="1" lang="en-US" altLang="zh-CN" sz="2400" b="1">
                <a:solidFill>
                  <a:srgbClr val="000099"/>
                </a:solidFill>
                <a:latin typeface="Times New Roman" panose="02020603050405020304" pitchFamily="18" charset="0"/>
              </a:rPr>
              <a:t>—</a:t>
            </a:r>
            <a:r>
              <a:rPr kumimoji="1" lang="zh-CN" altLang="en-US" sz="2400" b="1">
                <a:solidFill>
                  <a:srgbClr val="000099"/>
                </a:solidFill>
                <a:latin typeface="Times New Roman" panose="02020603050405020304" pitchFamily="18" charset="0"/>
              </a:rPr>
              <a:t>高弹态和粘流态之间的转变温度，即整链开始运动的温度。与分子量大小有关。</a:t>
            </a:r>
            <a:endParaRPr kumimoji="1" lang="en-US" altLang="zh-CN" sz="2400" b="1">
              <a:solidFill>
                <a:srgbClr val="000099"/>
              </a:solidFill>
              <a:latin typeface="Times New Roman" panose="02020603050405020304" pitchFamily="18" charset="0"/>
            </a:endParaRPr>
          </a:p>
        </p:txBody>
      </p:sp>
      <p:sp>
        <p:nvSpPr>
          <p:cNvPr id="39956" name="Rectangle 12">
            <a:extLst>
              <a:ext uri="{FF2B5EF4-FFF2-40B4-BE49-F238E27FC236}">
                <a16:creationId xmlns:a16="http://schemas.microsoft.com/office/drawing/2014/main" id="{2D76CB3E-64B4-4DE6-BD6F-D0052C30EA22}"/>
              </a:ext>
            </a:extLst>
          </p:cNvPr>
          <p:cNvSpPr>
            <a:spLocks noChangeArrowheads="1"/>
          </p:cNvSpPr>
          <p:nvPr/>
        </p:nvSpPr>
        <p:spPr bwMode="auto">
          <a:xfrm>
            <a:off x="152400" y="1143000"/>
            <a:ext cx="2971800" cy="533400"/>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ea typeface="隶书" panose="02010509060101010101" pitchFamily="49" charset="-122"/>
              </a:rPr>
              <a:t>4.</a:t>
            </a:r>
            <a:r>
              <a:rPr kumimoji="1" lang="zh-CN" altLang="en-US" sz="2400" b="1">
                <a:solidFill>
                  <a:srgbClr val="FFFF00"/>
                </a:solidFill>
                <a:latin typeface="Times New Roman" panose="02020603050405020304" pitchFamily="18" charset="0"/>
                <a:ea typeface="隶书" panose="02010509060101010101" pitchFamily="49" charset="-122"/>
              </a:rPr>
              <a:t>橡胶流动区      </a:t>
            </a:r>
          </a:p>
        </p:txBody>
      </p:sp>
      <p:sp>
        <p:nvSpPr>
          <p:cNvPr id="39957" name="Line 21">
            <a:extLst>
              <a:ext uri="{FF2B5EF4-FFF2-40B4-BE49-F238E27FC236}">
                <a16:creationId xmlns:a16="http://schemas.microsoft.com/office/drawing/2014/main" id="{FAD41D17-5963-40D4-9FED-38E8AB62F0DD}"/>
              </a:ext>
            </a:extLst>
          </p:cNvPr>
          <p:cNvSpPr>
            <a:spLocks noChangeShapeType="1"/>
          </p:cNvSpPr>
          <p:nvPr/>
        </p:nvSpPr>
        <p:spPr bwMode="auto">
          <a:xfrm>
            <a:off x="4564063" y="2420938"/>
            <a:ext cx="0" cy="14890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58" name="Text Box 22">
            <a:extLst>
              <a:ext uri="{FF2B5EF4-FFF2-40B4-BE49-F238E27FC236}">
                <a16:creationId xmlns:a16="http://schemas.microsoft.com/office/drawing/2014/main" id="{6255A346-7ADE-4464-BC41-0359F3B8670A}"/>
              </a:ext>
            </a:extLst>
          </p:cNvPr>
          <p:cNvSpPr txBox="1">
            <a:spLocks noChangeArrowheads="1"/>
          </p:cNvSpPr>
          <p:nvPr/>
        </p:nvSpPr>
        <p:spPr bwMode="auto">
          <a:xfrm>
            <a:off x="4400550" y="4037013"/>
            <a:ext cx="40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baseline="-25000">
                <a:latin typeface="Times New Roman" panose="02020603050405020304" pitchFamily="18" charset="0"/>
                <a:ea typeface="宋体" panose="02010600030101010101" pitchFamily="2" charset="-122"/>
              </a:rPr>
              <a:t>g</a:t>
            </a:r>
          </a:p>
        </p:txBody>
      </p:sp>
      <p:sp>
        <p:nvSpPr>
          <p:cNvPr id="39959" name="Text Box 23">
            <a:extLst>
              <a:ext uri="{FF2B5EF4-FFF2-40B4-BE49-F238E27FC236}">
                <a16:creationId xmlns:a16="http://schemas.microsoft.com/office/drawing/2014/main" id="{E28766C0-AA2D-4271-A777-BC4AE2B45418}"/>
              </a:ext>
            </a:extLst>
          </p:cNvPr>
          <p:cNvSpPr txBox="1">
            <a:spLocks noChangeArrowheads="1"/>
          </p:cNvSpPr>
          <p:nvPr/>
        </p:nvSpPr>
        <p:spPr bwMode="auto">
          <a:xfrm>
            <a:off x="6034088" y="40370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i="1" baseline="-25000">
                <a:latin typeface="Times New Roman" panose="02020603050405020304" pitchFamily="18" charset="0"/>
                <a:ea typeface="宋体" panose="02010600030101010101" pitchFamily="2" charset="-122"/>
              </a:rPr>
              <a:t>f</a:t>
            </a:r>
          </a:p>
        </p:txBody>
      </p:sp>
      <p:sp>
        <p:nvSpPr>
          <p:cNvPr id="39960" name="Line 24">
            <a:extLst>
              <a:ext uri="{FF2B5EF4-FFF2-40B4-BE49-F238E27FC236}">
                <a16:creationId xmlns:a16="http://schemas.microsoft.com/office/drawing/2014/main" id="{452B8E7E-0B27-40FD-A34F-DBE9FAA0F5F4}"/>
              </a:ext>
            </a:extLst>
          </p:cNvPr>
          <p:cNvSpPr>
            <a:spLocks noChangeShapeType="1"/>
          </p:cNvSpPr>
          <p:nvPr/>
        </p:nvSpPr>
        <p:spPr bwMode="auto">
          <a:xfrm flipH="1">
            <a:off x="6197600" y="2917825"/>
            <a:ext cx="0" cy="10287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9961" name="Group 25">
            <a:extLst>
              <a:ext uri="{FF2B5EF4-FFF2-40B4-BE49-F238E27FC236}">
                <a16:creationId xmlns:a16="http://schemas.microsoft.com/office/drawing/2014/main" id="{483FCDC8-B1A6-437A-821E-2BE44ADC3FBA}"/>
              </a:ext>
            </a:extLst>
          </p:cNvPr>
          <p:cNvGrpSpPr>
            <a:grpSpLocks/>
          </p:cNvGrpSpPr>
          <p:nvPr/>
        </p:nvGrpSpPr>
        <p:grpSpPr bwMode="auto">
          <a:xfrm>
            <a:off x="3309938" y="1446213"/>
            <a:ext cx="3756025" cy="2971800"/>
            <a:chOff x="1292" y="1117"/>
            <a:chExt cx="3127" cy="2447"/>
          </a:xfrm>
        </p:grpSpPr>
        <p:grpSp>
          <p:nvGrpSpPr>
            <p:cNvPr id="39962" name="Group 26">
              <a:extLst>
                <a:ext uri="{FF2B5EF4-FFF2-40B4-BE49-F238E27FC236}">
                  <a16:creationId xmlns:a16="http://schemas.microsoft.com/office/drawing/2014/main" id="{F5E115FE-6E09-4140-94B7-0D382B7DBFF6}"/>
                </a:ext>
              </a:extLst>
            </p:cNvPr>
            <p:cNvGrpSpPr>
              <a:grpSpLocks/>
            </p:cNvGrpSpPr>
            <p:nvPr/>
          </p:nvGrpSpPr>
          <p:grpSpPr bwMode="auto">
            <a:xfrm>
              <a:off x="1519" y="1117"/>
              <a:ext cx="2857" cy="2087"/>
              <a:chOff x="1701" y="1298"/>
              <a:chExt cx="2857" cy="2087"/>
            </a:xfrm>
          </p:grpSpPr>
          <p:sp>
            <p:nvSpPr>
              <p:cNvPr id="39963" name="Line 27">
                <a:extLst>
                  <a:ext uri="{FF2B5EF4-FFF2-40B4-BE49-F238E27FC236}">
                    <a16:creationId xmlns:a16="http://schemas.microsoft.com/office/drawing/2014/main" id="{9E9C57C0-47BB-4227-A0C2-02CEDB568984}"/>
                  </a:ext>
                </a:extLst>
              </p:cNvPr>
              <p:cNvSpPr>
                <a:spLocks noChangeShapeType="1"/>
              </p:cNvSpPr>
              <p:nvPr/>
            </p:nvSpPr>
            <p:spPr bwMode="auto">
              <a:xfrm flipV="1">
                <a:off x="1701" y="1298"/>
                <a:ext cx="0" cy="20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4" name="Line 28">
                <a:extLst>
                  <a:ext uri="{FF2B5EF4-FFF2-40B4-BE49-F238E27FC236}">
                    <a16:creationId xmlns:a16="http://schemas.microsoft.com/office/drawing/2014/main" id="{364FD5B0-0D93-4F03-8260-5BA18F67CE74}"/>
                  </a:ext>
                </a:extLst>
              </p:cNvPr>
              <p:cNvSpPr>
                <a:spLocks noChangeShapeType="1"/>
              </p:cNvSpPr>
              <p:nvPr/>
            </p:nvSpPr>
            <p:spPr bwMode="auto">
              <a:xfrm>
                <a:off x="1701" y="3385"/>
                <a:ext cx="285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9965" name="Text Box 29">
              <a:extLst>
                <a:ext uri="{FF2B5EF4-FFF2-40B4-BE49-F238E27FC236}">
                  <a16:creationId xmlns:a16="http://schemas.microsoft.com/office/drawing/2014/main" id="{19F067E1-E1F4-4CED-B2B5-B115B03CC04E}"/>
                </a:ext>
              </a:extLst>
            </p:cNvPr>
            <p:cNvSpPr txBox="1">
              <a:spLocks noChangeArrowheads="1"/>
            </p:cNvSpPr>
            <p:nvPr/>
          </p:nvSpPr>
          <p:spPr bwMode="auto">
            <a:xfrm>
              <a:off x="1292" y="1181"/>
              <a:ext cx="28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E</a:t>
              </a:r>
            </a:p>
          </p:txBody>
        </p:sp>
        <p:sp>
          <p:nvSpPr>
            <p:cNvPr id="39966" name="Text Box 30">
              <a:extLst>
                <a:ext uri="{FF2B5EF4-FFF2-40B4-BE49-F238E27FC236}">
                  <a16:creationId xmlns:a16="http://schemas.microsoft.com/office/drawing/2014/main" id="{53F6E6B1-FE55-426B-987D-AF2544093117}"/>
                </a:ext>
              </a:extLst>
            </p:cNvPr>
            <p:cNvSpPr txBox="1">
              <a:spLocks noChangeArrowheads="1"/>
            </p:cNvSpPr>
            <p:nvPr/>
          </p:nvSpPr>
          <p:spPr bwMode="auto">
            <a:xfrm>
              <a:off x="4150" y="3262"/>
              <a:ext cx="26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p>
          </p:txBody>
        </p:sp>
      </p:grpSp>
      <p:sp>
        <p:nvSpPr>
          <p:cNvPr id="39967" name="Freeform 31">
            <a:extLst>
              <a:ext uri="{FF2B5EF4-FFF2-40B4-BE49-F238E27FC236}">
                <a16:creationId xmlns:a16="http://schemas.microsoft.com/office/drawing/2014/main" id="{E05A2525-52BE-4A40-8DC5-67E6F6940D33}"/>
              </a:ext>
            </a:extLst>
          </p:cNvPr>
          <p:cNvSpPr>
            <a:spLocks/>
          </p:cNvSpPr>
          <p:nvPr/>
        </p:nvSpPr>
        <p:spPr bwMode="auto">
          <a:xfrm>
            <a:off x="3581400" y="1905000"/>
            <a:ext cx="3160713" cy="1839913"/>
          </a:xfrm>
          <a:custGeom>
            <a:avLst/>
            <a:gdLst>
              <a:gd name="T0" fmla="*/ 0 w 2632"/>
              <a:gd name="T1" fmla="*/ 11 h 1514"/>
              <a:gd name="T2" fmla="*/ 636 w 2632"/>
              <a:gd name="T3" fmla="*/ 107 h 1514"/>
              <a:gd name="T4" fmla="*/ 1044 w 2632"/>
              <a:gd name="T5" fmla="*/ 652 h 1514"/>
              <a:gd name="T6" fmla="*/ 1965 w 2632"/>
              <a:gd name="T7" fmla="*/ 734 h 1514"/>
              <a:gd name="T8" fmla="*/ 2331 w 2632"/>
              <a:gd name="T9" fmla="*/ 962 h 1514"/>
              <a:gd name="T10" fmla="*/ 2632 w 2632"/>
              <a:gd name="T11" fmla="*/ 1514 h 1514"/>
            </a:gdLst>
            <a:ahLst/>
            <a:cxnLst>
              <a:cxn ang="0">
                <a:pos x="T0" y="T1"/>
              </a:cxn>
              <a:cxn ang="0">
                <a:pos x="T2" y="T3"/>
              </a:cxn>
              <a:cxn ang="0">
                <a:pos x="T4" y="T5"/>
              </a:cxn>
              <a:cxn ang="0">
                <a:pos x="T6" y="T7"/>
              </a:cxn>
              <a:cxn ang="0">
                <a:pos x="T8" y="T9"/>
              </a:cxn>
              <a:cxn ang="0">
                <a:pos x="T10" y="T11"/>
              </a:cxn>
            </a:cxnLst>
            <a:rect l="0" t="0" r="r" b="b"/>
            <a:pathLst>
              <a:path w="2632" h="1514">
                <a:moveTo>
                  <a:pt x="0" y="11"/>
                </a:moveTo>
                <a:cubicBezTo>
                  <a:pt x="108" y="25"/>
                  <a:pt x="462" y="0"/>
                  <a:pt x="636" y="107"/>
                </a:cubicBezTo>
                <a:cubicBezTo>
                  <a:pt x="810" y="214"/>
                  <a:pt x="823" y="548"/>
                  <a:pt x="1044" y="652"/>
                </a:cubicBezTo>
                <a:cubicBezTo>
                  <a:pt x="1265" y="756"/>
                  <a:pt x="1751" y="682"/>
                  <a:pt x="1965" y="734"/>
                </a:cubicBezTo>
                <a:cubicBezTo>
                  <a:pt x="2179" y="786"/>
                  <a:pt x="2220" y="832"/>
                  <a:pt x="2331" y="962"/>
                </a:cubicBezTo>
                <a:cubicBezTo>
                  <a:pt x="2442" y="1092"/>
                  <a:pt x="2569" y="1399"/>
                  <a:pt x="2632" y="151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71" name="Rectangle 16">
            <a:extLst>
              <a:ext uri="{FF2B5EF4-FFF2-40B4-BE49-F238E27FC236}">
                <a16:creationId xmlns:a16="http://schemas.microsoft.com/office/drawing/2014/main" id="{9EE59DD5-532D-4613-B1A1-85F542AEB0B2}"/>
              </a:ext>
            </a:extLst>
          </p:cNvPr>
          <p:cNvSpPr>
            <a:spLocks noChangeArrowheads="1"/>
          </p:cNvSpPr>
          <p:nvPr/>
        </p:nvSpPr>
        <p:spPr bwMode="auto">
          <a:xfrm>
            <a:off x="76200" y="304800"/>
            <a:ext cx="472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粘弹行为的五个区域</a:t>
            </a:r>
          </a:p>
        </p:txBody>
      </p:sp>
      <p:grpSp>
        <p:nvGrpSpPr>
          <p:cNvPr id="39975" name="Group 39">
            <a:extLst>
              <a:ext uri="{FF2B5EF4-FFF2-40B4-BE49-F238E27FC236}">
                <a16:creationId xmlns:a16="http://schemas.microsoft.com/office/drawing/2014/main" id="{4CC28377-7299-4315-AA2D-91FFE1937276}"/>
              </a:ext>
            </a:extLst>
          </p:cNvPr>
          <p:cNvGrpSpPr>
            <a:grpSpLocks/>
          </p:cNvGrpSpPr>
          <p:nvPr/>
        </p:nvGrpSpPr>
        <p:grpSpPr bwMode="auto">
          <a:xfrm>
            <a:off x="5257800" y="1447800"/>
            <a:ext cx="1981200" cy="2522538"/>
            <a:chOff x="3888" y="720"/>
            <a:chExt cx="1248" cy="1589"/>
          </a:xfrm>
        </p:grpSpPr>
        <p:sp>
          <p:nvSpPr>
            <p:cNvPr id="39973" name="Rectangle 18">
              <a:extLst>
                <a:ext uri="{FF2B5EF4-FFF2-40B4-BE49-F238E27FC236}">
                  <a16:creationId xmlns:a16="http://schemas.microsoft.com/office/drawing/2014/main" id="{13D3E09E-A023-4308-B3D9-9379DAEE9BBF}"/>
                </a:ext>
              </a:extLst>
            </p:cNvPr>
            <p:cNvSpPr>
              <a:spLocks noChangeArrowheads="1"/>
            </p:cNvSpPr>
            <p:nvPr/>
          </p:nvSpPr>
          <p:spPr bwMode="auto">
            <a:xfrm>
              <a:off x="4333" y="965"/>
              <a:ext cx="259" cy="1344"/>
            </a:xfrm>
            <a:prstGeom prst="rect">
              <a:avLst/>
            </a:prstGeom>
            <a:solidFill>
              <a:srgbClr val="FF0000">
                <a:alpha val="32001"/>
              </a:srgbClr>
            </a:solidFill>
            <a:ln w="3175">
              <a:solidFill>
                <a:srgbClr val="FF99CC"/>
              </a:solidFill>
              <a:prstDash val="dash"/>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74" name="Rectangle 38">
              <a:extLst>
                <a:ext uri="{FF2B5EF4-FFF2-40B4-BE49-F238E27FC236}">
                  <a16:creationId xmlns:a16="http://schemas.microsoft.com/office/drawing/2014/main" id="{30714DF3-0044-405A-8C77-B4D450E855F8}"/>
                </a:ext>
              </a:extLst>
            </p:cNvPr>
            <p:cNvSpPr>
              <a:spLocks noChangeArrowheads="1"/>
            </p:cNvSpPr>
            <p:nvPr/>
          </p:nvSpPr>
          <p:spPr bwMode="auto">
            <a:xfrm>
              <a:off x="3888" y="720"/>
              <a:ext cx="12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006600"/>
                  </a:solidFill>
                  <a:ea typeface="宋体" panose="02010600030101010101" pitchFamily="2" charset="-122"/>
                </a:rPr>
                <a:t>粘流转变区域</a:t>
              </a:r>
              <a:endParaRPr kumimoji="1" lang="zh-CN" altLang="en-US" b="1">
                <a:solidFill>
                  <a:srgbClr val="006600"/>
                </a:solidFill>
                <a:latin typeface="宋体" panose="02010600030101010101" pitchFamily="2" charset="-122"/>
                <a:ea typeface="宋体" panose="02010600030101010101" pitchFamily="2" charset="-122"/>
              </a:endParaRPr>
            </a:p>
          </p:txBody>
        </p:sp>
      </p:grpSp>
      <p:sp>
        <p:nvSpPr>
          <p:cNvPr id="2" name="灯片编号占位符 1">
            <a:extLst>
              <a:ext uri="{FF2B5EF4-FFF2-40B4-BE49-F238E27FC236}">
                <a16:creationId xmlns:a16="http://schemas.microsoft.com/office/drawing/2014/main" id="{9AF48297-7555-4EFE-8DB1-4C8559819B97}"/>
              </a:ext>
            </a:extLst>
          </p:cNvPr>
          <p:cNvSpPr>
            <a:spLocks noGrp="1"/>
          </p:cNvSpPr>
          <p:nvPr>
            <p:ph type="sldNum" sz="quarter" idx="12"/>
          </p:nvPr>
        </p:nvSpPr>
        <p:spPr/>
        <p:txBody>
          <a:bodyPr/>
          <a:lstStyle/>
          <a:p>
            <a:fld id="{8A7A6979-0714-4377-B894-6BE4C2D6E202}" type="slidenum">
              <a:rPr lang="en-US" smtClean="0"/>
              <a:t>20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39975"/>
                                        </p:tgtEl>
                                        <p:attrNameLst>
                                          <p:attrName>style.visibility</p:attrName>
                                        </p:attrNameLst>
                                      </p:cBhvr>
                                      <p:to>
                                        <p:strVal val="visible"/>
                                      </p:to>
                                    </p:set>
                                    <p:animEffect transition="in" filter="slide(fromBottom)">
                                      <p:cBhvr>
                                        <p:cTn id="7" dur="1000"/>
                                        <p:tgtEl>
                                          <p:spTgt spid="39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4" name="Text Box 8" descr="画布">
            <a:extLst>
              <a:ext uri="{FF2B5EF4-FFF2-40B4-BE49-F238E27FC236}">
                <a16:creationId xmlns:a16="http://schemas.microsoft.com/office/drawing/2014/main" id="{4A328555-A45F-4B87-AFFB-032C7ED703D3}"/>
              </a:ext>
            </a:extLst>
          </p:cNvPr>
          <p:cNvSpPr txBox="1">
            <a:spLocks noChangeArrowheads="1"/>
          </p:cNvSpPr>
          <p:nvPr/>
        </p:nvSpPr>
        <p:spPr bwMode="auto">
          <a:xfrm>
            <a:off x="228600" y="4572000"/>
            <a:ext cx="8534400" cy="1735138"/>
          </a:xfrm>
          <a:prstGeom prst="rect">
            <a:avLst/>
          </a:prstGeom>
          <a:blipFill dpi="0" rotWithShape="1">
            <a:blip r:embed="rId2">
              <a:alphaModFix amt="45000"/>
            </a:blip>
            <a:srcRect/>
            <a:tile tx="0" ty="0" sx="100000" sy="100000" flip="none" algn="tl"/>
          </a:blip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en-US" altLang="zh-CN" sz="2400" b="1">
                <a:solidFill>
                  <a:srgbClr val="000099"/>
                </a:solidFill>
                <a:latin typeface="Times New Roman" panose="02020603050405020304" pitchFamily="18" charset="0"/>
              </a:rPr>
              <a:t>1</a:t>
            </a:r>
            <a:r>
              <a:rPr kumimoji="1" lang="zh-CN" altLang="en-US" sz="2400" b="1">
                <a:solidFill>
                  <a:srgbClr val="000099"/>
                </a:solidFill>
                <a:latin typeface="Times New Roman" panose="02020603050405020304" pitchFamily="18" charset="0"/>
              </a:rPr>
              <a:t>）运动单元：</a:t>
            </a:r>
            <a:r>
              <a:rPr kumimoji="1" lang="zh-CN" altLang="en-US" sz="2400" b="1">
                <a:solidFill>
                  <a:srgbClr val="006600"/>
                </a:solidFill>
                <a:latin typeface="Times New Roman" panose="02020603050405020304" pitchFamily="18" charset="0"/>
              </a:rPr>
              <a:t>整链分子产生相对位移，</a:t>
            </a:r>
            <a:r>
              <a:rPr kumimoji="1" lang="zh-CN" altLang="en-US" sz="2400" b="1">
                <a:solidFill>
                  <a:srgbClr val="000099"/>
                </a:solidFill>
                <a:latin typeface="Times New Roman" panose="02020603050405020304" pitchFamily="18" charset="0"/>
              </a:rPr>
              <a:t>链段运动，键长、键角、链节、侧基与支链的运动。</a:t>
            </a:r>
          </a:p>
          <a:p>
            <a:pPr algn="just" eaLnBrk="1" hangingPunct="1">
              <a:spcBef>
                <a:spcPct val="50000"/>
              </a:spcBef>
            </a:pPr>
            <a:r>
              <a:rPr kumimoji="1" lang="en-US" altLang="zh-CN" sz="2400" b="1">
                <a:solidFill>
                  <a:srgbClr val="000099"/>
                </a:solidFill>
                <a:latin typeface="Times New Roman" panose="02020603050405020304" pitchFamily="18" charset="0"/>
              </a:rPr>
              <a:t>2</a:t>
            </a:r>
            <a:r>
              <a:rPr kumimoji="1" lang="zh-CN" altLang="en-US" sz="2400" b="1">
                <a:solidFill>
                  <a:srgbClr val="000099"/>
                </a:solidFill>
                <a:latin typeface="Times New Roman" panose="02020603050405020304" pitchFamily="18" charset="0"/>
              </a:rPr>
              <a:t>）力学特征：形变量更大，流动，仍有回复，但弹性表现较少，模量更低。</a:t>
            </a:r>
          </a:p>
        </p:txBody>
      </p:sp>
      <p:sp>
        <p:nvSpPr>
          <p:cNvPr id="40980" name="Rectangle 16">
            <a:extLst>
              <a:ext uri="{FF2B5EF4-FFF2-40B4-BE49-F238E27FC236}">
                <a16:creationId xmlns:a16="http://schemas.microsoft.com/office/drawing/2014/main" id="{88EE7B0F-E5D8-4DED-8250-ECD3B73E62B9}"/>
              </a:ext>
            </a:extLst>
          </p:cNvPr>
          <p:cNvSpPr>
            <a:spLocks noChangeArrowheads="1"/>
          </p:cNvSpPr>
          <p:nvPr/>
        </p:nvSpPr>
        <p:spPr bwMode="auto">
          <a:xfrm>
            <a:off x="76200" y="304800"/>
            <a:ext cx="472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粘弹行为的五个区域</a:t>
            </a:r>
          </a:p>
        </p:txBody>
      </p:sp>
      <p:sp>
        <p:nvSpPr>
          <p:cNvPr id="40981" name="Rectangle 12">
            <a:extLst>
              <a:ext uri="{FF2B5EF4-FFF2-40B4-BE49-F238E27FC236}">
                <a16:creationId xmlns:a16="http://schemas.microsoft.com/office/drawing/2014/main" id="{7F56E3EC-4AB8-47C0-A7A9-280FF1DEF38F}"/>
              </a:ext>
            </a:extLst>
          </p:cNvPr>
          <p:cNvSpPr>
            <a:spLocks noChangeArrowheads="1"/>
          </p:cNvSpPr>
          <p:nvPr/>
        </p:nvSpPr>
        <p:spPr bwMode="auto">
          <a:xfrm>
            <a:off x="152400" y="1143000"/>
            <a:ext cx="2590800" cy="990600"/>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ea typeface="隶书" panose="02010509060101010101" pitchFamily="49" charset="-122"/>
              </a:rPr>
              <a:t>5.</a:t>
            </a:r>
            <a:r>
              <a:rPr kumimoji="1" lang="zh-CN" altLang="en-US" sz="2400" b="1">
                <a:solidFill>
                  <a:srgbClr val="FFFF00"/>
                </a:solidFill>
                <a:latin typeface="Times New Roman" panose="02020603050405020304" pitchFamily="18" charset="0"/>
                <a:ea typeface="隶书" panose="02010509060101010101" pitchFamily="49" charset="-122"/>
              </a:rPr>
              <a:t>液体流动区   </a:t>
            </a:r>
          </a:p>
          <a:p>
            <a:pPr eaLnBrk="1" hangingPunct="1">
              <a:spcBef>
                <a:spcPct val="50000"/>
              </a:spcBef>
            </a:pPr>
            <a:r>
              <a:rPr kumimoji="1" lang="en-US" altLang="zh-CN" sz="2400" b="1" i="1">
                <a:solidFill>
                  <a:srgbClr val="FFFF00"/>
                </a:solidFill>
                <a:latin typeface="Times New Roman" panose="02020603050405020304" pitchFamily="18" charset="0"/>
              </a:rPr>
              <a:t>T</a:t>
            </a:r>
            <a:r>
              <a:rPr kumimoji="1" lang="en-US" altLang="zh-CN" sz="2400" b="1" i="1" baseline="-30000">
                <a:solidFill>
                  <a:srgbClr val="FFFF00"/>
                </a:solidFill>
                <a:latin typeface="Times New Roman" panose="02020603050405020304" pitchFamily="18" charset="0"/>
              </a:rPr>
              <a:t>f </a:t>
            </a:r>
            <a:r>
              <a:rPr kumimoji="1" lang="zh-CN" altLang="en-US" sz="2400" b="1" i="1">
                <a:solidFill>
                  <a:srgbClr val="FFFF00"/>
                </a:solidFill>
                <a:latin typeface="Times New Roman" panose="02020603050405020304" pitchFamily="18" charset="0"/>
              </a:rPr>
              <a:t>～ </a:t>
            </a:r>
            <a:r>
              <a:rPr kumimoji="1" lang="en-US" altLang="zh-CN" sz="2400" b="1" i="1">
                <a:solidFill>
                  <a:srgbClr val="FFFF00"/>
                </a:solidFill>
                <a:latin typeface="Times New Roman" panose="02020603050405020304" pitchFamily="18" charset="0"/>
              </a:rPr>
              <a:t>T</a:t>
            </a:r>
            <a:r>
              <a:rPr kumimoji="1" lang="en-US" altLang="zh-CN" sz="2400" b="1" i="1" baseline="-30000">
                <a:solidFill>
                  <a:srgbClr val="FFFF00"/>
                </a:solidFill>
                <a:latin typeface="Times New Roman" panose="02020603050405020304" pitchFamily="18" charset="0"/>
              </a:rPr>
              <a:t>d</a:t>
            </a:r>
            <a:endParaRPr kumimoji="1" lang="zh-CN" altLang="en-US" sz="2400" b="1">
              <a:solidFill>
                <a:srgbClr val="FFFF00"/>
              </a:solidFill>
              <a:latin typeface="Times New Roman" panose="02020603050405020304" pitchFamily="18" charset="0"/>
              <a:ea typeface="隶书" panose="02010509060101010101" pitchFamily="49" charset="-122"/>
            </a:endParaRPr>
          </a:p>
        </p:txBody>
      </p:sp>
      <p:sp>
        <p:nvSpPr>
          <p:cNvPr id="40982" name="Line 22">
            <a:extLst>
              <a:ext uri="{FF2B5EF4-FFF2-40B4-BE49-F238E27FC236}">
                <a16:creationId xmlns:a16="http://schemas.microsoft.com/office/drawing/2014/main" id="{78134BDB-8A5A-4CB1-ADF1-D5F682CAA2B5}"/>
              </a:ext>
            </a:extLst>
          </p:cNvPr>
          <p:cNvSpPr>
            <a:spLocks noChangeShapeType="1"/>
          </p:cNvSpPr>
          <p:nvPr/>
        </p:nvSpPr>
        <p:spPr bwMode="auto">
          <a:xfrm>
            <a:off x="4564063" y="2420938"/>
            <a:ext cx="0" cy="14890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3" name="Text Box 23">
            <a:extLst>
              <a:ext uri="{FF2B5EF4-FFF2-40B4-BE49-F238E27FC236}">
                <a16:creationId xmlns:a16="http://schemas.microsoft.com/office/drawing/2014/main" id="{F072E215-9C16-4800-9C1D-90738C4B7DA3}"/>
              </a:ext>
            </a:extLst>
          </p:cNvPr>
          <p:cNvSpPr txBox="1">
            <a:spLocks noChangeArrowheads="1"/>
          </p:cNvSpPr>
          <p:nvPr/>
        </p:nvSpPr>
        <p:spPr bwMode="auto">
          <a:xfrm>
            <a:off x="4400550" y="4037013"/>
            <a:ext cx="40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baseline="-25000">
                <a:latin typeface="Times New Roman" panose="02020603050405020304" pitchFamily="18" charset="0"/>
                <a:ea typeface="宋体" panose="02010600030101010101" pitchFamily="2" charset="-122"/>
              </a:rPr>
              <a:t>g</a:t>
            </a:r>
          </a:p>
        </p:txBody>
      </p:sp>
      <p:sp>
        <p:nvSpPr>
          <p:cNvPr id="40984" name="Text Box 24">
            <a:extLst>
              <a:ext uri="{FF2B5EF4-FFF2-40B4-BE49-F238E27FC236}">
                <a16:creationId xmlns:a16="http://schemas.microsoft.com/office/drawing/2014/main" id="{7B7F3968-7608-44EF-B796-AB866AB278BE}"/>
              </a:ext>
            </a:extLst>
          </p:cNvPr>
          <p:cNvSpPr txBox="1">
            <a:spLocks noChangeArrowheads="1"/>
          </p:cNvSpPr>
          <p:nvPr/>
        </p:nvSpPr>
        <p:spPr bwMode="auto">
          <a:xfrm>
            <a:off x="6034088" y="40370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r>
              <a:rPr lang="en-US" altLang="zh-CN" b="1" i="1" baseline="-25000">
                <a:latin typeface="Times New Roman" panose="02020603050405020304" pitchFamily="18" charset="0"/>
                <a:ea typeface="宋体" panose="02010600030101010101" pitchFamily="2" charset="-122"/>
              </a:rPr>
              <a:t>f</a:t>
            </a:r>
          </a:p>
        </p:txBody>
      </p:sp>
      <p:sp>
        <p:nvSpPr>
          <p:cNvPr id="40985" name="Line 25">
            <a:extLst>
              <a:ext uri="{FF2B5EF4-FFF2-40B4-BE49-F238E27FC236}">
                <a16:creationId xmlns:a16="http://schemas.microsoft.com/office/drawing/2014/main" id="{3F2AF3F3-280A-413F-A1E4-A970B8339FF4}"/>
              </a:ext>
            </a:extLst>
          </p:cNvPr>
          <p:cNvSpPr>
            <a:spLocks noChangeShapeType="1"/>
          </p:cNvSpPr>
          <p:nvPr/>
        </p:nvSpPr>
        <p:spPr bwMode="auto">
          <a:xfrm flipH="1">
            <a:off x="6197600" y="2917825"/>
            <a:ext cx="0" cy="10287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0986" name="Group 26">
            <a:extLst>
              <a:ext uri="{FF2B5EF4-FFF2-40B4-BE49-F238E27FC236}">
                <a16:creationId xmlns:a16="http://schemas.microsoft.com/office/drawing/2014/main" id="{B6883C03-75C8-4F15-A947-FCE3E5E8F1E4}"/>
              </a:ext>
            </a:extLst>
          </p:cNvPr>
          <p:cNvGrpSpPr>
            <a:grpSpLocks/>
          </p:cNvGrpSpPr>
          <p:nvPr/>
        </p:nvGrpSpPr>
        <p:grpSpPr bwMode="auto">
          <a:xfrm>
            <a:off x="3309938" y="1446213"/>
            <a:ext cx="3756025" cy="2971800"/>
            <a:chOff x="1292" y="1117"/>
            <a:chExt cx="3127" cy="2447"/>
          </a:xfrm>
        </p:grpSpPr>
        <p:grpSp>
          <p:nvGrpSpPr>
            <p:cNvPr id="40987" name="Group 27">
              <a:extLst>
                <a:ext uri="{FF2B5EF4-FFF2-40B4-BE49-F238E27FC236}">
                  <a16:creationId xmlns:a16="http://schemas.microsoft.com/office/drawing/2014/main" id="{90E4D617-12D4-451B-AE03-2D061CB1E472}"/>
                </a:ext>
              </a:extLst>
            </p:cNvPr>
            <p:cNvGrpSpPr>
              <a:grpSpLocks/>
            </p:cNvGrpSpPr>
            <p:nvPr/>
          </p:nvGrpSpPr>
          <p:grpSpPr bwMode="auto">
            <a:xfrm>
              <a:off x="1519" y="1117"/>
              <a:ext cx="2857" cy="2087"/>
              <a:chOff x="1701" y="1298"/>
              <a:chExt cx="2857" cy="2087"/>
            </a:xfrm>
          </p:grpSpPr>
          <p:sp>
            <p:nvSpPr>
              <p:cNvPr id="40988" name="Line 28">
                <a:extLst>
                  <a:ext uri="{FF2B5EF4-FFF2-40B4-BE49-F238E27FC236}">
                    <a16:creationId xmlns:a16="http://schemas.microsoft.com/office/drawing/2014/main" id="{20682CAE-B32D-4DC7-B91F-4E60A881974E}"/>
                  </a:ext>
                </a:extLst>
              </p:cNvPr>
              <p:cNvSpPr>
                <a:spLocks noChangeShapeType="1"/>
              </p:cNvSpPr>
              <p:nvPr/>
            </p:nvSpPr>
            <p:spPr bwMode="auto">
              <a:xfrm flipV="1">
                <a:off x="1701" y="1298"/>
                <a:ext cx="0" cy="20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9" name="Line 29">
                <a:extLst>
                  <a:ext uri="{FF2B5EF4-FFF2-40B4-BE49-F238E27FC236}">
                    <a16:creationId xmlns:a16="http://schemas.microsoft.com/office/drawing/2014/main" id="{FEF603D6-52AA-42A7-A266-DF7F2826D93E}"/>
                  </a:ext>
                </a:extLst>
              </p:cNvPr>
              <p:cNvSpPr>
                <a:spLocks noChangeShapeType="1"/>
              </p:cNvSpPr>
              <p:nvPr/>
            </p:nvSpPr>
            <p:spPr bwMode="auto">
              <a:xfrm>
                <a:off x="1701" y="3385"/>
                <a:ext cx="285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0990" name="Text Box 30">
              <a:extLst>
                <a:ext uri="{FF2B5EF4-FFF2-40B4-BE49-F238E27FC236}">
                  <a16:creationId xmlns:a16="http://schemas.microsoft.com/office/drawing/2014/main" id="{945547BC-B1FA-4A02-9AD8-F33B7F1BF9EE}"/>
                </a:ext>
              </a:extLst>
            </p:cNvPr>
            <p:cNvSpPr txBox="1">
              <a:spLocks noChangeArrowheads="1"/>
            </p:cNvSpPr>
            <p:nvPr/>
          </p:nvSpPr>
          <p:spPr bwMode="auto">
            <a:xfrm>
              <a:off x="1292" y="1181"/>
              <a:ext cx="28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E</a:t>
              </a:r>
            </a:p>
          </p:txBody>
        </p:sp>
        <p:sp>
          <p:nvSpPr>
            <p:cNvPr id="40991" name="Text Box 31">
              <a:extLst>
                <a:ext uri="{FF2B5EF4-FFF2-40B4-BE49-F238E27FC236}">
                  <a16:creationId xmlns:a16="http://schemas.microsoft.com/office/drawing/2014/main" id="{233B55A1-6D0F-4E92-AC2D-4865AEC8394F}"/>
                </a:ext>
              </a:extLst>
            </p:cNvPr>
            <p:cNvSpPr txBox="1">
              <a:spLocks noChangeArrowheads="1"/>
            </p:cNvSpPr>
            <p:nvPr/>
          </p:nvSpPr>
          <p:spPr bwMode="auto">
            <a:xfrm>
              <a:off x="4150" y="3262"/>
              <a:ext cx="26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anose="02020603050405020304" pitchFamily="18" charset="0"/>
                  <a:ea typeface="宋体" panose="02010600030101010101" pitchFamily="2" charset="-122"/>
                </a:rPr>
                <a:t>T</a:t>
              </a:r>
            </a:p>
          </p:txBody>
        </p:sp>
      </p:grpSp>
      <p:sp>
        <p:nvSpPr>
          <p:cNvPr id="40992" name="Freeform 32">
            <a:extLst>
              <a:ext uri="{FF2B5EF4-FFF2-40B4-BE49-F238E27FC236}">
                <a16:creationId xmlns:a16="http://schemas.microsoft.com/office/drawing/2014/main" id="{5A5F40D7-510D-4B56-AF0E-EA10FDE6FF84}"/>
              </a:ext>
            </a:extLst>
          </p:cNvPr>
          <p:cNvSpPr>
            <a:spLocks/>
          </p:cNvSpPr>
          <p:nvPr/>
        </p:nvSpPr>
        <p:spPr bwMode="auto">
          <a:xfrm>
            <a:off x="3581400" y="1905000"/>
            <a:ext cx="3160713" cy="1839913"/>
          </a:xfrm>
          <a:custGeom>
            <a:avLst/>
            <a:gdLst>
              <a:gd name="T0" fmla="*/ 0 w 2632"/>
              <a:gd name="T1" fmla="*/ 11 h 1514"/>
              <a:gd name="T2" fmla="*/ 636 w 2632"/>
              <a:gd name="T3" fmla="*/ 107 h 1514"/>
              <a:gd name="T4" fmla="*/ 1044 w 2632"/>
              <a:gd name="T5" fmla="*/ 652 h 1514"/>
              <a:gd name="T6" fmla="*/ 1965 w 2632"/>
              <a:gd name="T7" fmla="*/ 734 h 1514"/>
              <a:gd name="T8" fmla="*/ 2331 w 2632"/>
              <a:gd name="T9" fmla="*/ 962 h 1514"/>
              <a:gd name="T10" fmla="*/ 2632 w 2632"/>
              <a:gd name="T11" fmla="*/ 1514 h 1514"/>
            </a:gdLst>
            <a:ahLst/>
            <a:cxnLst>
              <a:cxn ang="0">
                <a:pos x="T0" y="T1"/>
              </a:cxn>
              <a:cxn ang="0">
                <a:pos x="T2" y="T3"/>
              </a:cxn>
              <a:cxn ang="0">
                <a:pos x="T4" y="T5"/>
              </a:cxn>
              <a:cxn ang="0">
                <a:pos x="T6" y="T7"/>
              </a:cxn>
              <a:cxn ang="0">
                <a:pos x="T8" y="T9"/>
              </a:cxn>
              <a:cxn ang="0">
                <a:pos x="T10" y="T11"/>
              </a:cxn>
            </a:cxnLst>
            <a:rect l="0" t="0" r="r" b="b"/>
            <a:pathLst>
              <a:path w="2632" h="1514">
                <a:moveTo>
                  <a:pt x="0" y="11"/>
                </a:moveTo>
                <a:cubicBezTo>
                  <a:pt x="108" y="25"/>
                  <a:pt x="462" y="0"/>
                  <a:pt x="636" y="107"/>
                </a:cubicBezTo>
                <a:cubicBezTo>
                  <a:pt x="810" y="214"/>
                  <a:pt x="823" y="548"/>
                  <a:pt x="1044" y="652"/>
                </a:cubicBezTo>
                <a:cubicBezTo>
                  <a:pt x="1265" y="756"/>
                  <a:pt x="1751" y="682"/>
                  <a:pt x="1965" y="734"/>
                </a:cubicBezTo>
                <a:cubicBezTo>
                  <a:pt x="2179" y="786"/>
                  <a:pt x="2220" y="832"/>
                  <a:pt x="2331" y="962"/>
                </a:cubicBezTo>
                <a:cubicBezTo>
                  <a:pt x="2442" y="1092"/>
                  <a:pt x="2569" y="1399"/>
                  <a:pt x="2632" y="151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0996" name="Group 36">
            <a:extLst>
              <a:ext uri="{FF2B5EF4-FFF2-40B4-BE49-F238E27FC236}">
                <a16:creationId xmlns:a16="http://schemas.microsoft.com/office/drawing/2014/main" id="{02FB0439-D801-4442-8078-6471D8DC1968}"/>
              </a:ext>
            </a:extLst>
          </p:cNvPr>
          <p:cNvGrpSpPr>
            <a:grpSpLocks/>
          </p:cNvGrpSpPr>
          <p:nvPr/>
        </p:nvGrpSpPr>
        <p:grpSpPr bwMode="auto">
          <a:xfrm>
            <a:off x="5715000" y="1447800"/>
            <a:ext cx="1981200" cy="2522538"/>
            <a:chOff x="3888" y="720"/>
            <a:chExt cx="1248" cy="1589"/>
          </a:xfrm>
        </p:grpSpPr>
        <p:sp>
          <p:nvSpPr>
            <p:cNvPr id="40997" name="Rectangle 18">
              <a:extLst>
                <a:ext uri="{FF2B5EF4-FFF2-40B4-BE49-F238E27FC236}">
                  <a16:creationId xmlns:a16="http://schemas.microsoft.com/office/drawing/2014/main" id="{A588774C-5859-4806-A941-C5FB332C1FC2}"/>
                </a:ext>
              </a:extLst>
            </p:cNvPr>
            <p:cNvSpPr>
              <a:spLocks noChangeArrowheads="1"/>
            </p:cNvSpPr>
            <p:nvPr/>
          </p:nvSpPr>
          <p:spPr bwMode="auto">
            <a:xfrm>
              <a:off x="4333" y="965"/>
              <a:ext cx="259" cy="1344"/>
            </a:xfrm>
            <a:prstGeom prst="rect">
              <a:avLst/>
            </a:prstGeom>
            <a:solidFill>
              <a:schemeClr val="folHlink">
                <a:alpha val="32001"/>
              </a:schemeClr>
            </a:solidFill>
            <a:ln w="3175" algn="ctr">
              <a:solidFill>
                <a:schemeClr val="folHlink"/>
              </a:solidFill>
              <a:prstDash val="dash"/>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98" name="Rectangle 38">
              <a:extLst>
                <a:ext uri="{FF2B5EF4-FFF2-40B4-BE49-F238E27FC236}">
                  <a16:creationId xmlns:a16="http://schemas.microsoft.com/office/drawing/2014/main" id="{379C925C-06D3-4F8E-A77D-48CE2ACE89E5}"/>
                </a:ext>
              </a:extLst>
            </p:cNvPr>
            <p:cNvSpPr>
              <a:spLocks noChangeArrowheads="1"/>
            </p:cNvSpPr>
            <p:nvPr/>
          </p:nvSpPr>
          <p:spPr bwMode="auto">
            <a:xfrm>
              <a:off x="3888" y="720"/>
              <a:ext cx="1248" cy="231"/>
            </a:xfrm>
            <a:prstGeom prst="rect">
              <a:avLst/>
            </a:prstGeom>
            <a:noFill/>
            <a:ln>
              <a:noFill/>
            </a:ln>
            <a:effectLst/>
            <a:extLst>
              <a:ext uri="{909E8E84-426E-40DD-AFC4-6F175D3DCCD1}">
                <a14:hiddenFill xmlns:a14="http://schemas.microsoft.com/office/drawing/2010/main">
                  <a:solidFill>
                    <a:schemeClr val="folHlink">
                      <a:alpha val="32001"/>
                    </a:schemeClr>
                  </a:solidFill>
                </a14:hiddenFill>
              </a:ext>
              <a:ext uri="{91240B29-F687-4F45-9708-019B960494DF}">
                <a14:hiddenLine xmlns:a14="http://schemas.microsoft.com/office/drawing/2010/main" w="3175" algn="ctr">
                  <a:solidFill>
                    <a:schemeClr val="folHlink"/>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33CC"/>
                  </a:solidFill>
                </a:rPr>
                <a:t>液体流动区域</a:t>
              </a:r>
            </a:p>
          </p:txBody>
        </p:sp>
      </p:grpSp>
      <p:sp>
        <p:nvSpPr>
          <p:cNvPr id="2" name="灯片编号占位符 1">
            <a:extLst>
              <a:ext uri="{FF2B5EF4-FFF2-40B4-BE49-F238E27FC236}">
                <a16:creationId xmlns:a16="http://schemas.microsoft.com/office/drawing/2014/main" id="{5ECCE597-10FE-438B-A825-808EE8FDB172}"/>
              </a:ext>
            </a:extLst>
          </p:cNvPr>
          <p:cNvSpPr>
            <a:spLocks noGrp="1"/>
          </p:cNvSpPr>
          <p:nvPr>
            <p:ph type="sldNum" sz="quarter" idx="12"/>
          </p:nvPr>
        </p:nvSpPr>
        <p:spPr/>
        <p:txBody>
          <a:bodyPr/>
          <a:lstStyle/>
          <a:p>
            <a:fld id="{8A7A6979-0714-4377-B894-6BE4C2D6E202}" type="slidenum">
              <a:rPr lang="en-US" smtClean="0"/>
              <a:t>21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40996"/>
                                        </p:tgtEl>
                                        <p:attrNameLst>
                                          <p:attrName>style.visibility</p:attrName>
                                        </p:attrNameLst>
                                      </p:cBhvr>
                                      <p:to>
                                        <p:strVal val="visible"/>
                                      </p:to>
                                    </p:set>
                                    <p:animEffect transition="in" filter="wipe(down)">
                                      <p:cBhvr>
                                        <p:cTn id="7" dur="500"/>
                                        <p:tgtEl>
                                          <p:spTgt spid="40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3" name="Picture 57" descr="2665990_141213069_2[1]">
            <a:extLst>
              <a:ext uri="{FF2B5EF4-FFF2-40B4-BE49-F238E27FC236}">
                <a16:creationId xmlns:a16="http://schemas.microsoft.com/office/drawing/2014/main" id="{40AE1A64-3CA9-4638-B6C7-217A0B3CCE1D}"/>
              </a:ext>
            </a:extLst>
          </p:cNvPr>
          <p:cNvPicPr>
            <a:picLocks noChangeAspect="1" noChangeArrowheads="1"/>
          </p:cNvPicPr>
          <p:nvPr/>
        </p:nvPicPr>
        <p:blipFill>
          <a:blip r:embed="rId2">
            <a:lum bright="4000" contrast="2000"/>
            <a:extLst>
              <a:ext uri="{28A0092B-C50C-407E-A947-70E740481C1C}">
                <a14:useLocalDpi xmlns:a14="http://schemas.microsoft.com/office/drawing/2010/main" val="0"/>
              </a:ext>
            </a:extLst>
          </a:blip>
          <a:srcRect/>
          <a:stretch>
            <a:fillRect/>
          </a:stretch>
        </p:blipFill>
        <p:spPr bwMode="auto">
          <a:xfrm>
            <a:off x="7086600" y="2209800"/>
            <a:ext cx="2001838"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50" name="Picture 54" descr="e565cfbe-4101-4940-9449-a8a9238a4242">
            <a:extLst>
              <a:ext uri="{FF2B5EF4-FFF2-40B4-BE49-F238E27FC236}">
                <a16:creationId xmlns:a16="http://schemas.microsoft.com/office/drawing/2014/main" id="{0BE530E8-7CD2-4C3F-A603-120ED42AA528}"/>
              </a:ext>
            </a:extLst>
          </p:cNvPr>
          <p:cNvPicPr>
            <a:picLocks noChangeAspect="1" noChangeArrowheads="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2209800" y="4038600"/>
            <a:ext cx="990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48" name="Picture 52" descr="PS">
            <a:extLst>
              <a:ext uri="{FF2B5EF4-FFF2-40B4-BE49-F238E27FC236}">
                <a16:creationId xmlns:a16="http://schemas.microsoft.com/office/drawing/2014/main" id="{ECD86183-6099-48E6-94D8-C2E5F3834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447800"/>
            <a:ext cx="1447800" cy="893763"/>
          </a:xfrm>
          <a:prstGeom prst="rect">
            <a:avLst/>
          </a:prstGeom>
          <a:noFill/>
          <a:extLst>
            <a:ext uri="{909E8E84-426E-40DD-AFC4-6F175D3DCCD1}">
              <a14:hiddenFill xmlns:a14="http://schemas.microsoft.com/office/drawing/2010/main">
                <a:solidFill>
                  <a:srgbClr val="FFFFFF"/>
                </a:solidFill>
              </a14:hiddenFill>
            </a:ext>
          </a:extLst>
        </p:spPr>
      </p:pic>
      <p:pic>
        <p:nvPicPr>
          <p:cNvPr id="4145" name="Picture 49" descr="macgregor-euro-32-synthetic-leather-soccerball[1]">
            <a:extLst>
              <a:ext uri="{FF2B5EF4-FFF2-40B4-BE49-F238E27FC236}">
                <a16:creationId xmlns:a16="http://schemas.microsoft.com/office/drawing/2014/main" id="{4EC04891-1F81-4DBD-8837-20830924CF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81940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4143" name="Picture 47" descr="20100514220754da0c0">
            <a:extLst>
              <a:ext uri="{FF2B5EF4-FFF2-40B4-BE49-F238E27FC236}">
                <a16:creationId xmlns:a16="http://schemas.microsoft.com/office/drawing/2014/main" id="{2BCAC58D-29F3-4F80-98C8-4AF66EEADEED}"/>
              </a:ext>
            </a:extLst>
          </p:cNvPr>
          <p:cNvPicPr preferRelativeResize="0">
            <a:picLocks noChangeAspect="1" noChangeArrowheads="1"/>
          </p:cNvPicPr>
          <p:nvPr/>
        </p:nvPicPr>
        <p:blipFill>
          <a:blip r:embed="rId6">
            <a:lum contrast="6000"/>
            <a:extLst>
              <a:ext uri="{28A0092B-C50C-407E-A947-70E740481C1C}">
                <a14:useLocalDpi xmlns:a14="http://schemas.microsoft.com/office/drawing/2010/main" val="0"/>
              </a:ext>
            </a:extLst>
          </a:blip>
          <a:srcRect/>
          <a:stretch>
            <a:fillRect/>
          </a:stretch>
        </p:blipFill>
        <p:spPr bwMode="auto">
          <a:xfrm>
            <a:off x="4648200" y="2590800"/>
            <a:ext cx="1524000" cy="1201738"/>
          </a:xfrm>
          <a:prstGeom prst="rect">
            <a:avLst/>
          </a:prstGeom>
          <a:noFill/>
          <a:extLst>
            <a:ext uri="{909E8E84-426E-40DD-AFC4-6F175D3DCCD1}">
              <a14:hiddenFill xmlns:a14="http://schemas.microsoft.com/office/drawing/2010/main">
                <a:solidFill>
                  <a:srgbClr val="FFFFFF"/>
                </a:solidFill>
              </a14:hiddenFill>
            </a:ext>
          </a:extLst>
        </p:spPr>
      </p:pic>
      <p:pic>
        <p:nvPicPr>
          <p:cNvPr id="4141" name="Picture 45" descr="9fae77f415948b45">
            <a:extLst>
              <a:ext uri="{FF2B5EF4-FFF2-40B4-BE49-F238E27FC236}">
                <a16:creationId xmlns:a16="http://schemas.microsoft.com/office/drawing/2014/main" id="{FFDE89F2-1C83-4EAC-8ED4-FA74FCCF3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114800"/>
            <a:ext cx="1371600" cy="981075"/>
          </a:xfrm>
          <a:prstGeom prst="rect">
            <a:avLst/>
          </a:prstGeom>
          <a:noFill/>
          <a:extLst>
            <a:ext uri="{909E8E84-426E-40DD-AFC4-6F175D3DCCD1}">
              <a14:hiddenFill xmlns:a14="http://schemas.microsoft.com/office/drawing/2010/main">
                <a:solidFill>
                  <a:srgbClr val="FFFFFF"/>
                </a:solidFill>
              </a14:hiddenFill>
            </a:ext>
          </a:extLst>
        </p:spPr>
      </p:pic>
      <p:sp>
        <p:nvSpPr>
          <p:cNvPr id="4102" name="Text Box 3" descr="蓝色砂纸">
            <a:extLst>
              <a:ext uri="{FF2B5EF4-FFF2-40B4-BE49-F238E27FC236}">
                <a16:creationId xmlns:a16="http://schemas.microsoft.com/office/drawing/2014/main" id="{59910AFD-B153-4812-ADDB-5F636DFB3112}"/>
              </a:ext>
            </a:extLst>
          </p:cNvPr>
          <p:cNvSpPr txBox="1">
            <a:spLocks noChangeArrowheads="1"/>
          </p:cNvSpPr>
          <p:nvPr/>
        </p:nvSpPr>
        <p:spPr bwMode="auto">
          <a:xfrm>
            <a:off x="1295400" y="5943600"/>
            <a:ext cx="1600200" cy="579438"/>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i="1">
                <a:solidFill>
                  <a:schemeClr val="bg1"/>
                </a:solidFill>
                <a:latin typeface="Times New Roman" panose="02020603050405020304" pitchFamily="18" charset="0"/>
              </a:rPr>
              <a:t>T</a:t>
            </a:r>
            <a:r>
              <a:rPr kumimoji="1" lang="en-US" altLang="zh-CN" sz="3200" b="1" i="1" baseline="-25000">
                <a:solidFill>
                  <a:schemeClr val="bg1"/>
                </a:solidFill>
                <a:latin typeface="Times New Roman" panose="02020603050405020304" pitchFamily="18" charset="0"/>
              </a:rPr>
              <a:t>b</a:t>
            </a:r>
            <a:r>
              <a:rPr kumimoji="1" lang="en-US" altLang="zh-CN" sz="3200" b="1" i="1">
                <a:solidFill>
                  <a:schemeClr val="bg1"/>
                </a:solidFill>
                <a:latin typeface="Times New Roman" panose="02020603050405020304" pitchFamily="18" charset="0"/>
              </a:rPr>
              <a:t>~T</a:t>
            </a:r>
            <a:r>
              <a:rPr kumimoji="1" lang="en-US" altLang="zh-CN" sz="3200" b="1" i="1" baseline="-25000">
                <a:solidFill>
                  <a:schemeClr val="bg1"/>
                </a:solidFill>
                <a:latin typeface="Times New Roman" panose="02020603050405020304" pitchFamily="18" charset="0"/>
              </a:rPr>
              <a:t>g</a:t>
            </a:r>
          </a:p>
        </p:txBody>
      </p:sp>
      <p:sp>
        <p:nvSpPr>
          <p:cNvPr id="4103" name="Text Box 4" descr="蓝色砂纸">
            <a:extLst>
              <a:ext uri="{FF2B5EF4-FFF2-40B4-BE49-F238E27FC236}">
                <a16:creationId xmlns:a16="http://schemas.microsoft.com/office/drawing/2014/main" id="{E8C35663-6B48-49E2-8D6B-0F6D4B4637D5}"/>
              </a:ext>
            </a:extLst>
          </p:cNvPr>
          <p:cNvSpPr txBox="1">
            <a:spLocks noChangeArrowheads="1"/>
          </p:cNvSpPr>
          <p:nvPr/>
        </p:nvSpPr>
        <p:spPr bwMode="auto">
          <a:xfrm>
            <a:off x="7086600" y="5943600"/>
            <a:ext cx="1600200" cy="579438"/>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i="1">
                <a:solidFill>
                  <a:schemeClr val="bg1"/>
                </a:solidFill>
                <a:latin typeface="Times New Roman" panose="02020603050405020304" pitchFamily="18" charset="0"/>
              </a:rPr>
              <a:t>T</a:t>
            </a:r>
            <a:r>
              <a:rPr kumimoji="1" lang="en-US" altLang="zh-CN" sz="3200" b="1" i="1" baseline="-25000">
                <a:solidFill>
                  <a:schemeClr val="bg1"/>
                </a:solidFill>
                <a:latin typeface="Times New Roman" panose="02020603050405020304" pitchFamily="18" charset="0"/>
              </a:rPr>
              <a:t>f</a:t>
            </a:r>
            <a:r>
              <a:rPr kumimoji="1" lang="en-US" altLang="zh-CN" sz="3200" b="1" i="1">
                <a:solidFill>
                  <a:schemeClr val="bg1"/>
                </a:solidFill>
                <a:latin typeface="Times New Roman" panose="02020603050405020304" pitchFamily="18" charset="0"/>
              </a:rPr>
              <a:t>~T</a:t>
            </a:r>
            <a:r>
              <a:rPr kumimoji="1" lang="en-US" altLang="zh-CN" sz="3200" b="1" i="1" baseline="-25000">
                <a:solidFill>
                  <a:schemeClr val="bg1"/>
                </a:solidFill>
                <a:latin typeface="Times New Roman" panose="02020603050405020304" pitchFamily="18" charset="0"/>
              </a:rPr>
              <a:t>d</a:t>
            </a:r>
            <a:endParaRPr kumimoji="1" lang="en-US" altLang="zh-CN" sz="3200" b="1" i="1">
              <a:solidFill>
                <a:schemeClr val="bg1"/>
              </a:solidFill>
              <a:latin typeface="Times New Roman" panose="02020603050405020304" pitchFamily="18" charset="0"/>
            </a:endParaRPr>
          </a:p>
        </p:txBody>
      </p:sp>
      <p:sp>
        <p:nvSpPr>
          <p:cNvPr id="4106" name="Text Box 11" descr="蓝色砂纸">
            <a:extLst>
              <a:ext uri="{FF2B5EF4-FFF2-40B4-BE49-F238E27FC236}">
                <a16:creationId xmlns:a16="http://schemas.microsoft.com/office/drawing/2014/main" id="{BA6C79A2-DBAE-4A3C-88A4-C8AF5F61E658}"/>
              </a:ext>
            </a:extLst>
          </p:cNvPr>
          <p:cNvSpPr txBox="1">
            <a:spLocks noChangeArrowheads="1"/>
          </p:cNvSpPr>
          <p:nvPr/>
        </p:nvSpPr>
        <p:spPr bwMode="auto">
          <a:xfrm>
            <a:off x="4191000" y="5943600"/>
            <a:ext cx="1600200" cy="579438"/>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i="1">
                <a:solidFill>
                  <a:schemeClr val="bg1"/>
                </a:solidFill>
                <a:latin typeface="Times New Roman" panose="02020603050405020304" pitchFamily="18" charset="0"/>
              </a:rPr>
              <a:t>T</a:t>
            </a:r>
            <a:r>
              <a:rPr kumimoji="1" lang="en-US" altLang="zh-CN" sz="3200" b="1" i="1" baseline="-25000">
                <a:solidFill>
                  <a:schemeClr val="bg1"/>
                </a:solidFill>
                <a:latin typeface="Times New Roman" panose="02020603050405020304" pitchFamily="18" charset="0"/>
              </a:rPr>
              <a:t>g</a:t>
            </a:r>
            <a:r>
              <a:rPr kumimoji="1" lang="en-US" altLang="zh-CN" sz="3200" b="1" i="1">
                <a:solidFill>
                  <a:schemeClr val="bg1"/>
                </a:solidFill>
                <a:latin typeface="Times New Roman" panose="02020603050405020304" pitchFamily="18" charset="0"/>
              </a:rPr>
              <a:t>~T</a:t>
            </a:r>
            <a:r>
              <a:rPr kumimoji="1" lang="en-US" altLang="zh-CN" sz="3200" b="1" i="1" baseline="-25000">
                <a:solidFill>
                  <a:schemeClr val="bg1"/>
                </a:solidFill>
                <a:latin typeface="Times New Roman" panose="02020603050405020304" pitchFamily="18" charset="0"/>
              </a:rPr>
              <a:t>f</a:t>
            </a:r>
            <a:endParaRPr kumimoji="1" lang="en-US" altLang="zh-CN" sz="3200" b="1" i="1">
              <a:solidFill>
                <a:schemeClr val="bg1"/>
              </a:solidFill>
              <a:latin typeface="Times New Roman" panose="02020603050405020304" pitchFamily="18" charset="0"/>
            </a:endParaRPr>
          </a:p>
        </p:txBody>
      </p:sp>
      <p:sp>
        <p:nvSpPr>
          <p:cNvPr id="4109" name="Rectangle 16">
            <a:extLst>
              <a:ext uri="{FF2B5EF4-FFF2-40B4-BE49-F238E27FC236}">
                <a16:creationId xmlns:a16="http://schemas.microsoft.com/office/drawing/2014/main" id="{C206AA52-9AEC-4C71-861E-AF0F26BB39EB}"/>
              </a:ext>
            </a:extLst>
          </p:cNvPr>
          <p:cNvSpPr>
            <a:spLocks noChangeArrowheads="1"/>
          </p:cNvSpPr>
          <p:nvPr/>
        </p:nvSpPr>
        <p:spPr bwMode="auto">
          <a:xfrm>
            <a:off x="76200" y="304800"/>
            <a:ext cx="472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粘弹行为的五个区域</a:t>
            </a:r>
          </a:p>
        </p:txBody>
      </p:sp>
      <p:sp>
        <p:nvSpPr>
          <p:cNvPr id="4110" name="Line 14">
            <a:extLst>
              <a:ext uri="{FF2B5EF4-FFF2-40B4-BE49-F238E27FC236}">
                <a16:creationId xmlns:a16="http://schemas.microsoft.com/office/drawing/2014/main" id="{C4224787-ED0F-4742-8DF4-E7A6C344F6FC}"/>
              </a:ext>
            </a:extLst>
          </p:cNvPr>
          <p:cNvSpPr>
            <a:spLocks noChangeShapeType="1"/>
          </p:cNvSpPr>
          <p:nvPr/>
        </p:nvSpPr>
        <p:spPr bwMode="auto">
          <a:xfrm>
            <a:off x="3341688" y="2843213"/>
            <a:ext cx="1587" cy="24225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11" name="Text Box 15">
            <a:extLst>
              <a:ext uri="{FF2B5EF4-FFF2-40B4-BE49-F238E27FC236}">
                <a16:creationId xmlns:a16="http://schemas.microsoft.com/office/drawing/2014/main" id="{C1B91173-62F2-4A6F-AAC1-EA98EAB546DA}"/>
              </a:ext>
            </a:extLst>
          </p:cNvPr>
          <p:cNvSpPr txBox="1">
            <a:spLocks noChangeArrowheads="1"/>
          </p:cNvSpPr>
          <p:nvPr/>
        </p:nvSpPr>
        <p:spPr bwMode="auto">
          <a:xfrm>
            <a:off x="3103563" y="5387975"/>
            <a:ext cx="47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latin typeface="Times New Roman" panose="02020603050405020304" pitchFamily="18" charset="0"/>
                <a:ea typeface="宋体" panose="02010600030101010101" pitchFamily="2" charset="-122"/>
              </a:rPr>
              <a:t>T</a:t>
            </a:r>
            <a:r>
              <a:rPr lang="en-US" altLang="zh-CN" sz="2400" b="1" baseline="-25000">
                <a:latin typeface="Times New Roman" panose="02020603050405020304" pitchFamily="18" charset="0"/>
                <a:ea typeface="宋体" panose="02010600030101010101" pitchFamily="2" charset="-122"/>
              </a:rPr>
              <a:t>g</a:t>
            </a:r>
          </a:p>
        </p:txBody>
      </p:sp>
      <p:sp>
        <p:nvSpPr>
          <p:cNvPr id="4112" name="Text Box 16">
            <a:extLst>
              <a:ext uri="{FF2B5EF4-FFF2-40B4-BE49-F238E27FC236}">
                <a16:creationId xmlns:a16="http://schemas.microsoft.com/office/drawing/2014/main" id="{9FCF8D5C-8823-455D-8875-505FBF322E47}"/>
              </a:ext>
            </a:extLst>
          </p:cNvPr>
          <p:cNvSpPr txBox="1">
            <a:spLocks noChangeArrowheads="1"/>
          </p:cNvSpPr>
          <p:nvPr/>
        </p:nvSpPr>
        <p:spPr bwMode="auto">
          <a:xfrm>
            <a:off x="6337300" y="5356225"/>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sz="2400" b="1" i="1">
                <a:latin typeface="Times New Roman" panose="02020603050405020304" pitchFamily="18" charset="0"/>
                <a:ea typeface="宋体" panose="02010600030101010101" pitchFamily="2" charset="-122"/>
              </a:rPr>
              <a:t>T</a:t>
            </a:r>
            <a:r>
              <a:rPr lang="en-US" altLang="zh-CN" sz="2400" b="1" i="1" baseline="-25000">
                <a:latin typeface="Times New Roman" panose="02020603050405020304" pitchFamily="18" charset="0"/>
                <a:ea typeface="宋体" panose="02010600030101010101" pitchFamily="2" charset="-122"/>
              </a:rPr>
              <a:t>f</a:t>
            </a:r>
          </a:p>
        </p:txBody>
      </p:sp>
      <p:sp>
        <p:nvSpPr>
          <p:cNvPr id="4113" name="Line 17">
            <a:extLst>
              <a:ext uri="{FF2B5EF4-FFF2-40B4-BE49-F238E27FC236}">
                <a16:creationId xmlns:a16="http://schemas.microsoft.com/office/drawing/2014/main" id="{F78D9C6D-5F52-46FC-92AC-05CBBB2E89F5}"/>
              </a:ext>
            </a:extLst>
          </p:cNvPr>
          <p:cNvSpPr>
            <a:spLocks noChangeShapeType="1"/>
          </p:cNvSpPr>
          <p:nvPr/>
        </p:nvSpPr>
        <p:spPr bwMode="auto">
          <a:xfrm flipH="1">
            <a:off x="6672263" y="3651250"/>
            <a:ext cx="1587" cy="167481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114" name="Group 18">
            <a:extLst>
              <a:ext uri="{FF2B5EF4-FFF2-40B4-BE49-F238E27FC236}">
                <a16:creationId xmlns:a16="http://schemas.microsoft.com/office/drawing/2014/main" id="{96C49718-DA8A-4BB0-BD96-6264FBD4DE11}"/>
              </a:ext>
            </a:extLst>
          </p:cNvPr>
          <p:cNvGrpSpPr>
            <a:grpSpLocks/>
          </p:cNvGrpSpPr>
          <p:nvPr/>
        </p:nvGrpSpPr>
        <p:grpSpPr bwMode="auto">
          <a:xfrm>
            <a:off x="609600" y="1219200"/>
            <a:ext cx="7589838" cy="4583113"/>
            <a:chOff x="1276" y="1117"/>
            <a:chExt cx="3100" cy="2317"/>
          </a:xfrm>
        </p:grpSpPr>
        <p:grpSp>
          <p:nvGrpSpPr>
            <p:cNvPr id="4115" name="Group 19">
              <a:extLst>
                <a:ext uri="{FF2B5EF4-FFF2-40B4-BE49-F238E27FC236}">
                  <a16:creationId xmlns:a16="http://schemas.microsoft.com/office/drawing/2014/main" id="{3E8B3367-20EE-4801-BCBB-E517808F9E2A}"/>
                </a:ext>
              </a:extLst>
            </p:cNvPr>
            <p:cNvGrpSpPr>
              <a:grpSpLocks/>
            </p:cNvGrpSpPr>
            <p:nvPr/>
          </p:nvGrpSpPr>
          <p:grpSpPr bwMode="auto">
            <a:xfrm>
              <a:off x="1519" y="1117"/>
              <a:ext cx="2857" cy="2087"/>
              <a:chOff x="1701" y="1298"/>
              <a:chExt cx="2857" cy="2087"/>
            </a:xfrm>
          </p:grpSpPr>
          <p:sp>
            <p:nvSpPr>
              <p:cNvPr id="4116" name="Line 20">
                <a:extLst>
                  <a:ext uri="{FF2B5EF4-FFF2-40B4-BE49-F238E27FC236}">
                    <a16:creationId xmlns:a16="http://schemas.microsoft.com/office/drawing/2014/main" id="{C630573C-A2A9-40FC-8195-84F62D987B53}"/>
                  </a:ext>
                </a:extLst>
              </p:cNvPr>
              <p:cNvSpPr>
                <a:spLocks noChangeShapeType="1"/>
              </p:cNvSpPr>
              <p:nvPr/>
            </p:nvSpPr>
            <p:spPr bwMode="auto">
              <a:xfrm flipV="1">
                <a:off x="1701" y="1298"/>
                <a:ext cx="0" cy="20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17" name="Line 21">
                <a:extLst>
                  <a:ext uri="{FF2B5EF4-FFF2-40B4-BE49-F238E27FC236}">
                    <a16:creationId xmlns:a16="http://schemas.microsoft.com/office/drawing/2014/main" id="{0821E3C8-1846-4B02-8CD8-634A01BDFC83}"/>
                  </a:ext>
                </a:extLst>
              </p:cNvPr>
              <p:cNvSpPr>
                <a:spLocks noChangeShapeType="1"/>
              </p:cNvSpPr>
              <p:nvPr/>
            </p:nvSpPr>
            <p:spPr bwMode="auto">
              <a:xfrm>
                <a:off x="1701" y="3385"/>
                <a:ext cx="285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118" name="Text Box 22">
              <a:extLst>
                <a:ext uri="{FF2B5EF4-FFF2-40B4-BE49-F238E27FC236}">
                  <a16:creationId xmlns:a16="http://schemas.microsoft.com/office/drawing/2014/main" id="{B7A31901-71D5-451A-A9D6-3145C19D90C1}"/>
                </a:ext>
              </a:extLst>
            </p:cNvPr>
            <p:cNvSpPr txBox="1">
              <a:spLocks noChangeArrowheads="1"/>
            </p:cNvSpPr>
            <p:nvPr/>
          </p:nvSpPr>
          <p:spPr bwMode="auto">
            <a:xfrm>
              <a:off x="1276" y="1121"/>
              <a:ext cx="15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sz="2400" b="1" i="1">
                  <a:latin typeface="Times New Roman" panose="02020603050405020304" pitchFamily="18" charset="0"/>
                  <a:ea typeface="宋体" panose="02010600030101010101" pitchFamily="2" charset="-122"/>
                </a:rPr>
                <a:t>E</a:t>
              </a:r>
            </a:p>
          </p:txBody>
        </p:sp>
        <p:sp>
          <p:nvSpPr>
            <p:cNvPr id="4119" name="Text Box 23">
              <a:extLst>
                <a:ext uri="{FF2B5EF4-FFF2-40B4-BE49-F238E27FC236}">
                  <a16:creationId xmlns:a16="http://schemas.microsoft.com/office/drawing/2014/main" id="{3D144F45-9230-49C4-90E6-0DA95CC9AFA0}"/>
                </a:ext>
              </a:extLst>
            </p:cNvPr>
            <p:cNvSpPr txBox="1">
              <a:spLocks noChangeArrowheads="1"/>
            </p:cNvSpPr>
            <p:nvPr/>
          </p:nvSpPr>
          <p:spPr bwMode="auto">
            <a:xfrm>
              <a:off x="4150" y="3203"/>
              <a:ext cx="1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latin typeface="Times New Roman" panose="02020603050405020304" pitchFamily="18" charset="0"/>
                  <a:ea typeface="宋体" panose="02010600030101010101" pitchFamily="2" charset="-122"/>
                </a:rPr>
                <a:t>T</a:t>
              </a:r>
            </a:p>
          </p:txBody>
        </p:sp>
      </p:grpSp>
      <p:sp>
        <p:nvSpPr>
          <p:cNvPr id="4120" name="Freeform 24">
            <a:extLst>
              <a:ext uri="{FF2B5EF4-FFF2-40B4-BE49-F238E27FC236}">
                <a16:creationId xmlns:a16="http://schemas.microsoft.com/office/drawing/2014/main" id="{2AA4EDF8-F20F-4392-B52B-9B560C9A1F16}"/>
              </a:ext>
            </a:extLst>
          </p:cNvPr>
          <p:cNvSpPr>
            <a:spLocks/>
          </p:cNvSpPr>
          <p:nvPr/>
        </p:nvSpPr>
        <p:spPr bwMode="auto">
          <a:xfrm>
            <a:off x="1339850" y="2001838"/>
            <a:ext cx="6442075" cy="2994025"/>
          </a:xfrm>
          <a:custGeom>
            <a:avLst/>
            <a:gdLst>
              <a:gd name="T0" fmla="*/ 0 w 2632"/>
              <a:gd name="T1" fmla="*/ 11 h 1514"/>
              <a:gd name="T2" fmla="*/ 636 w 2632"/>
              <a:gd name="T3" fmla="*/ 107 h 1514"/>
              <a:gd name="T4" fmla="*/ 1044 w 2632"/>
              <a:gd name="T5" fmla="*/ 652 h 1514"/>
              <a:gd name="T6" fmla="*/ 1965 w 2632"/>
              <a:gd name="T7" fmla="*/ 734 h 1514"/>
              <a:gd name="T8" fmla="*/ 2331 w 2632"/>
              <a:gd name="T9" fmla="*/ 962 h 1514"/>
              <a:gd name="T10" fmla="*/ 2632 w 2632"/>
              <a:gd name="T11" fmla="*/ 1514 h 1514"/>
            </a:gdLst>
            <a:ahLst/>
            <a:cxnLst>
              <a:cxn ang="0">
                <a:pos x="T0" y="T1"/>
              </a:cxn>
              <a:cxn ang="0">
                <a:pos x="T2" y="T3"/>
              </a:cxn>
              <a:cxn ang="0">
                <a:pos x="T4" y="T5"/>
              </a:cxn>
              <a:cxn ang="0">
                <a:pos x="T6" y="T7"/>
              </a:cxn>
              <a:cxn ang="0">
                <a:pos x="T8" y="T9"/>
              </a:cxn>
              <a:cxn ang="0">
                <a:pos x="T10" y="T11"/>
              </a:cxn>
            </a:cxnLst>
            <a:rect l="0" t="0" r="r" b="b"/>
            <a:pathLst>
              <a:path w="2632" h="1514">
                <a:moveTo>
                  <a:pt x="0" y="11"/>
                </a:moveTo>
                <a:cubicBezTo>
                  <a:pt x="108" y="25"/>
                  <a:pt x="462" y="0"/>
                  <a:pt x="636" y="107"/>
                </a:cubicBezTo>
                <a:cubicBezTo>
                  <a:pt x="810" y="214"/>
                  <a:pt x="823" y="548"/>
                  <a:pt x="1044" y="652"/>
                </a:cubicBezTo>
                <a:cubicBezTo>
                  <a:pt x="1265" y="756"/>
                  <a:pt x="1751" y="682"/>
                  <a:pt x="1965" y="734"/>
                </a:cubicBezTo>
                <a:cubicBezTo>
                  <a:pt x="2179" y="786"/>
                  <a:pt x="2220" y="832"/>
                  <a:pt x="2331" y="962"/>
                </a:cubicBezTo>
                <a:cubicBezTo>
                  <a:pt x="2442" y="1092"/>
                  <a:pt x="2569" y="1399"/>
                  <a:pt x="2632" y="1514"/>
                </a:cubicBezTo>
              </a:path>
            </a:pathLst>
          </a:custGeom>
          <a:noFill/>
          <a:ln w="571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25" name="Text Box 29">
            <a:extLst>
              <a:ext uri="{FF2B5EF4-FFF2-40B4-BE49-F238E27FC236}">
                <a16:creationId xmlns:a16="http://schemas.microsoft.com/office/drawing/2014/main" id="{9A8EBF99-A1F1-4E36-80F8-19CFB70AB557}"/>
              </a:ext>
            </a:extLst>
          </p:cNvPr>
          <p:cNvSpPr txBox="1">
            <a:spLocks noChangeArrowheads="1"/>
          </p:cNvSpPr>
          <p:nvPr/>
        </p:nvSpPr>
        <p:spPr bwMode="auto">
          <a:xfrm>
            <a:off x="1447800" y="1066800"/>
            <a:ext cx="1255713"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500" b="1">
                <a:solidFill>
                  <a:srgbClr val="006600"/>
                </a:solidFill>
                <a:ea typeface="宋体" panose="02010600030101010101" pitchFamily="2" charset="-122"/>
              </a:rPr>
              <a:t>玻璃态</a:t>
            </a:r>
          </a:p>
        </p:txBody>
      </p:sp>
      <p:sp>
        <p:nvSpPr>
          <p:cNvPr id="4126" name="Text Box 30">
            <a:extLst>
              <a:ext uri="{FF2B5EF4-FFF2-40B4-BE49-F238E27FC236}">
                <a16:creationId xmlns:a16="http://schemas.microsoft.com/office/drawing/2014/main" id="{1FDACFD7-09A0-4B4A-A5C2-2A3B6F91588C}"/>
              </a:ext>
            </a:extLst>
          </p:cNvPr>
          <p:cNvSpPr txBox="1">
            <a:spLocks noChangeArrowheads="1"/>
          </p:cNvSpPr>
          <p:nvPr/>
        </p:nvSpPr>
        <p:spPr bwMode="auto">
          <a:xfrm>
            <a:off x="5486400" y="1295400"/>
            <a:ext cx="4572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500" b="1">
                <a:solidFill>
                  <a:srgbClr val="FF0000"/>
                </a:solidFill>
                <a:ea typeface="宋体" panose="02010600030101010101" pitchFamily="2" charset="-122"/>
              </a:rPr>
              <a:t>橡胶态</a:t>
            </a:r>
          </a:p>
        </p:txBody>
      </p:sp>
      <p:sp>
        <p:nvSpPr>
          <p:cNvPr id="4127" name="Text Box 31">
            <a:extLst>
              <a:ext uri="{FF2B5EF4-FFF2-40B4-BE49-F238E27FC236}">
                <a16:creationId xmlns:a16="http://schemas.microsoft.com/office/drawing/2014/main" id="{C2A38D15-F3C0-49B7-A2C3-BEBB990494EA}"/>
              </a:ext>
            </a:extLst>
          </p:cNvPr>
          <p:cNvSpPr txBox="1">
            <a:spLocks noChangeArrowheads="1"/>
          </p:cNvSpPr>
          <p:nvPr/>
        </p:nvSpPr>
        <p:spPr bwMode="auto">
          <a:xfrm>
            <a:off x="7262813" y="3706813"/>
            <a:ext cx="11588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500" b="1">
                <a:solidFill>
                  <a:srgbClr val="0000FF"/>
                </a:solidFill>
                <a:ea typeface="宋体" panose="02010600030101010101" pitchFamily="2" charset="-122"/>
              </a:rPr>
              <a:t>粘流态</a:t>
            </a:r>
          </a:p>
        </p:txBody>
      </p:sp>
      <p:sp>
        <p:nvSpPr>
          <p:cNvPr id="4133" name="Rectangle 18">
            <a:extLst>
              <a:ext uri="{FF2B5EF4-FFF2-40B4-BE49-F238E27FC236}">
                <a16:creationId xmlns:a16="http://schemas.microsoft.com/office/drawing/2014/main" id="{C6AB8911-351D-4775-9ED8-638662CDCD3B}"/>
              </a:ext>
            </a:extLst>
          </p:cNvPr>
          <p:cNvSpPr>
            <a:spLocks noChangeArrowheads="1"/>
          </p:cNvSpPr>
          <p:nvPr/>
        </p:nvSpPr>
        <p:spPr bwMode="auto">
          <a:xfrm>
            <a:off x="2971800" y="1600200"/>
            <a:ext cx="762000" cy="3733800"/>
          </a:xfrm>
          <a:prstGeom prst="rect">
            <a:avLst/>
          </a:prstGeom>
          <a:solidFill>
            <a:schemeClr val="folHlink">
              <a:alpha val="49001"/>
            </a:schemeClr>
          </a:solidFill>
          <a:ln w="3175">
            <a:solidFill>
              <a:schemeClr val="folHlink"/>
            </a:solidFill>
            <a:prstDash val="dash"/>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5" name="Rectangle 18">
            <a:extLst>
              <a:ext uri="{FF2B5EF4-FFF2-40B4-BE49-F238E27FC236}">
                <a16:creationId xmlns:a16="http://schemas.microsoft.com/office/drawing/2014/main" id="{66E14044-19D5-4E07-B278-5E1822DFE694}"/>
              </a:ext>
            </a:extLst>
          </p:cNvPr>
          <p:cNvSpPr>
            <a:spLocks noChangeArrowheads="1"/>
          </p:cNvSpPr>
          <p:nvPr/>
        </p:nvSpPr>
        <p:spPr bwMode="auto">
          <a:xfrm>
            <a:off x="6264275" y="1600200"/>
            <a:ext cx="762000" cy="3733800"/>
          </a:xfrm>
          <a:prstGeom prst="rect">
            <a:avLst/>
          </a:prstGeom>
          <a:solidFill>
            <a:schemeClr val="folHlink">
              <a:alpha val="49001"/>
            </a:schemeClr>
          </a:solidFill>
          <a:ln w="3175" algn="ctr">
            <a:solidFill>
              <a:schemeClr val="folHlink"/>
            </a:solidFill>
            <a:prstDash val="dash"/>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4138" name="Picture 42" descr="Michelin_Spotlight_176x213_Tire_Concierge">
            <a:extLst>
              <a:ext uri="{FF2B5EF4-FFF2-40B4-BE49-F238E27FC236}">
                <a16:creationId xmlns:a16="http://schemas.microsoft.com/office/drawing/2014/main" id="{A716850B-BC31-4580-82DD-4DCEB3D7B3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1438" y="3810000"/>
            <a:ext cx="120332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4142" name="Picture 46" descr="2008317155847944_2">
            <a:extLst>
              <a:ext uri="{FF2B5EF4-FFF2-40B4-BE49-F238E27FC236}">
                <a16:creationId xmlns:a16="http://schemas.microsoft.com/office/drawing/2014/main" id="{B7136E0F-4D2D-4B3E-A209-B447083F3CCC}"/>
              </a:ext>
            </a:extLst>
          </p:cNvPr>
          <p:cNvPicPr preferRelativeResize="0">
            <a:picLocks noChangeAspect="1" noChangeArrowheads="1"/>
          </p:cNvPicPr>
          <p:nvPr/>
        </p:nvPicPr>
        <p:blipFill>
          <a:blip r:embed="rId9">
            <a:lum contrast="6000"/>
            <a:extLst>
              <a:ext uri="{28A0092B-C50C-407E-A947-70E740481C1C}">
                <a14:useLocalDpi xmlns:a14="http://schemas.microsoft.com/office/drawing/2010/main" val="0"/>
              </a:ext>
            </a:extLst>
          </a:blip>
          <a:srcRect/>
          <a:stretch>
            <a:fillRect/>
          </a:stretch>
        </p:blipFill>
        <p:spPr bwMode="auto">
          <a:xfrm>
            <a:off x="3881438" y="1371600"/>
            <a:ext cx="1524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146" name="Picture 50" descr="20110821153555_49060">
            <a:extLst>
              <a:ext uri="{FF2B5EF4-FFF2-40B4-BE49-F238E27FC236}">
                <a16:creationId xmlns:a16="http://schemas.microsoft.com/office/drawing/2014/main" id="{84D22F22-97D5-43A4-91BE-EC5C27A3373A}"/>
              </a:ext>
            </a:extLst>
          </p:cNvPr>
          <p:cNvPicPr>
            <a:picLocks noChangeAspect="1" noChangeArrowheads="1"/>
          </p:cNvPicPr>
          <p:nvPr/>
        </p:nvPicPr>
        <p:blipFill>
          <a:blip r:embed="rId10">
            <a:lum contrast="10000"/>
            <a:extLst>
              <a:ext uri="{28A0092B-C50C-407E-A947-70E740481C1C}">
                <a14:useLocalDpi xmlns:a14="http://schemas.microsoft.com/office/drawing/2010/main" val="0"/>
              </a:ext>
            </a:extLst>
          </a:blip>
          <a:srcRect/>
          <a:stretch>
            <a:fillRect/>
          </a:stretch>
        </p:blipFill>
        <p:spPr bwMode="auto">
          <a:xfrm>
            <a:off x="1295400" y="3505200"/>
            <a:ext cx="114300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47" name="Picture 51" descr="1243837301_large">
            <a:extLst>
              <a:ext uri="{FF2B5EF4-FFF2-40B4-BE49-F238E27FC236}">
                <a16:creationId xmlns:a16="http://schemas.microsoft.com/office/drawing/2014/main" id="{28185F72-359D-42A4-9ED3-9299DDCF4D45}"/>
              </a:ext>
            </a:extLst>
          </p:cNvPr>
          <p:cNvPicPr>
            <a:picLocks noChangeAspect="1" noChangeArrowheads="1"/>
          </p:cNvPicPr>
          <p:nvPr/>
        </p:nvPicPr>
        <p:blipFill>
          <a:blip r:embed="rId11">
            <a:lum contrast="10000"/>
            <a:extLst>
              <a:ext uri="{28A0092B-C50C-407E-A947-70E740481C1C}">
                <a14:useLocalDpi xmlns:a14="http://schemas.microsoft.com/office/drawing/2010/main" val="0"/>
              </a:ext>
            </a:extLst>
          </a:blip>
          <a:srcRect/>
          <a:stretch>
            <a:fillRect/>
          </a:stretch>
        </p:blipFill>
        <p:spPr bwMode="auto">
          <a:xfrm>
            <a:off x="1752600" y="2971800"/>
            <a:ext cx="1066800" cy="75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49" name="Picture 53" descr="39">
            <a:extLst>
              <a:ext uri="{FF2B5EF4-FFF2-40B4-BE49-F238E27FC236}">
                <a16:creationId xmlns:a16="http://schemas.microsoft.com/office/drawing/2014/main" id="{3FD2BE1C-57F7-4618-812E-94F1F3DDDFC6}"/>
              </a:ext>
            </a:extLst>
          </p:cNvPr>
          <p:cNvPicPr>
            <a:picLocks noChangeAspect="1" noChangeArrowheads="1"/>
          </p:cNvPicPr>
          <p:nvPr/>
        </p:nvPicPr>
        <p:blipFill>
          <a:blip r:embed="rId12">
            <a:lum contrast="10000"/>
            <a:extLst>
              <a:ext uri="{28A0092B-C50C-407E-A947-70E740481C1C}">
                <a14:useLocalDpi xmlns:a14="http://schemas.microsoft.com/office/drawing/2010/main" val="0"/>
              </a:ext>
            </a:extLst>
          </a:blip>
          <a:srcRect/>
          <a:stretch>
            <a:fillRect/>
          </a:stretch>
        </p:blipFill>
        <p:spPr bwMode="auto">
          <a:xfrm>
            <a:off x="1447800" y="2209800"/>
            <a:ext cx="1066800" cy="852488"/>
          </a:xfrm>
          <a:prstGeom prst="rect">
            <a:avLst/>
          </a:prstGeom>
          <a:noFill/>
          <a:extLst>
            <a:ext uri="{909E8E84-426E-40DD-AFC4-6F175D3DCCD1}">
              <a14:hiddenFill xmlns:a14="http://schemas.microsoft.com/office/drawing/2010/main">
                <a:solidFill>
                  <a:srgbClr val="FFFFFF"/>
                </a:solidFill>
              </a14:hiddenFill>
            </a:ext>
          </a:extLst>
        </p:spPr>
      </p:pic>
      <p:pic>
        <p:nvPicPr>
          <p:cNvPr id="4151" name="Picture 55" descr="7_426028_ba4d9de5decb55a">
            <a:extLst>
              <a:ext uri="{FF2B5EF4-FFF2-40B4-BE49-F238E27FC236}">
                <a16:creationId xmlns:a16="http://schemas.microsoft.com/office/drawing/2014/main" id="{0BF05773-D998-4A70-B97E-4E727D2120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0" y="4343400"/>
            <a:ext cx="787400" cy="9906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E4A60DEF-A3E0-4D74-B87B-ADE3CF8951C5}"/>
              </a:ext>
            </a:extLst>
          </p:cNvPr>
          <p:cNvSpPr>
            <a:spLocks noGrp="1"/>
          </p:cNvSpPr>
          <p:nvPr>
            <p:ph type="sldNum" sz="quarter" idx="12"/>
          </p:nvPr>
        </p:nvSpPr>
        <p:spPr/>
        <p:txBody>
          <a:bodyPr/>
          <a:lstStyle/>
          <a:p>
            <a:fld id="{8A7A6979-0714-4377-B894-6BE4C2D6E202}" type="slidenum">
              <a:rPr lang="en-US" smtClean="0"/>
              <a:pPr/>
              <a:t>22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wipe(left)">
                                      <p:cBhvr>
                                        <p:cTn id="7" dur="1000"/>
                                        <p:tgtEl>
                                          <p:spTgt spid="4120"/>
                                        </p:tgtEl>
                                      </p:cBhvr>
                                    </p:animEffect>
                                  </p:childTnLst>
                                </p:cTn>
                              </p:par>
                            </p:childTnLst>
                          </p:cTn>
                        </p:par>
                        <p:par>
                          <p:cTn id="8" fill="hold" nodeType="afterGroup">
                            <p:stCondLst>
                              <p:cond delay="1000"/>
                            </p:stCondLst>
                            <p:childTnLst>
                              <p:par>
                                <p:cTn id="9" presetID="12" presetClass="entr" presetSubtype="8" fill="hold" nodeType="afterEffect">
                                  <p:stCondLst>
                                    <p:cond delay="0"/>
                                  </p:stCondLst>
                                  <p:childTnLst>
                                    <p:set>
                                      <p:cBhvr>
                                        <p:cTn id="10" dur="1" fill="hold">
                                          <p:stCondLst>
                                            <p:cond delay="0"/>
                                          </p:stCondLst>
                                        </p:cTn>
                                        <p:tgtEl>
                                          <p:spTgt spid="4150"/>
                                        </p:tgtEl>
                                        <p:attrNameLst>
                                          <p:attrName>style.visibility</p:attrName>
                                        </p:attrNameLst>
                                      </p:cBhvr>
                                      <p:to>
                                        <p:strVal val="visible"/>
                                      </p:to>
                                    </p:set>
                                    <p:animEffect transition="in" filter="slide(fromLeft)">
                                      <p:cBhvr>
                                        <p:cTn id="11" dur="1000"/>
                                        <p:tgtEl>
                                          <p:spTgt spid="4150"/>
                                        </p:tgtEl>
                                      </p:cBhvr>
                                    </p:animEffect>
                                  </p:childTnLst>
                                </p:cTn>
                              </p:par>
                              <p:par>
                                <p:cTn id="12" presetID="12" presetClass="entr" presetSubtype="8" fill="hold" nodeType="withEffect">
                                  <p:stCondLst>
                                    <p:cond delay="0"/>
                                  </p:stCondLst>
                                  <p:childTnLst>
                                    <p:set>
                                      <p:cBhvr>
                                        <p:cTn id="13" dur="1" fill="hold">
                                          <p:stCondLst>
                                            <p:cond delay="0"/>
                                          </p:stCondLst>
                                        </p:cTn>
                                        <p:tgtEl>
                                          <p:spTgt spid="4148"/>
                                        </p:tgtEl>
                                        <p:attrNameLst>
                                          <p:attrName>style.visibility</p:attrName>
                                        </p:attrNameLst>
                                      </p:cBhvr>
                                      <p:to>
                                        <p:strVal val="visible"/>
                                      </p:to>
                                    </p:set>
                                    <p:animEffect transition="in" filter="slide(fromLeft)">
                                      <p:cBhvr>
                                        <p:cTn id="14" dur="1000"/>
                                        <p:tgtEl>
                                          <p:spTgt spid="4148"/>
                                        </p:tgtEl>
                                      </p:cBhvr>
                                    </p:animEffect>
                                  </p:childTnLst>
                                </p:cTn>
                              </p:par>
                              <p:par>
                                <p:cTn id="15" presetID="12" presetClass="entr" presetSubtype="8" fill="hold" nodeType="withEffect">
                                  <p:stCondLst>
                                    <p:cond delay="0"/>
                                  </p:stCondLst>
                                  <p:childTnLst>
                                    <p:set>
                                      <p:cBhvr>
                                        <p:cTn id="16" dur="1" fill="hold">
                                          <p:stCondLst>
                                            <p:cond delay="0"/>
                                          </p:stCondLst>
                                        </p:cTn>
                                        <p:tgtEl>
                                          <p:spTgt spid="4146"/>
                                        </p:tgtEl>
                                        <p:attrNameLst>
                                          <p:attrName>style.visibility</p:attrName>
                                        </p:attrNameLst>
                                      </p:cBhvr>
                                      <p:to>
                                        <p:strVal val="visible"/>
                                      </p:to>
                                    </p:set>
                                    <p:animEffect transition="in" filter="slide(fromLeft)">
                                      <p:cBhvr>
                                        <p:cTn id="17" dur="1000"/>
                                        <p:tgtEl>
                                          <p:spTgt spid="4146"/>
                                        </p:tgtEl>
                                      </p:cBhvr>
                                    </p:animEffect>
                                  </p:childTnLst>
                                </p:cTn>
                              </p:par>
                              <p:par>
                                <p:cTn id="18" presetID="12" presetClass="entr" presetSubtype="8" fill="hold" nodeType="withEffect">
                                  <p:stCondLst>
                                    <p:cond delay="0"/>
                                  </p:stCondLst>
                                  <p:childTnLst>
                                    <p:set>
                                      <p:cBhvr>
                                        <p:cTn id="19" dur="1" fill="hold">
                                          <p:stCondLst>
                                            <p:cond delay="0"/>
                                          </p:stCondLst>
                                        </p:cTn>
                                        <p:tgtEl>
                                          <p:spTgt spid="4147"/>
                                        </p:tgtEl>
                                        <p:attrNameLst>
                                          <p:attrName>style.visibility</p:attrName>
                                        </p:attrNameLst>
                                      </p:cBhvr>
                                      <p:to>
                                        <p:strVal val="visible"/>
                                      </p:to>
                                    </p:set>
                                    <p:animEffect transition="in" filter="slide(fromLeft)">
                                      <p:cBhvr>
                                        <p:cTn id="20" dur="1000"/>
                                        <p:tgtEl>
                                          <p:spTgt spid="4147"/>
                                        </p:tgtEl>
                                      </p:cBhvr>
                                    </p:animEffect>
                                  </p:childTnLst>
                                </p:cTn>
                              </p:par>
                              <p:par>
                                <p:cTn id="21" presetID="12" presetClass="entr" presetSubtype="8" fill="hold" nodeType="withEffect">
                                  <p:stCondLst>
                                    <p:cond delay="0"/>
                                  </p:stCondLst>
                                  <p:childTnLst>
                                    <p:set>
                                      <p:cBhvr>
                                        <p:cTn id="22" dur="1" fill="hold">
                                          <p:stCondLst>
                                            <p:cond delay="0"/>
                                          </p:stCondLst>
                                        </p:cTn>
                                        <p:tgtEl>
                                          <p:spTgt spid="4149"/>
                                        </p:tgtEl>
                                        <p:attrNameLst>
                                          <p:attrName>style.visibility</p:attrName>
                                        </p:attrNameLst>
                                      </p:cBhvr>
                                      <p:to>
                                        <p:strVal val="visible"/>
                                      </p:to>
                                    </p:set>
                                    <p:animEffect transition="in" filter="slide(fromLeft)">
                                      <p:cBhvr>
                                        <p:cTn id="23" dur="1000"/>
                                        <p:tgtEl>
                                          <p:spTgt spid="4149"/>
                                        </p:tgtEl>
                                      </p:cBhvr>
                                    </p:animEffect>
                                  </p:childTnLst>
                                </p:cTn>
                              </p:par>
                              <p:par>
                                <p:cTn id="24" presetID="12" presetClass="entr" presetSubtype="8" fill="hold" nodeType="withEffect">
                                  <p:stCondLst>
                                    <p:cond delay="0"/>
                                  </p:stCondLst>
                                  <p:childTnLst>
                                    <p:set>
                                      <p:cBhvr>
                                        <p:cTn id="25" dur="1" fill="hold">
                                          <p:stCondLst>
                                            <p:cond delay="0"/>
                                          </p:stCondLst>
                                        </p:cTn>
                                        <p:tgtEl>
                                          <p:spTgt spid="4151"/>
                                        </p:tgtEl>
                                        <p:attrNameLst>
                                          <p:attrName>style.visibility</p:attrName>
                                        </p:attrNameLst>
                                      </p:cBhvr>
                                      <p:to>
                                        <p:strVal val="visible"/>
                                      </p:to>
                                    </p:set>
                                    <p:animEffect transition="in" filter="slide(fromLeft)">
                                      <p:cBhvr>
                                        <p:cTn id="26" dur="1000"/>
                                        <p:tgtEl>
                                          <p:spTgt spid="415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4145"/>
                                        </p:tgtEl>
                                        <p:attrNameLst>
                                          <p:attrName>style.visibility</p:attrName>
                                        </p:attrNameLst>
                                      </p:cBhvr>
                                      <p:to>
                                        <p:strVal val="visible"/>
                                      </p:to>
                                    </p:set>
                                    <p:animEffect transition="in" filter="fade">
                                      <p:cBhvr>
                                        <p:cTn id="31" dur="2000"/>
                                        <p:tgtEl>
                                          <p:spTgt spid="4145"/>
                                        </p:tgtEl>
                                      </p:cBhvr>
                                    </p:animEffect>
                                  </p:childTnLst>
                                </p:cTn>
                              </p:par>
                              <p:par>
                                <p:cTn id="32" presetID="10" presetClass="entr" presetSubtype="0" fill="hold" nodeType="withEffect">
                                  <p:stCondLst>
                                    <p:cond delay="0"/>
                                  </p:stCondLst>
                                  <p:childTnLst>
                                    <p:set>
                                      <p:cBhvr>
                                        <p:cTn id="33" dur="1" fill="hold">
                                          <p:stCondLst>
                                            <p:cond delay="0"/>
                                          </p:stCondLst>
                                        </p:cTn>
                                        <p:tgtEl>
                                          <p:spTgt spid="4142"/>
                                        </p:tgtEl>
                                        <p:attrNameLst>
                                          <p:attrName>style.visibility</p:attrName>
                                        </p:attrNameLst>
                                      </p:cBhvr>
                                      <p:to>
                                        <p:strVal val="visible"/>
                                      </p:to>
                                    </p:set>
                                    <p:animEffect transition="in" filter="fade">
                                      <p:cBhvr>
                                        <p:cTn id="34" dur="2000"/>
                                        <p:tgtEl>
                                          <p:spTgt spid="4142"/>
                                        </p:tgtEl>
                                      </p:cBhvr>
                                    </p:animEffect>
                                  </p:childTnLst>
                                </p:cTn>
                              </p:par>
                              <p:par>
                                <p:cTn id="35" presetID="10" presetClass="entr" presetSubtype="0" fill="hold" nodeType="withEffect">
                                  <p:stCondLst>
                                    <p:cond delay="0"/>
                                  </p:stCondLst>
                                  <p:childTnLst>
                                    <p:set>
                                      <p:cBhvr>
                                        <p:cTn id="36" dur="1" fill="hold">
                                          <p:stCondLst>
                                            <p:cond delay="0"/>
                                          </p:stCondLst>
                                        </p:cTn>
                                        <p:tgtEl>
                                          <p:spTgt spid="4138"/>
                                        </p:tgtEl>
                                        <p:attrNameLst>
                                          <p:attrName>style.visibility</p:attrName>
                                        </p:attrNameLst>
                                      </p:cBhvr>
                                      <p:to>
                                        <p:strVal val="visible"/>
                                      </p:to>
                                    </p:set>
                                    <p:animEffect transition="in" filter="fade">
                                      <p:cBhvr>
                                        <p:cTn id="37" dur="2000"/>
                                        <p:tgtEl>
                                          <p:spTgt spid="4138"/>
                                        </p:tgtEl>
                                      </p:cBhvr>
                                    </p:animEffect>
                                  </p:childTnLst>
                                </p:cTn>
                              </p:par>
                              <p:par>
                                <p:cTn id="38" presetID="10" presetClass="entr" presetSubtype="0" fill="hold" nodeType="withEffect">
                                  <p:stCondLst>
                                    <p:cond delay="0"/>
                                  </p:stCondLst>
                                  <p:childTnLst>
                                    <p:set>
                                      <p:cBhvr>
                                        <p:cTn id="39" dur="1" fill="hold">
                                          <p:stCondLst>
                                            <p:cond delay="0"/>
                                          </p:stCondLst>
                                        </p:cTn>
                                        <p:tgtEl>
                                          <p:spTgt spid="4141"/>
                                        </p:tgtEl>
                                        <p:attrNameLst>
                                          <p:attrName>style.visibility</p:attrName>
                                        </p:attrNameLst>
                                      </p:cBhvr>
                                      <p:to>
                                        <p:strVal val="visible"/>
                                      </p:to>
                                    </p:set>
                                    <p:animEffect transition="in" filter="fade">
                                      <p:cBhvr>
                                        <p:cTn id="40" dur="2000"/>
                                        <p:tgtEl>
                                          <p:spTgt spid="4141"/>
                                        </p:tgtEl>
                                      </p:cBhvr>
                                    </p:animEffect>
                                  </p:childTnLst>
                                </p:cTn>
                              </p:par>
                              <p:par>
                                <p:cTn id="41" presetID="10" presetClass="entr" presetSubtype="0" fill="hold" nodeType="withEffect">
                                  <p:stCondLst>
                                    <p:cond delay="0"/>
                                  </p:stCondLst>
                                  <p:childTnLst>
                                    <p:set>
                                      <p:cBhvr>
                                        <p:cTn id="42" dur="1" fill="hold">
                                          <p:stCondLst>
                                            <p:cond delay="0"/>
                                          </p:stCondLst>
                                        </p:cTn>
                                        <p:tgtEl>
                                          <p:spTgt spid="4143"/>
                                        </p:tgtEl>
                                        <p:attrNameLst>
                                          <p:attrName>style.visibility</p:attrName>
                                        </p:attrNameLst>
                                      </p:cBhvr>
                                      <p:to>
                                        <p:strVal val="visible"/>
                                      </p:to>
                                    </p:set>
                                    <p:animEffect transition="in" filter="fade">
                                      <p:cBhvr>
                                        <p:cTn id="43" dur="2000"/>
                                        <p:tgtEl>
                                          <p:spTgt spid="414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nodeType="clickEffect">
                                  <p:stCondLst>
                                    <p:cond delay="0"/>
                                  </p:stCondLst>
                                  <p:childTnLst>
                                    <p:set>
                                      <p:cBhvr>
                                        <p:cTn id="47" dur="1" fill="hold">
                                          <p:stCondLst>
                                            <p:cond delay="0"/>
                                          </p:stCondLst>
                                        </p:cTn>
                                        <p:tgtEl>
                                          <p:spTgt spid="4153"/>
                                        </p:tgtEl>
                                        <p:attrNameLst>
                                          <p:attrName>style.visibility</p:attrName>
                                        </p:attrNameLst>
                                      </p:cBhvr>
                                      <p:to>
                                        <p:strVal val="visible"/>
                                      </p:to>
                                    </p:set>
                                    <p:animEffect transition="in" filter="fade">
                                      <p:cBhvr>
                                        <p:cTn id="48" dur="1000"/>
                                        <p:tgtEl>
                                          <p:spTgt spid="4153"/>
                                        </p:tgtEl>
                                      </p:cBhvr>
                                    </p:animEffect>
                                    <p:anim calcmode="lin" valueType="num">
                                      <p:cBhvr>
                                        <p:cTn id="49" dur="1000" fill="hold"/>
                                        <p:tgtEl>
                                          <p:spTgt spid="4153"/>
                                        </p:tgtEl>
                                        <p:attrNameLst>
                                          <p:attrName>ppt_x</p:attrName>
                                        </p:attrNameLst>
                                      </p:cBhvr>
                                      <p:tavLst>
                                        <p:tav tm="0">
                                          <p:val>
                                            <p:strVal val="#ppt_x"/>
                                          </p:val>
                                        </p:tav>
                                        <p:tav tm="100000">
                                          <p:val>
                                            <p:strVal val="#ppt_x"/>
                                          </p:val>
                                        </p:tav>
                                      </p:tavLst>
                                    </p:anim>
                                    <p:anim calcmode="lin" valueType="num">
                                      <p:cBhvr>
                                        <p:cTn id="50" dur="1000" fill="hold"/>
                                        <p:tgtEl>
                                          <p:spTgt spid="41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152C3E1-DBE9-4F89-9CF7-C9EC5312CAB3}"/>
              </a:ext>
            </a:extLst>
          </p:cNvPr>
          <p:cNvSpPr>
            <a:spLocks noChangeArrowheads="1"/>
          </p:cNvSpPr>
          <p:nvPr/>
        </p:nvSpPr>
        <p:spPr bwMode="auto">
          <a:xfrm>
            <a:off x="76200" y="276225"/>
            <a:ext cx="457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玻璃</a:t>
            </a: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橡胶转变行为</a:t>
            </a:r>
          </a:p>
        </p:txBody>
      </p:sp>
      <p:sp>
        <p:nvSpPr>
          <p:cNvPr id="91140" name="Rectangle 4">
            <a:extLst>
              <a:ext uri="{FF2B5EF4-FFF2-40B4-BE49-F238E27FC236}">
                <a16:creationId xmlns:a16="http://schemas.microsoft.com/office/drawing/2014/main" id="{356F60DF-E519-4008-9DB6-542FF7B91302}"/>
              </a:ext>
            </a:extLst>
          </p:cNvPr>
          <p:cNvSpPr>
            <a:spLocks noChangeArrowheads="1"/>
          </p:cNvSpPr>
          <p:nvPr/>
        </p:nvSpPr>
        <p:spPr bwMode="auto">
          <a:xfrm>
            <a:off x="228600" y="1295400"/>
            <a:ext cx="8458200" cy="1752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sz="2800" b="1" i="1">
                <a:solidFill>
                  <a:srgbClr val="EAE8E2"/>
                </a:solidFill>
                <a:effectLst>
                  <a:outerShdw blurRad="38100" dist="38100" dir="2700000" algn="tl">
                    <a:srgbClr val="000000"/>
                  </a:outerShdw>
                </a:effectLst>
                <a:latin typeface="Times New Roman" panose="02020603050405020304" pitchFamily="18" charset="0"/>
                <a:ea typeface="黑体" panose="02010609060101010101" pitchFamily="49" charset="-122"/>
              </a:rPr>
              <a:t>T</a:t>
            </a:r>
            <a:r>
              <a:rPr kumimoji="1" lang="en-US" altLang="zh-CN" sz="2800" b="1" i="1" baseline="-25000">
                <a:solidFill>
                  <a:srgbClr val="EAE8E2"/>
                </a:solidFill>
                <a:effectLst>
                  <a:outerShdw blurRad="38100" dist="38100" dir="2700000" algn="tl">
                    <a:srgbClr val="000000"/>
                  </a:outerShdw>
                </a:effectLst>
                <a:latin typeface="Times New Roman" panose="02020603050405020304" pitchFamily="18" charset="0"/>
                <a:ea typeface="黑体" panose="02010609060101010101" pitchFamily="49" charset="-122"/>
              </a:rPr>
              <a:t>g</a:t>
            </a:r>
            <a:r>
              <a:rPr kumimoji="1" lang="en-US" altLang="zh-CN" sz="2800" b="1">
                <a:solidFill>
                  <a:srgbClr val="EAE8E2"/>
                </a:solidFill>
                <a:effectLst>
                  <a:outerShdw blurRad="38100" dist="38100" dir="2700000" algn="tl">
                    <a:srgbClr val="000000"/>
                  </a:outerShdw>
                </a:effectLst>
                <a:latin typeface="Times New Roman" panose="02020603050405020304" pitchFamily="18" charset="0"/>
                <a:ea typeface="黑体" panose="02010609060101010101" pitchFamily="49" charset="-122"/>
              </a:rPr>
              <a:t>: </a:t>
            </a:r>
            <a:r>
              <a:rPr kumimoji="1" lang="zh-CN" altLang="en-US" sz="2800" b="1">
                <a:solidFill>
                  <a:srgbClr val="EAE8E2"/>
                </a:solidFill>
                <a:latin typeface="Times New Roman" panose="02020603050405020304" pitchFamily="18" charset="0"/>
                <a:ea typeface="方正隶变简体" pitchFamily="2" charset="-122"/>
              </a:rPr>
              <a:t>指</a:t>
            </a:r>
            <a:r>
              <a:rPr kumimoji="1" lang="zh-CN" altLang="en-US" sz="2800" b="1">
                <a:solidFill>
                  <a:srgbClr val="FFFF00"/>
                </a:solidFill>
                <a:latin typeface="Times New Roman" panose="02020603050405020304" pitchFamily="18" charset="0"/>
                <a:ea typeface="方正隶变简体" pitchFamily="2" charset="-122"/>
              </a:rPr>
              <a:t>非晶态高聚物</a:t>
            </a:r>
            <a:r>
              <a:rPr kumimoji="1" lang="zh-CN" altLang="en-US" sz="2800" b="1">
                <a:solidFill>
                  <a:srgbClr val="EAE8E2"/>
                </a:solidFill>
                <a:latin typeface="Times New Roman" panose="02020603050405020304" pitchFamily="18" charset="0"/>
                <a:ea typeface="方正隶变简体" pitchFamily="2" charset="-122"/>
              </a:rPr>
              <a:t>从玻璃态到高弹态的转变。对</a:t>
            </a:r>
            <a:r>
              <a:rPr kumimoji="1" lang="zh-CN" altLang="en-US" sz="2800" b="1">
                <a:solidFill>
                  <a:srgbClr val="FFFF00"/>
                </a:solidFill>
                <a:latin typeface="Times New Roman" panose="02020603050405020304" pitchFamily="18" charset="0"/>
                <a:ea typeface="方正隶变简体" pitchFamily="2" charset="-122"/>
              </a:rPr>
              <a:t>晶态高分子</a:t>
            </a:r>
            <a:r>
              <a:rPr kumimoji="1" lang="zh-CN" altLang="en-US" sz="2800" b="1">
                <a:solidFill>
                  <a:srgbClr val="EAE8E2"/>
                </a:solidFill>
                <a:latin typeface="Times New Roman" panose="02020603050405020304" pitchFamily="18" charset="0"/>
                <a:ea typeface="方正隶变简体" pitchFamily="2" charset="-122"/>
              </a:rPr>
              <a:t>来说，玻璃化转变是指其中</a:t>
            </a:r>
            <a:r>
              <a:rPr kumimoji="1" lang="zh-CN" altLang="en-US" sz="2800" b="1">
                <a:solidFill>
                  <a:srgbClr val="FFFF00"/>
                </a:solidFill>
                <a:latin typeface="Times New Roman" panose="02020603050405020304" pitchFamily="18" charset="0"/>
                <a:ea typeface="方正隶变简体" pitchFamily="2" charset="-122"/>
              </a:rPr>
              <a:t>非晶部分的这种转变</a:t>
            </a:r>
            <a:r>
              <a:rPr kumimoji="1" lang="zh-CN" altLang="en-US" sz="2800" b="1">
                <a:solidFill>
                  <a:srgbClr val="EAE8E2"/>
                </a:solidFill>
                <a:latin typeface="Times New Roman" panose="02020603050405020304" pitchFamily="18" charset="0"/>
                <a:ea typeface="方正隶变简体" pitchFamily="2" charset="-122"/>
              </a:rPr>
              <a:t>。</a:t>
            </a:r>
          </a:p>
        </p:txBody>
      </p:sp>
      <p:sp>
        <p:nvSpPr>
          <p:cNvPr id="98311" name="Text Box 7" descr="画布">
            <a:extLst>
              <a:ext uri="{FF2B5EF4-FFF2-40B4-BE49-F238E27FC236}">
                <a16:creationId xmlns:a16="http://schemas.microsoft.com/office/drawing/2014/main" id="{4E2FF51F-BFBF-4BF1-8A16-59516C4846EF}"/>
              </a:ext>
            </a:extLst>
          </p:cNvPr>
          <p:cNvSpPr txBox="1">
            <a:spLocks noChangeArrowheads="1"/>
          </p:cNvSpPr>
          <p:nvPr/>
        </p:nvSpPr>
        <p:spPr bwMode="auto">
          <a:xfrm>
            <a:off x="457200" y="4038600"/>
            <a:ext cx="8077200" cy="1354138"/>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pPr>
            <a:r>
              <a:rPr lang="zh-CN" altLang="en-US" sz="2400" b="1">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从工艺上：</a:t>
            </a:r>
          </a:p>
          <a:p>
            <a:pPr algn="just" eaLnBrk="1" hangingPunct="1">
              <a:lnSpc>
                <a:spcPct val="115000"/>
              </a:lnSpc>
            </a:pPr>
            <a:r>
              <a:rPr lang="zh-CN" altLang="en-US" sz="2400" b="1">
                <a:solidFill>
                  <a:srgbClr val="006600"/>
                </a:solidFill>
                <a:latin typeface="Times New Roman" panose="02020603050405020304" pitchFamily="18" charset="0"/>
                <a:ea typeface="隶书" panose="02010509060101010101" pitchFamily="49" charset="-122"/>
              </a:rPr>
              <a:t>      </a:t>
            </a:r>
            <a:r>
              <a:rPr lang="en-US" altLang="zh-CN" sz="2400" b="1">
                <a:solidFill>
                  <a:srgbClr val="FF0000"/>
                </a:solidFill>
                <a:latin typeface="Times New Roman" panose="02020603050405020304" pitchFamily="18" charset="0"/>
                <a:ea typeface="隶书" panose="02010509060101010101" pitchFamily="49" charset="-122"/>
              </a:rPr>
              <a:t>T</a:t>
            </a:r>
            <a:r>
              <a:rPr lang="en-US" altLang="zh-CN" sz="2400" b="1" baseline="-25000">
                <a:solidFill>
                  <a:srgbClr val="FF0000"/>
                </a:solidFill>
                <a:latin typeface="Times New Roman" panose="02020603050405020304" pitchFamily="18" charset="0"/>
                <a:ea typeface="隶书" panose="02010509060101010101" pitchFamily="49" charset="-122"/>
              </a:rPr>
              <a:t>g</a:t>
            </a:r>
            <a:r>
              <a:rPr lang="en-US" altLang="zh-CN" sz="2400" b="1">
                <a:solidFill>
                  <a:srgbClr val="FF0000"/>
                </a:solidFill>
                <a:latin typeface="Times New Roman" panose="02020603050405020304" pitchFamily="18" charset="0"/>
                <a:ea typeface="隶书" panose="02010509060101010101" pitchFamily="49" charset="-122"/>
              </a:rPr>
              <a:t> </a:t>
            </a:r>
            <a:r>
              <a:rPr lang="zh-CN" altLang="en-US" sz="2400" b="1">
                <a:solidFill>
                  <a:srgbClr val="FF0000"/>
                </a:solidFill>
                <a:latin typeface="Times New Roman" panose="02020603050405020304" pitchFamily="18" charset="0"/>
                <a:ea typeface="隶书" panose="02010509060101010101" pitchFamily="49" charset="-122"/>
              </a:rPr>
              <a:t>是非晶态塑料使用的上限温度；</a:t>
            </a:r>
          </a:p>
          <a:p>
            <a:pPr algn="just" eaLnBrk="1" hangingPunct="1">
              <a:lnSpc>
                <a:spcPct val="115000"/>
              </a:lnSpc>
            </a:pPr>
            <a:r>
              <a:rPr lang="zh-CN" altLang="en-US" sz="2400" b="1">
                <a:solidFill>
                  <a:srgbClr val="006600"/>
                </a:solidFill>
                <a:latin typeface="Times New Roman" panose="02020603050405020304" pitchFamily="18" charset="0"/>
                <a:ea typeface="隶书" panose="02010509060101010101" pitchFamily="49" charset="-122"/>
              </a:rPr>
              <a:t>      </a:t>
            </a:r>
            <a:r>
              <a:rPr lang="en-US" altLang="zh-CN" sz="2400" b="1">
                <a:solidFill>
                  <a:srgbClr val="FF0000"/>
                </a:solidFill>
                <a:latin typeface="Times New Roman" panose="02020603050405020304" pitchFamily="18" charset="0"/>
                <a:ea typeface="隶书" panose="02010509060101010101" pitchFamily="49" charset="-122"/>
              </a:rPr>
              <a:t>T</a:t>
            </a:r>
            <a:r>
              <a:rPr lang="en-US" altLang="zh-CN" sz="2400" b="1" baseline="-25000">
                <a:solidFill>
                  <a:srgbClr val="FF0000"/>
                </a:solidFill>
                <a:latin typeface="Times New Roman" panose="02020603050405020304" pitchFamily="18" charset="0"/>
                <a:ea typeface="隶书" panose="02010509060101010101" pitchFamily="49" charset="-122"/>
              </a:rPr>
              <a:t>g</a:t>
            </a:r>
            <a:r>
              <a:rPr lang="zh-CN" altLang="en-US" sz="2400" b="1">
                <a:solidFill>
                  <a:srgbClr val="FF0000"/>
                </a:solidFill>
                <a:latin typeface="Times New Roman" panose="02020603050405020304" pitchFamily="18" charset="0"/>
                <a:ea typeface="隶书" panose="02010509060101010101" pitchFamily="49" charset="-122"/>
              </a:rPr>
              <a:t>是橡胶的使用下限温度，上限温度是</a:t>
            </a:r>
            <a:r>
              <a:rPr lang="en-US" altLang="zh-CN" sz="2400" b="1">
                <a:solidFill>
                  <a:srgbClr val="FF0000"/>
                </a:solidFill>
                <a:latin typeface="Times New Roman" panose="02020603050405020304" pitchFamily="18" charset="0"/>
                <a:ea typeface="隶书" panose="02010509060101010101" pitchFamily="49" charset="-122"/>
              </a:rPr>
              <a:t>T</a:t>
            </a:r>
            <a:r>
              <a:rPr lang="en-US" altLang="zh-CN" sz="2400" b="1" baseline="-25000">
                <a:solidFill>
                  <a:srgbClr val="FF0000"/>
                </a:solidFill>
                <a:latin typeface="Times New Roman" panose="02020603050405020304" pitchFamily="18" charset="0"/>
                <a:ea typeface="隶书" panose="02010509060101010101" pitchFamily="49" charset="-122"/>
                <a:sym typeface="Symbol" panose="05050102010706020507" pitchFamily="18" charset="2"/>
              </a:rPr>
              <a:t></a:t>
            </a:r>
            <a:endParaRPr lang="en-US" altLang="zh-CN" sz="2400" b="1" baseline="-25000">
              <a:solidFill>
                <a:srgbClr val="FF0000"/>
              </a:solidFill>
              <a:latin typeface="Times New Roman" panose="02020603050405020304" pitchFamily="18" charset="0"/>
              <a:ea typeface="隶书" panose="02010509060101010101" pitchFamily="49" charset="-122"/>
            </a:endParaRPr>
          </a:p>
        </p:txBody>
      </p:sp>
      <p:sp>
        <p:nvSpPr>
          <p:cNvPr id="98312" name="Text Box 8" descr="画布">
            <a:extLst>
              <a:ext uri="{FF2B5EF4-FFF2-40B4-BE49-F238E27FC236}">
                <a16:creationId xmlns:a16="http://schemas.microsoft.com/office/drawing/2014/main" id="{F084EA31-2509-44F3-8B75-83B8D7D7B690}"/>
              </a:ext>
            </a:extLst>
          </p:cNvPr>
          <p:cNvSpPr txBox="1">
            <a:spLocks noChangeArrowheads="1"/>
          </p:cNvSpPr>
          <p:nvPr/>
        </p:nvSpPr>
        <p:spPr bwMode="auto">
          <a:xfrm>
            <a:off x="457200" y="5410200"/>
            <a:ext cx="8077200" cy="1354138"/>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pPr>
            <a:r>
              <a:rPr lang="zh-CN" altLang="en-US" sz="2400" b="1">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从学科上：</a:t>
            </a:r>
          </a:p>
          <a:p>
            <a:pPr algn="just" eaLnBrk="1" hangingPunct="1">
              <a:lnSpc>
                <a:spcPct val="115000"/>
              </a:lnSpc>
            </a:pPr>
            <a:r>
              <a:rPr lang="zh-CN" altLang="en-US" sz="2400" b="1">
                <a:solidFill>
                  <a:srgbClr val="006600"/>
                </a:solidFill>
                <a:latin typeface="Times New Roman" panose="02020603050405020304" pitchFamily="18" charset="0"/>
                <a:ea typeface="隶书" panose="02010509060101010101" pitchFamily="49" charset="-122"/>
              </a:rPr>
              <a:t>    </a:t>
            </a:r>
            <a:r>
              <a:rPr lang="en-US" altLang="zh-CN" sz="2400" b="1">
                <a:solidFill>
                  <a:srgbClr val="006600"/>
                </a:solidFill>
                <a:latin typeface="Times New Roman" panose="02020603050405020304" pitchFamily="18" charset="0"/>
                <a:ea typeface="隶书" panose="02010509060101010101" pitchFamily="49" charset="-122"/>
              </a:rPr>
              <a:t>T</a:t>
            </a:r>
            <a:r>
              <a:rPr lang="en-US" altLang="zh-CN" sz="2400" b="1" baseline="-25000">
                <a:solidFill>
                  <a:srgbClr val="006600"/>
                </a:solidFill>
                <a:latin typeface="Times New Roman" panose="02020603050405020304" pitchFamily="18" charset="0"/>
                <a:ea typeface="隶书" panose="02010509060101010101" pitchFamily="49" charset="-122"/>
              </a:rPr>
              <a:t>g</a:t>
            </a:r>
            <a:r>
              <a:rPr lang="zh-CN" altLang="en-US" sz="2400" b="1">
                <a:solidFill>
                  <a:srgbClr val="006600"/>
                </a:solidFill>
                <a:latin typeface="Times New Roman" panose="02020603050405020304" pitchFamily="18" charset="0"/>
                <a:ea typeface="隶书" panose="02010509060101010101" pitchFamily="49" charset="-122"/>
              </a:rPr>
              <a:t>是</a:t>
            </a:r>
            <a:r>
              <a:rPr lang="zh-CN" altLang="en-US" sz="2400" b="1">
                <a:solidFill>
                  <a:srgbClr val="FF0000"/>
                </a:solidFill>
                <a:latin typeface="Times New Roman" panose="02020603050405020304" pitchFamily="18" charset="0"/>
                <a:ea typeface="隶书" panose="02010509060101010101" pitchFamily="49" charset="-122"/>
              </a:rPr>
              <a:t>衡量聚合物链柔性高低</a:t>
            </a:r>
            <a:r>
              <a:rPr lang="zh-CN" altLang="en-US" sz="2400" b="1">
                <a:solidFill>
                  <a:srgbClr val="006600"/>
                </a:solidFill>
                <a:latin typeface="Times New Roman" panose="02020603050405020304" pitchFamily="18" charset="0"/>
                <a:ea typeface="隶书" panose="02010509060101010101" pitchFamily="49" charset="-122"/>
              </a:rPr>
              <a:t>的表征温度。</a:t>
            </a:r>
          </a:p>
          <a:p>
            <a:pPr algn="just" eaLnBrk="1" hangingPunct="1">
              <a:lnSpc>
                <a:spcPct val="115000"/>
              </a:lnSpc>
            </a:pPr>
            <a:r>
              <a:rPr lang="zh-CN" altLang="en-US" sz="2400" b="1">
                <a:solidFill>
                  <a:srgbClr val="006600"/>
                </a:solidFill>
                <a:latin typeface="Times New Roman" panose="02020603050405020304" pitchFamily="18" charset="0"/>
                <a:ea typeface="隶书" panose="02010509060101010101" pitchFamily="49" charset="-122"/>
              </a:rPr>
              <a:t>    </a:t>
            </a:r>
            <a:r>
              <a:rPr lang="en-US" altLang="zh-CN" sz="2400" b="1">
                <a:solidFill>
                  <a:srgbClr val="FF0000"/>
                </a:solidFill>
                <a:latin typeface="Times New Roman" panose="02020603050405020304" pitchFamily="18" charset="0"/>
                <a:ea typeface="隶书" panose="02010509060101010101" pitchFamily="49" charset="-122"/>
              </a:rPr>
              <a:t>T</a:t>
            </a:r>
            <a:r>
              <a:rPr lang="en-US" altLang="zh-CN" sz="2400" b="1" baseline="-25000">
                <a:solidFill>
                  <a:srgbClr val="FF0000"/>
                </a:solidFill>
                <a:latin typeface="Times New Roman" panose="02020603050405020304" pitchFamily="18" charset="0"/>
                <a:ea typeface="隶书" panose="02010509060101010101" pitchFamily="49" charset="-122"/>
              </a:rPr>
              <a:t>g</a:t>
            </a:r>
            <a:r>
              <a:rPr lang="zh-CN" altLang="en-US" sz="2400" b="1">
                <a:solidFill>
                  <a:srgbClr val="FF0000"/>
                </a:solidFill>
                <a:latin typeface="Times New Roman" panose="02020603050405020304" pitchFamily="18" charset="0"/>
                <a:ea typeface="隶书" panose="02010509060101010101" pitchFamily="49" charset="-122"/>
              </a:rPr>
              <a:t>越小，链的柔性越好</a:t>
            </a:r>
          </a:p>
        </p:txBody>
      </p:sp>
      <p:sp>
        <p:nvSpPr>
          <p:cNvPr id="41991" name="Rectangle 10">
            <a:extLst>
              <a:ext uri="{FF2B5EF4-FFF2-40B4-BE49-F238E27FC236}">
                <a16:creationId xmlns:a16="http://schemas.microsoft.com/office/drawing/2014/main" id="{212A608F-DD44-4F3C-BAC8-666B2A8F7642}"/>
              </a:ext>
            </a:extLst>
          </p:cNvPr>
          <p:cNvSpPr>
            <a:spLocks noChangeArrowheads="1"/>
          </p:cNvSpPr>
          <p:nvPr/>
        </p:nvSpPr>
        <p:spPr bwMode="auto">
          <a:xfrm>
            <a:off x="381000" y="3276600"/>
            <a:ext cx="3352800" cy="60960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i="1">
                <a:solidFill>
                  <a:srgbClr val="FFFF00"/>
                </a:solidFill>
                <a:latin typeface="Times New Roman" panose="02020603050405020304" pitchFamily="18" charset="0"/>
                <a:ea typeface="隶书" panose="02010509060101010101" pitchFamily="49" charset="-122"/>
              </a:rPr>
              <a:t>T</a:t>
            </a:r>
            <a:r>
              <a:rPr lang="en-US" altLang="zh-CN" sz="3200" i="1" baseline="-25000">
                <a:solidFill>
                  <a:srgbClr val="FFFF00"/>
                </a:solidFill>
                <a:latin typeface="Times New Roman" panose="02020603050405020304" pitchFamily="18" charset="0"/>
                <a:ea typeface="隶书" panose="02010509060101010101" pitchFamily="49" charset="-122"/>
              </a:rPr>
              <a:t>g</a:t>
            </a:r>
            <a:r>
              <a:rPr lang="zh-CN" altLang="en-US" sz="3200">
                <a:solidFill>
                  <a:srgbClr val="FFFF00"/>
                </a:solidFill>
                <a:latin typeface="Times New Roman" panose="02020603050405020304" pitchFamily="18" charset="0"/>
                <a:ea typeface="隶书" panose="02010509060101010101" pitchFamily="49" charset="-122"/>
              </a:rPr>
              <a:t>的重要意义</a:t>
            </a:r>
          </a:p>
        </p:txBody>
      </p:sp>
      <p:sp>
        <p:nvSpPr>
          <p:cNvPr id="2" name="灯片编号占位符 1">
            <a:extLst>
              <a:ext uri="{FF2B5EF4-FFF2-40B4-BE49-F238E27FC236}">
                <a16:creationId xmlns:a16="http://schemas.microsoft.com/office/drawing/2014/main" id="{61E91B04-C2DF-4D61-AE00-E065F301A5FE}"/>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1991"/>
                                        </p:tgtEl>
                                        <p:attrNameLst>
                                          <p:attrName>style.visibility</p:attrName>
                                        </p:attrNameLst>
                                      </p:cBhvr>
                                      <p:to>
                                        <p:strVal val="visible"/>
                                      </p:to>
                                    </p:set>
                                    <p:anim calcmode="lin" valueType="num">
                                      <p:cBhvr>
                                        <p:cTn id="7" dur="500" fill="hold"/>
                                        <p:tgtEl>
                                          <p:spTgt spid="4199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991"/>
                                        </p:tgtEl>
                                        <p:attrNameLst>
                                          <p:attrName>ppt_y</p:attrName>
                                        </p:attrNameLst>
                                      </p:cBhvr>
                                      <p:tavLst>
                                        <p:tav tm="0">
                                          <p:val>
                                            <p:strVal val="#ppt_y"/>
                                          </p:val>
                                        </p:tav>
                                        <p:tav tm="100000">
                                          <p:val>
                                            <p:strVal val="#ppt_y"/>
                                          </p:val>
                                        </p:tav>
                                      </p:tavLst>
                                    </p:anim>
                                    <p:anim calcmode="lin" valueType="num">
                                      <p:cBhvr>
                                        <p:cTn id="9" dur="500" fill="hold"/>
                                        <p:tgtEl>
                                          <p:spTgt spid="4199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99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991"/>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8311"/>
                                        </p:tgtEl>
                                        <p:attrNameLst>
                                          <p:attrName>style.visibility</p:attrName>
                                        </p:attrNameLst>
                                      </p:cBhvr>
                                      <p:to>
                                        <p:strVal val="visible"/>
                                      </p:to>
                                    </p:set>
                                    <p:anim calcmode="lin" valueType="num">
                                      <p:cBhvr>
                                        <p:cTn id="14" dur="500" fill="hold"/>
                                        <p:tgtEl>
                                          <p:spTgt spid="98311"/>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8311"/>
                                        </p:tgtEl>
                                        <p:attrNameLst>
                                          <p:attrName>ppt_y</p:attrName>
                                        </p:attrNameLst>
                                      </p:cBhvr>
                                      <p:tavLst>
                                        <p:tav tm="0">
                                          <p:val>
                                            <p:strVal val="#ppt_y"/>
                                          </p:val>
                                        </p:tav>
                                        <p:tav tm="100000">
                                          <p:val>
                                            <p:strVal val="#ppt_y"/>
                                          </p:val>
                                        </p:tav>
                                      </p:tavLst>
                                    </p:anim>
                                    <p:anim calcmode="lin" valueType="num">
                                      <p:cBhvr>
                                        <p:cTn id="16" dur="500" fill="hold"/>
                                        <p:tgtEl>
                                          <p:spTgt spid="98311"/>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8311"/>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8311"/>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8312"/>
                                        </p:tgtEl>
                                        <p:attrNameLst>
                                          <p:attrName>style.visibility</p:attrName>
                                        </p:attrNameLst>
                                      </p:cBhvr>
                                      <p:to>
                                        <p:strVal val="visible"/>
                                      </p:to>
                                    </p:set>
                                    <p:anim calcmode="lin" valueType="num">
                                      <p:cBhvr>
                                        <p:cTn id="21" dur="500" fill="hold"/>
                                        <p:tgtEl>
                                          <p:spTgt spid="9831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8312"/>
                                        </p:tgtEl>
                                        <p:attrNameLst>
                                          <p:attrName>ppt_y</p:attrName>
                                        </p:attrNameLst>
                                      </p:cBhvr>
                                      <p:tavLst>
                                        <p:tav tm="0">
                                          <p:val>
                                            <p:strVal val="#ppt_y"/>
                                          </p:val>
                                        </p:tav>
                                        <p:tav tm="100000">
                                          <p:val>
                                            <p:strVal val="#ppt_y"/>
                                          </p:val>
                                        </p:tav>
                                      </p:tavLst>
                                    </p:anim>
                                    <p:anim calcmode="lin" valueType="num">
                                      <p:cBhvr>
                                        <p:cTn id="23" dur="500" fill="hold"/>
                                        <p:tgtEl>
                                          <p:spTgt spid="9831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831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8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P spid="98312" grpId="0"/>
      <p:bldP spid="4199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3" descr="画布">
            <a:extLst>
              <a:ext uri="{FF2B5EF4-FFF2-40B4-BE49-F238E27FC236}">
                <a16:creationId xmlns:a16="http://schemas.microsoft.com/office/drawing/2014/main" id="{BE4EF4D4-8C63-4E1C-9326-C66DA05D2B2A}"/>
              </a:ext>
            </a:extLst>
          </p:cNvPr>
          <p:cNvSpPr txBox="1">
            <a:spLocks noChangeArrowheads="1"/>
          </p:cNvSpPr>
          <p:nvPr/>
        </p:nvSpPr>
        <p:spPr bwMode="auto">
          <a:xfrm>
            <a:off x="381000" y="1857375"/>
            <a:ext cx="8229600" cy="2830513"/>
          </a:xfrm>
          <a:prstGeom prst="rect">
            <a:avLst/>
          </a:prstGeom>
          <a:blipFill dpi="0" rotWithShape="1">
            <a:blip r:embed="rId2">
              <a:alphaModFix amt="45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50000"/>
              </a:spcBef>
              <a:buClr>
                <a:srgbClr val="FF9900"/>
              </a:buClr>
              <a:buFont typeface="Wingdings" panose="05000000000000000000" pitchFamily="2" charset="2"/>
              <a:buNone/>
            </a:pPr>
            <a:r>
              <a:rPr lang="zh-CN" altLang="en-US" sz="2400" b="1">
                <a:solidFill>
                  <a:srgbClr val="000099"/>
                </a:solidFill>
                <a:latin typeface="微软雅黑" panose="020B0503020204020204" pitchFamily="34" charset="-122"/>
                <a:ea typeface="微软雅黑" panose="020B0503020204020204" pitchFamily="34" charset="-122"/>
              </a:rPr>
              <a:t>在玻璃化转变，许多物理性质发生急剧变化，如</a:t>
            </a:r>
            <a:r>
              <a:rPr lang="zh-CN" altLang="en-US" sz="2400" b="1">
                <a:solidFill>
                  <a:srgbClr val="FF0000"/>
                </a:solidFill>
                <a:latin typeface="微软雅黑" panose="020B0503020204020204" pitchFamily="34" charset="-122"/>
                <a:ea typeface="微软雅黑" panose="020B0503020204020204" pitchFamily="34" charset="-122"/>
              </a:rPr>
              <a:t>比容、折光指数、粘度、介电常数、比热</a:t>
            </a:r>
            <a:r>
              <a:rPr lang="zh-CN" altLang="en-US" sz="2400" b="1">
                <a:solidFill>
                  <a:srgbClr val="000099"/>
                </a:solidFill>
                <a:latin typeface="微软雅黑" panose="020B0503020204020204" pitchFamily="34" charset="-122"/>
                <a:ea typeface="微软雅黑" panose="020B0503020204020204" pitchFamily="34" charset="-122"/>
              </a:rPr>
              <a:t>等。模量从玻璃态转变为高弹态时，</a:t>
            </a:r>
            <a:r>
              <a:rPr lang="zh-CN" altLang="en-US" sz="2400" b="1">
                <a:solidFill>
                  <a:srgbClr val="FF0000"/>
                </a:solidFill>
                <a:latin typeface="微软雅黑" panose="020B0503020204020204" pitchFamily="34" charset="-122"/>
                <a:ea typeface="微软雅黑" panose="020B0503020204020204" pitchFamily="34" charset="-122"/>
              </a:rPr>
              <a:t>跌落几个数量级</a:t>
            </a:r>
            <a:r>
              <a:rPr lang="zh-CN" altLang="en-US" sz="2400" b="1">
                <a:solidFill>
                  <a:srgbClr val="006600"/>
                </a:solidFill>
                <a:latin typeface="微软雅黑" panose="020B0503020204020204" pitchFamily="34" charset="-122"/>
                <a:ea typeface="微软雅黑" panose="020B0503020204020204" pitchFamily="34" charset="-122"/>
              </a:rPr>
              <a:t>。</a:t>
            </a:r>
          </a:p>
          <a:p>
            <a:pPr algn="just" eaLnBrk="1" hangingPunct="1">
              <a:lnSpc>
                <a:spcPct val="140000"/>
              </a:lnSpc>
              <a:spcBef>
                <a:spcPct val="50000"/>
              </a:spcBef>
              <a:buClr>
                <a:srgbClr val="FF9900"/>
              </a:buClr>
              <a:buFont typeface="Wingdings" panose="05000000000000000000" pitchFamily="2" charset="2"/>
              <a:buNone/>
            </a:pPr>
            <a:r>
              <a:rPr lang="zh-CN" altLang="en-US" sz="2400" b="1">
                <a:solidFill>
                  <a:srgbClr val="000099"/>
                </a:solidFill>
                <a:latin typeface="微软雅黑" panose="020B0503020204020204" pitchFamily="34" charset="-122"/>
                <a:ea typeface="微软雅黑" panose="020B0503020204020204" pitchFamily="34" charset="-122"/>
              </a:rPr>
              <a:t>原则上说，所有在玻璃化转变过程中发生显著变化或突变的物理性质，都可以用来测量玻璃化温度。</a:t>
            </a:r>
          </a:p>
        </p:txBody>
      </p:sp>
      <p:sp>
        <p:nvSpPr>
          <p:cNvPr id="44036" name="Rectangle 4">
            <a:extLst>
              <a:ext uri="{FF2B5EF4-FFF2-40B4-BE49-F238E27FC236}">
                <a16:creationId xmlns:a16="http://schemas.microsoft.com/office/drawing/2014/main" id="{C9C485B9-2AA8-434B-82AD-03C2A7EDC72C}"/>
              </a:ext>
            </a:extLst>
          </p:cNvPr>
          <p:cNvSpPr>
            <a:spLocks noChangeArrowheads="1"/>
          </p:cNvSpPr>
          <p:nvPr/>
        </p:nvSpPr>
        <p:spPr bwMode="auto">
          <a:xfrm>
            <a:off x="381000" y="1225550"/>
            <a:ext cx="4465638"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FFFF00"/>
                </a:solidFill>
                <a:latin typeface="Times New Roman" panose="02020603050405020304" pitchFamily="18" charset="0"/>
                <a:ea typeface="隶书" panose="02010509060101010101" pitchFamily="49" charset="-122"/>
              </a:rPr>
              <a:t>5.3.1 </a:t>
            </a:r>
            <a:r>
              <a:rPr kumimoji="1" lang="zh-CN" altLang="en-US" sz="2800" b="1">
                <a:solidFill>
                  <a:srgbClr val="FFFF00"/>
                </a:solidFill>
                <a:latin typeface="Times New Roman" panose="02020603050405020304" pitchFamily="18" charset="0"/>
                <a:ea typeface="隶书" panose="02010509060101010101" pitchFamily="49" charset="-122"/>
              </a:rPr>
              <a:t>玻璃化转变温度测定   </a:t>
            </a:r>
            <a:endParaRPr kumimoji="1" lang="en-US" altLang="zh-CN" sz="2800" b="1">
              <a:solidFill>
                <a:srgbClr val="FFFF00"/>
              </a:solidFill>
              <a:latin typeface="Times New Roman" panose="02020603050405020304" pitchFamily="18" charset="0"/>
              <a:ea typeface="隶书" panose="02010509060101010101" pitchFamily="49" charset="-122"/>
            </a:endParaRPr>
          </a:p>
        </p:txBody>
      </p:sp>
      <p:sp>
        <p:nvSpPr>
          <p:cNvPr id="44038" name="Rectangle 2">
            <a:extLst>
              <a:ext uri="{FF2B5EF4-FFF2-40B4-BE49-F238E27FC236}">
                <a16:creationId xmlns:a16="http://schemas.microsoft.com/office/drawing/2014/main" id="{43BAC5CF-180B-4E57-AB46-17C5F23DE6D3}"/>
              </a:ext>
            </a:extLst>
          </p:cNvPr>
          <p:cNvSpPr>
            <a:spLocks noChangeArrowheads="1"/>
          </p:cNvSpPr>
          <p:nvPr/>
        </p:nvSpPr>
        <p:spPr bwMode="auto">
          <a:xfrm>
            <a:off x="76200" y="276225"/>
            <a:ext cx="457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玻璃</a:t>
            </a: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橡胶转变行为</a:t>
            </a:r>
          </a:p>
        </p:txBody>
      </p:sp>
      <p:sp>
        <p:nvSpPr>
          <p:cNvPr id="3" name="文本框 2">
            <a:extLst>
              <a:ext uri="{FF2B5EF4-FFF2-40B4-BE49-F238E27FC236}">
                <a16:creationId xmlns:a16="http://schemas.microsoft.com/office/drawing/2014/main" id="{0093E2F3-7DA4-4C58-9C97-B6EEE6A61353}"/>
              </a:ext>
            </a:extLst>
          </p:cNvPr>
          <p:cNvSpPr txBox="1"/>
          <p:nvPr/>
        </p:nvSpPr>
        <p:spPr>
          <a:xfrm>
            <a:off x="381000" y="4953000"/>
            <a:ext cx="6934200" cy="1705403"/>
          </a:xfrm>
          <a:prstGeom prst="rect">
            <a:avLst/>
          </a:prstGeom>
          <a:noFill/>
          <a:ln w="38100">
            <a:solidFill>
              <a:schemeClr val="accent1"/>
            </a:solidFill>
          </a:ln>
        </p:spPr>
        <p:txBody>
          <a:bodyPr wrap="square" rtlCol="0">
            <a:spAutoFit/>
          </a:bodyPr>
          <a:lstStyle/>
          <a:p>
            <a:pPr marL="285750" indent="-285750">
              <a:lnSpc>
                <a:spcPct val="15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体积变化：膨胀计法，折射率法</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热力学性质：</a:t>
            </a:r>
            <a:r>
              <a:rPr lang="en-US" altLang="zh-CN" b="1" dirty="0">
                <a:latin typeface="微软雅黑" panose="020B0503020204020204" pitchFamily="34" charset="-122"/>
                <a:ea typeface="微软雅黑" panose="020B0503020204020204" pitchFamily="34" charset="-122"/>
              </a:rPr>
              <a:t>DTA,DSC</a:t>
            </a:r>
          </a:p>
          <a:p>
            <a:pPr marL="285750" indent="-285750">
              <a:lnSpc>
                <a:spcPct val="15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力学性质变化：热机械法，应力松弛法，动态力学松弛法</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电磁效应：介电松弛法，核磁共振松弛法</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32463785-1506-4C1E-8040-5B49103989F3}"/>
              </a:ext>
            </a:extLst>
          </p:cNvPr>
          <p:cNvSpPr txBox="1">
            <a:spLocks noChangeArrowheads="1"/>
          </p:cNvSpPr>
          <p:nvPr/>
        </p:nvSpPr>
        <p:spPr bwMode="auto">
          <a:xfrm>
            <a:off x="304800" y="304800"/>
            <a:ext cx="2514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1</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、膨胀计法</a:t>
            </a:r>
          </a:p>
        </p:txBody>
      </p:sp>
      <p:sp>
        <p:nvSpPr>
          <p:cNvPr id="104451" name="Text Box 3" descr="画布">
            <a:extLst>
              <a:ext uri="{FF2B5EF4-FFF2-40B4-BE49-F238E27FC236}">
                <a16:creationId xmlns:a16="http://schemas.microsoft.com/office/drawing/2014/main" id="{C566D0A0-9DAD-4219-9918-FAE8F9472952}"/>
              </a:ext>
            </a:extLst>
          </p:cNvPr>
          <p:cNvSpPr txBox="1">
            <a:spLocks noChangeArrowheads="1"/>
          </p:cNvSpPr>
          <p:nvPr/>
        </p:nvSpPr>
        <p:spPr bwMode="auto">
          <a:xfrm>
            <a:off x="304800" y="1295400"/>
            <a:ext cx="8610600" cy="140176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pPr>
            <a:r>
              <a:rPr lang="zh-CN" altLang="en-US" sz="2600" b="1">
                <a:solidFill>
                  <a:schemeClr val="bg1"/>
                </a:solidFill>
                <a:effectLst>
                  <a:outerShdw blurRad="38100" dist="38100" dir="2700000" algn="tl">
                    <a:srgbClr val="000000"/>
                  </a:outerShdw>
                </a:effectLst>
                <a:latin typeface="Times New Roman" panose="02020603050405020304" pitchFamily="18" charset="0"/>
              </a:rPr>
              <a:t>原理：</a:t>
            </a:r>
            <a:r>
              <a:rPr lang="zh-CN" altLang="en-US" sz="2600" b="1">
                <a:solidFill>
                  <a:srgbClr val="FFFF00"/>
                </a:solidFill>
                <a:latin typeface="Times New Roman" panose="02020603050405020304" pitchFamily="18" charset="0"/>
              </a:rPr>
              <a:t>体积或者比容随</a:t>
            </a:r>
            <a:r>
              <a:rPr lang="en-US" altLang="zh-CN" sz="2600" b="1">
                <a:solidFill>
                  <a:srgbClr val="FFFF00"/>
                </a:solidFill>
                <a:latin typeface="Times New Roman" panose="02020603050405020304" pitchFamily="18" charset="0"/>
              </a:rPr>
              <a:t>T</a:t>
            </a:r>
            <a:r>
              <a:rPr lang="zh-CN" altLang="en-US" sz="2600" b="1">
                <a:solidFill>
                  <a:srgbClr val="FFFF00"/>
                </a:solidFill>
                <a:latin typeface="Times New Roman" panose="02020603050405020304" pitchFamily="18" charset="0"/>
              </a:rPr>
              <a:t>变化</a:t>
            </a:r>
            <a:r>
              <a:rPr lang="zh-CN" altLang="en-US" sz="2600" b="1">
                <a:solidFill>
                  <a:schemeClr val="bg1"/>
                </a:solidFill>
                <a:latin typeface="Times New Roman" panose="02020603050405020304" pitchFamily="18" charset="0"/>
              </a:rPr>
              <a:t>，并且在</a:t>
            </a:r>
            <a:r>
              <a:rPr lang="en-US" altLang="zh-CN" sz="2600" b="1" i="1">
                <a:solidFill>
                  <a:schemeClr val="bg1"/>
                </a:solidFill>
                <a:latin typeface="Times New Roman" panose="02020603050405020304" pitchFamily="18" charset="0"/>
              </a:rPr>
              <a:t>T</a:t>
            </a:r>
            <a:r>
              <a:rPr lang="en-US" altLang="zh-CN" sz="2600" b="1" i="1" baseline="-25000">
                <a:solidFill>
                  <a:schemeClr val="bg1"/>
                </a:solidFill>
                <a:latin typeface="Times New Roman" panose="02020603050405020304" pitchFamily="18" charset="0"/>
              </a:rPr>
              <a:t>g</a:t>
            </a:r>
            <a:r>
              <a:rPr lang="zh-CN" altLang="en-US" sz="2600" b="1">
                <a:solidFill>
                  <a:schemeClr val="bg1"/>
                </a:solidFill>
                <a:latin typeface="Times New Roman" panose="02020603050405020304" pitchFamily="18" charset="0"/>
              </a:rPr>
              <a:t>处发生转折，因此从体积或者比容对温度曲线的两端的直线部分外推，交点对应的温度即玻璃化温度。</a:t>
            </a:r>
            <a:endParaRPr kumimoji="1" lang="zh-CN" altLang="en-US" sz="2600">
              <a:solidFill>
                <a:schemeClr val="bg1"/>
              </a:solidFill>
              <a:latin typeface="Times New Roman" panose="02020603050405020304" pitchFamily="18" charset="0"/>
            </a:endParaRPr>
          </a:p>
        </p:txBody>
      </p:sp>
      <p:grpSp>
        <p:nvGrpSpPr>
          <p:cNvPr id="46132" name="Group 52">
            <a:extLst>
              <a:ext uri="{FF2B5EF4-FFF2-40B4-BE49-F238E27FC236}">
                <a16:creationId xmlns:a16="http://schemas.microsoft.com/office/drawing/2014/main" id="{7234BB66-7C07-4CFB-837B-09D1D37B16AB}"/>
              </a:ext>
            </a:extLst>
          </p:cNvPr>
          <p:cNvGrpSpPr>
            <a:grpSpLocks/>
          </p:cNvGrpSpPr>
          <p:nvPr/>
        </p:nvGrpSpPr>
        <p:grpSpPr bwMode="auto">
          <a:xfrm>
            <a:off x="381000" y="3305175"/>
            <a:ext cx="2209800" cy="3005138"/>
            <a:chOff x="240" y="2082"/>
            <a:chExt cx="1392" cy="1893"/>
          </a:xfrm>
        </p:grpSpPr>
        <p:sp>
          <p:nvSpPr>
            <p:cNvPr id="46089" name="Line 9">
              <a:extLst>
                <a:ext uri="{FF2B5EF4-FFF2-40B4-BE49-F238E27FC236}">
                  <a16:creationId xmlns:a16="http://schemas.microsoft.com/office/drawing/2014/main" id="{D00921D6-4129-4451-B544-6F086816C772}"/>
                </a:ext>
              </a:extLst>
            </p:cNvPr>
            <p:cNvSpPr>
              <a:spLocks noChangeShapeType="1"/>
            </p:cNvSpPr>
            <p:nvPr/>
          </p:nvSpPr>
          <p:spPr bwMode="auto">
            <a:xfrm>
              <a:off x="960" y="2082"/>
              <a:ext cx="432"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1" name="Line 11">
              <a:extLst>
                <a:ext uri="{FF2B5EF4-FFF2-40B4-BE49-F238E27FC236}">
                  <a16:creationId xmlns:a16="http://schemas.microsoft.com/office/drawing/2014/main" id="{AAE9DBE7-64F0-47D6-BA9D-568628E7ABC6}"/>
                </a:ext>
              </a:extLst>
            </p:cNvPr>
            <p:cNvSpPr>
              <a:spLocks noChangeShapeType="1"/>
            </p:cNvSpPr>
            <p:nvPr/>
          </p:nvSpPr>
          <p:spPr bwMode="auto">
            <a:xfrm>
              <a:off x="1077" y="2088"/>
              <a:ext cx="0" cy="192"/>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2" name="Line 12">
              <a:extLst>
                <a:ext uri="{FF2B5EF4-FFF2-40B4-BE49-F238E27FC236}">
                  <a16:creationId xmlns:a16="http://schemas.microsoft.com/office/drawing/2014/main" id="{279F7A67-A8F9-431D-8159-7535DEC3CA3D}"/>
                </a:ext>
              </a:extLst>
            </p:cNvPr>
            <p:cNvSpPr>
              <a:spLocks noChangeShapeType="1"/>
            </p:cNvSpPr>
            <p:nvPr/>
          </p:nvSpPr>
          <p:spPr bwMode="auto">
            <a:xfrm>
              <a:off x="1278" y="2094"/>
              <a:ext cx="0" cy="192"/>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6094" name="AutoShape 14">
              <a:extLst>
                <a:ext uri="{FF2B5EF4-FFF2-40B4-BE49-F238E27FC236}">
                  <a16:creationId xmlns:a16="http://schemas.microsoft.com/office/drawing/2014/main" id="{16890A6F-BC77-4D32-A763-E60D5D29EBCF}"/>
                </a:ext>
              </a:extLst>
            </p:cNvPr>
            <p:cNvCxnSpPr>
              <a:cxnSpLocks noChangeShapeType="1"/>
            </p:cNvCxnSpPr>
            <p:nvPr/>
          </p:nvCxnSpPr>
          <p:spPr bwMode="auto">
            <a:xfrm rot="16200000" flipH="1">
              <a:off x="1175" y="2179"/>
              <a:ext cx="6" cy="201"/>
            </a:xfrm>
            <a:prstGeom prst="curvedConnector3">
              <a:avLst>
                <a:gd name="adj1" fmla="val 916667"/>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096" name="Line 16">
              <a:extLst>
                <a:ext uri="{FF2B5EF4-FFF2-40B4-BE49-F238E27FC236}">
                  <a16:creationId xmlns:a16="http://schemas.microsoft.com/office/drawing/2014/main" id="{3ED9E37B-BD14-46EE-AC9F-B1E0ADEA5B86}"/>
                </a:ext>
              </a:extLst>
            </p:cNvPr>
            <p:cNvSpPr>
              <a:spLocks noChangeShapeType="1"/>
            </p:cNvSpPr>
            <p:nvPr/>
          </p:nvSpPr>
          <p:spPr bwMode="auto">
            <a:xfrm>
              <a:off x="1128" y="2312"/>
              <a:ext cx="0" cy="1152"/>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7" name="Line 17">
              <a:extLst>
                <a:ext uri="{FF2B5EF4-FFF2-40B4-BE49-F238E27FC236}">
                  <a16:creationId xmlns:a16="http://schemas.microsoft.com/office/drawing/2014/main" id="{216E428C-A2FF-4578-8B73-439D73553680}"/>
                </a:ext>
              </a:extLst>
            </p:cNvPr>
            <p:cNvSpPr>
              <a:spLocks noChangeShapeType="1"/>
            </p:cNvSpPr>
            <p:nvPr/>
          </p:nvSpPr>
          <p:spPr bwMode="auto">
            <a:xfrm>
              <a:off x="1188" y="2330"/>
              <a:ext cx="0" cy="1152"/>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8" name="Line 18">
              <a:extLst>
                <a:ext uri="{FF2B5EF4-FFF2-40B4-BE49-F238E27FC236}">
                  <a16:creationId xmlns:a16="http://schemas.microsoft.com/office/drawing/2014/main" id="{DFAE41A6-0B33-4D78-8EB2-4C95B9971A9D}"/>
                </a:ext>
              </a:extLst>
            </p:cNvPr>
            <p:cNvSpPr>
              <a:spLocks noChangeShapeType="1"/>
            </p:cNvSpPr>
            <p:nvPr/>
          </p:nvSpPr>
          <p:spPr bwMode="auto">
            <a:xfrm>
              <a:off x="1248" y="2312"/>
              <a:ext cx="0" cy="1221"/>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6101" name="AutoShape 21">
              <a:extLst>
                <a:ext uri="{FF2B5EF4-FFF2-40B4-BE49-F238E27FC236}">
                  <a16:creationId xmlns:a16="http://schemas.microsoft.com/office/drawing/2014/main" id="{F6979CBE-CFE9-4DD1-AD08-A24128B41C9C}"/>
                </a:ext>
              </a:extLst>
            </p:cNvPr>
            <p:cNvCxnSpPr>
              <a:cxnSpLocks noChangeShapeType="1"/>
              <a:stCxn id="46100" idx="5"/>
              <a:endCxn id="46096" idx="1"/>
            </p:cNvCxnSpPr>
            <p:nvPr/>
          </p:nvCxnSpPr>
          <p:spPr bwMode="auto">
            <a:xfrm>
              <a:off x="918" y="3360"/>
              <a:ext cx="210" cy="110"/>
            </a:xfrm>
            <a:prstGeom prst="curvedConnector4">
              <a:avLst>
                <a:gd name="adj1" fmla="val -1431"/>
                <a:gd name="adj2" fmla="val 187273"/>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02" name="AutoShape 22">
              <a:extLst>
                <a:ext uri="{FF2B5EF4-FFF2-40B4-BE49-F238E27FC236}">
                  <a16:creationId xmlns:a16="http://schemas.microsoft.com/office/drawing/2014/main" id="{14A2A906-66C7-41DB-A140-232CB1EA673B}"/>
                </a:ext>
              </a:extLst>
            </p:cNvPr>
            <p:cNvCxnSpPr>
              <a:cxnSpLocks noChangeShapeType="1"/>
              <a:stCxn id="46100" idx="3"/>
              <a:endCxn id="46097" idx="1"/>
            </p:cNvCxnSpPr>
            <p:nvPr/>
          </p:nvCxnSpPr>
          <p:spPr bwMode="auto">
            <a:xfrm>
              <a:off x="849" y="3384"/>
              <a:ext cx="339" cy="104"/>
            </a:xfrm>
            <a:prstGeom prst="curvedConnector4">
              <a:avLst>
                <a:gd name="adj1" fmla="val 2653"/>
                <a:gd name="adj2" fmla="val 232694"/>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03" name="AutoShape 23">
              <a:extLst>
                <a:ext uri="{FF2B5EF4-FFF2-40B4-BE49-F238E27FC236}">
                  <a16:creationId xmlns:a16="http://schemas.microsoft.com/office/drawing/2014/main" id="{D78DA1E9-A1E5-4400-BA48-E0083E7051C7}"/>
                </a:ext>
              </a:extLst>
            </p:cNvPr>
            <p:cNvCxnSpPr>
              <a:cxnSpLocks noChangeShapeType="1"/>
              <a:stCxn id="46100" idx="0"/>
              <a:endCxn id="46098" idx="1"/>
            </p:cNvCxnSpPr>
            <p:nvPr/>
          </p:nvCxnSpPr>
          <p:spPr bwMode="auto">
            <a:xfrm rot="10800000" flipH="1" flipV="1">
              <a:off x="714" y="3408"/>
              <a:ext cx="534" cy="131"/>
            </a:xfrm>
            <a:prstGeom prst="curvedConnector4">
              <a:avLst>
                <a:gd name="adj1" fmla="val 17977"/>
                <a:gd name="adj2" fmla="val 206106"/>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16" name="Freeform 36" descr="之字形">
              <a:extLst>
                <a:ext uri="{FF2B5EF4-FFF2-40B4-BE49-F238E27FC236}">
                  <a16:creationId xmlns:a16="http://schemas.microsoft.com/office/drawing/2014/main" id="{67A1DAD5-92DF-43F2-AE19-EC7297E6F9E5}"/>
                </a:ext>
              </a:extLst>
            </p:cNvPr>
            <p:cNvSpPr>
              <a:spLocks/>
            </p:cNvSpPr>
            <p:nvPr/>
          </p:nvSpPr>
          <p:spPr bwMode="auto">
            <a:xfrm>
              <a:off x="720" y="3168"/>
              <a:ext cx="192" cy="192"/>
            </a:xfrm>
            <a:custGeom>
              <a:avLst/>
              <a:gdLst>
                <a:gd name="T0" fmla="*/ 0 w 192"/>
                <a:gd name="T1" fmla="*/ 0 h 192"/>
                <a:gd name="T2" fmla="*/ 192 w 192"/>
                <a:gd name="T3" fmla="*/ 0 h 192"/>
                <a:gd name="T4" fmla="*/ 192 w 192"/>
                <a:gd name="T5" fmla="*/ 144 h 192"/>
                <a:gd name="T6" fmla="*/ 144 w 192"/>
                <a:gd name="T7" fmla="*/ 192 h 192"/>
                <a:gd name="T8" fmla="*/ 48 w 192"/>
                <a:gd name="T9" fmla="*/ 192 h 192"/>
                <a:gd name="T10" fmla="*/ 0 w 192"/>
                <a:gd name="T11" fmla="*/ 144 h 192"/>
                <a:gd name="T12" fmla="*/ 0 w 19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0" y="0"/>
                  </a:moveTo>
                  <a:lnTo>
                    <a:pt x="192" y="0"/>
                  </a:lnTo>
                  <a:lnTo>
                    <a:pt x="192" y="144"/>
                  </a:lnTo>
                  <a:lnTo>
                    <a:pt x="144" y="192"/>
                  </a:lnTo>
                  <a:lnTo>
                    <a:pt x="48" y="192"/>
                  </a:lnTo>
                  <a:lnTo>
                    <a:pt x="0" y="144"/>
                  </a:lnTo>
                  <a:lnTo>
                    <a:pt x="0" y="0"/>
                  </a:lnTo>
                  <a:close/>
                </a:path>
              </a:pathLst>
            </a:custGeom>
            <a:pattFill prst="zigZag">
              <a:fgClr>
                <a:schemeClr val="accent1"/>
              </a:fgClr>
              <a:bgClr>
                <a:schemeClr val="bg1"/>
              </a:bgClr>
            </a:pattFill>
            <a:ln w="2857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5" name="Freeform 15">
              <a:extLst>
                <a:ext uri="{FF2B5EF4-FFF2-40B4-BE49-F238E27FC236}">
                  <a16:creationId xmlns:a16="http://schemas.microsoft.com/office/drawing/2014/main" id="{AA2E8DA0-0E75-4320-ACB5-D1EF31B8AFAD}"/>
                </a:ext>
              </a:extLst>
            </p:cNvPr>
            <p:cNvSpPr>
              <a:spLocks/>
            </p:cNvSpPr>
            <p:nvPr/>
          </p:nvSpPr>
          <p:spPr bwMode="auto">
            <a:xfrm>
              <a:off x="720" y="2976"/>
              <a:ext cx="192" cy="384"/>
            </a:xfrm>
            <a:custGeom>
              <a:avLst/>
              <a:gdLst>
                <a:gd name="T0" fmla="*/ 0 w 192"/>
                <a:gd name="T1" fmla="*/ 0 h 384"/>
                <a:gd name="T2" fmla="*/ 192 w 192"/>
                <a:gd name="T3" fmla="*/ 0 h 384"/>
                <a:gd name="T4" fmla="*/ 192 w 192"/>
                <a:gd name="T5" fmla="*/ 336 h 384"/>
                <a:gd name="T6" fmla="*/ 144 w 192"/>
                <a:gd name="T7" fmla="*/ 384 h 384"/>
                <a:gd name="T8" fmla="*/ 48 w 192"/>
                <a:gd name="T9" fmla="*/ 384 h 384"/>
                <a:gd name="T10" fmla="*/ 0 w 192"/>
                <a:gd name="T11" fmla="*/ 336 h 384"/>
                <a:gd name="T12" fmla="*/ 0 w 19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92" h="384">
                  <a:moveTo>
                    <a:pt x="0" y="0"/>
                  </a:moveTo>
                  <a:lnTo>
                    <a:pt x="192" y="0"/>
                  </a:lnTo>
                  <a:lnTo>
                    <a:pt x="192" y="336"/>
                  </a:lnTo>
                  <a:lnTo>
                    <a:pt x="144" y="384"/>
                  </a:lnTo>
                  <a:lnTo>
                    <a:pt x="48" y="384"/>
                  </a:lnTo>
                  <a:lnTo>
                    <a:pt x="0" y="336"/>
                  </a:lnTo>
                  <a:lnTo>
                    <a:pt x="0" y="0"/>
                  </a:lnTo>
                  <a:close/>
                </a:path>
              </a:pathLst>
            </a:custGeom>
            <a:noFill/>
            <a:ln w="3175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0" name="Freeform 20">
              <a:extLst>
                <a:ext uri="{FF2B5EF4-FFF2-40B4-BE49-F238E27FC236}">
                  <a16:creationId xmlns:a16="http://schemas.microsoft.com/office/drawing/2014/main" id="{95297BBA-1918-436A-BABC-3458A7BAFEC4}"/>
                </a:ext>
              </a:extLst>
            </p:cNvPr>
            <p:cNvSpPr>
              <a:spLocks/>
            </p:cNvSpPr>
            <p:nvPr/>
          </p:nvSpPr>
          <p:spPr bwMode="auto">
            <a:xfrm>
              <a:off x="720" y="3312"/>
              <a:ext cx="192" cy="96"/>
            </a:xfrm>
            <a:custGeom>
              <a:avLst/>
              <a:gdLst>
                <a:gd name="T0" fmla="*/ 0 w 192"/>
                <a:gd name="T1" fmla="*/ 96 h 96"/>
                <a:gd name="T2" fmla="*/ 48 w 192"/>
                <a:gd name="T3" fmla="*/ 0 h 96"/>
                <a:gd name="T4" fmla="*/ 96 w 192"/>
                <a:gd name="T5" fmla="*/ 48 h 96"/>
                <a:gd name="T6" fmla="*/ 123 w 192"/>
                <a:gd name="T7" fmla="*/ 72 h 96"/>
                <a:gd name="T8" fmla="*/ 144 w 192"/>
                <a:gd name="T9" fmla="*/ 0 h 96"/>
                <a:gd name="T10" fmla="*/ 192 w 192"/>
                <a:gd name="T11" fmla="*/ 48 h 96"/>
              </a:gdLst>
              <a:ahLst/>
              <a:cxnLst>
                <a:cxn ang="0">
                  <a:pos x="T0" y="T1"/>
                </a:cxn>
                <a:cxn ang="0">
                  <a:pos x="T2" y="T3"/>
                </a:cxn>
                <a:cxn ang="0">
                  <a:pos x="T4" y="T5"/>
                </a:cxn>
                <a:cxn ang="0">
                  <a:pos x="T6" y="T7"/>
                </a:cxn>
                <a:cxn ang="0">
                  <a:pos x="T8" y="T9"/>
                </a:cxn>
                <a:cxn ang="0">
                  <a:pos x="T10" y="T11"/>
                </a:cxn>
              </a:cxnLst>
              <a:rect l="0" t="0" r="r" b="b"/>
              <a:pathLst>
                <a:path w="192" h="96">
                  <a:moveTo>
                    <a:pt x="0" y="96"/>
                  </a:moveTo>
                  <a:lnTo>
                    <a:pt x="48" y="0"/>
                  </a:lnTo>
                  <a:lnTo>
                    <a:pt x="96" y="48"/>
                  </a:lnTo>
                  <a:lnTo>
                    <a:pt x="123" y="72"/>
                  </a:lnTo>
                  <a:lnTo>
                    <a:pt x="144" y="0"/>
                  </a:lnTo>
                  <a:lnTo>
                    <a:pt x="192" y="48"/>
                  </a:lnTo>
                </a:path>
              </a:pathLst>
            </a:custGeom>
            <a:noFill/>
            <a:ln w="19050" cmpd="sng">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5" name="Oval 25">
              <a:extLst>
                <a:ext uri="{FF2B5EF4-FFF2-40B4-BE49-F238E27FC236}">
                  <a16:creationId xmlns:a16="http://schemas.microsoft.com/office/drawing/2014/main" id="{68371624-608F-4D75-97D7-EFD183B678E6}"/>
                </a:ext>
              </a:extLst>
            </p:cNvPr>
            <p:cNvSpPr>
              <a:spLocks noChangeAspect="1" noChangeArrowheads="1"/>
            </p:cNvSpPr>
            <p:nvPr/>
          </p:nvSpPr>
          <p:spPr bwMode="auto">
            <a:xfrm>
              <a:off x="732" y="3006"/>
              <a:ext cx="36" cy="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6" name="Oval 26">
              <a:extLst>
                <a:ext uri="{FF2B5EF4-FFF2-40B4-BE49-F238E27FC236}">
                  <a16:creationId xmlns:a16="http://schemas.microsoft.com/office/drawing/2014/main" id="{11FD84A2-09CA-4D30-9186-486CEBF5EE47}"/>
                </a:ext>
              </a:extLst>
            </p:cNvPr>
            <p:cNvSpPr>
              <a:spLocks noChangeAspect="1" noChangeArrowheads="1"/>
            </p:cNvSpPr>
            <p:nvPr/>
          </p:nvSpPr>
          <p:spPr bwMode="auto">
            <a:xfrm>
              <a:off x="768" y="3006"/>
              <a:ext cx="36" cy="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7" name="Oval 27">
              <a:extLst>
                <a:ext uri="{FF2B5EF4-FFF2-40B4-BE49-F238E27FC236}">
                  <a16:creationId xmlns:a16="http://schemas.microsoft.com/office/drawing/2014/main" id="{C6E0F66E-8B07-436A-9DAA-8E2F78962B3E}"/>
                </a:ext>
              </a:extLst>
            </p:cNvPr>
            <p:cNvSpPr>
              <a:spLocks noChangeArrowheads="1"/>
            </p:cNvSpPr>
            <p:nvPr/>
          </p:nvSpPr>
          <p:spPr bwMode="auto">
            <a:xfrm>
              <a:off x="816" y="300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8" name="Oval 28">
              <a:extLst>
                <a:ext uri="{FF2B5EF4-FFF2-40B4-BE49-F238E27FC236}">
                  <a16:creationId xmlns:a16="http://schemas.microsoft.com/office/drawing/2014/main" id="{C1A734BD-5A8D-48DF-9C27-96BC4DC0E6BA}"/>
                </a:ext>
              </a:extLst>
            </p:cNvPr>
            <p:cNvSpPr>
              <a:spLocks noChangeAspect="1" noChangeArrowheads="1"/>
            </p:cNvSpPr>
            <p:nvPr/>
          </p:nvSpPr>
          <p:spPr bwMode="auto">
            <a:xfrm>
              <a:off x="768" y="3054"/>
              <a:ext cx="36" cy="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9" name="Oval 29">
              <a:extLst>
                <a:ext uri="{FF2B5EF4-FFF2-40B4-BE49-F238E27FC236}">
                  <a16:creationId xmlns:a16="http://schemas.microsoft.com/office/drawing/2014/main" id="{208001B7-998A-4839-ADE7-2248FBEB9AC8}"/>
                </a:ext>
              </a:extLst>
            </p:cNvPr>
            <p:cNvSpPr>
              <a:spLocks noChangeAspect="1" noChangeArrowheads="1"/>
            </p:cNvSpPr>
            <p:nvPr/>
          </p:nvSpPr>
          <p:spPr bwMode="auto">
            <a:xfrm>
              <a:off x="816" y="3054"/>
              <a:ext cx="36" cy="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0" name="Oval 30">
              <a:extLst>
                <a:ext uri="{FF2B5EF4-FFF2-40B4-BE49-F238E27FC236}">
                  <a16:creationId xmlns:a16="http://schemas.microsoft.com/office/drawing/2014/main" id="{3CF64725-96C7-4E91-BBCA-7302D58A3B7D}"/>
                </a:ext>
              </a:extLst>
            </p:cNvPr>
            <p:cNvSpPr>
              <a:spLocks noChangeAspect="1" noChangeArrowheads="1"/>
            </p:cNvSpPr>
            <p:nvPr/>
          </p:nvSpPr>
          <p:spPr bwMode="auto">
            <a:xfrm>
              <a:off x="864" y="3054"/>
              <a:ext cx="36" cy="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1" name="Oval 31">
              <a:extLst>
                <a:ext uri="{FF2B5EF4-FFF2-40B4-BE49-F238E27FC236}">
                  <a16:creationId xmlns:a16="http://schemas.microsoft.com/office/drawing/2014/main" id="{A058B964-2E50-44C5-9AB0-27C612E300D9}"/>
                </a:ext>
              </a:extLst>
            </p:cNvPr>
            <p:cNvSpPr>
              <a:spLocks noChangeAspect="1" noChangeArrowheads="1"/>
            </p:cNvSpPr>
            <p:nvPr/>
          </p:nvSpPr>
          <p:spPr bwMode="auto">
            <a:xfrm>
              <a:off x="864" y="3006"/>
              <a:ext cx="36" cy="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2" name="Oval 32">
              <a:extLst>
                <a:ext uri="{FF2B5EF4-FFF2-40B4-BE49-F238E27FC236}">
                  <a16:creationId xmlns:a16="http://schemas.microsoft.com/office/drawing/2014/main" id="{6E9BEEC1-5663-4F41-92B1-8DD0B5D10E09}"/>
                </a:ext>
              </a:extLst>
            </p:cNvPr>
            <p:cNvSpPr>
              <a:spLocks noChangeAspect="1" noChangeArrowheads="1"/>
            </p:cNvSpPr>
            <p:nvPr/>
          </p:nvSpPr>
          <p:spPr bwMode="auto">
            <a:xfrm>
              <a:off x="735" y="3081"/>
              <a:ext cx="36" cy="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3" name="Oval 33">
              <a:extLst>
                <a:ext uri="{FF2B5EF4-FFF2-40B4-BE49-F238E27FC236}">
                  <a16:creationId xmlns:a16="http://schemas.microsoft.com/office/drawing/2014/main" id="{16DCF5DE-3E20-41C5-84CE-4901D05FC99D}"/>
                </a:ext>
              </a:extLst>
            </p:cNvPr>
            <p:cNvSpPr>
              <a:spLocks noChangeAspect="1" noChangeArrowheads="1"/>
            </p:cNvSpPr>
            <p:nvPr/>
          </p:nvSpPr>
          <p:spPr bwMode="auto">
            <a:xfrm>
              <a:off x="795" y="3090"/>
              <a:ext cx="36" cy="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4" name="Oval 34">
              <a:extLst>
                <a:ext uri="{FF2B5EF4-FFF2-40B4-BE49-F238E27FC236}">
                  <a16:creationId xmlns:a16="http://schemas.microsoft.com/office/drawing/2014/main" id="{9422049D-5D92-430D-8F2E-6499DE0FFA53}"/>
                </a:ext>
              </a:extLst>
            </p:cNvPr>
            <p:cNvSpPr>
              <a:spLocks noChangeAspect="1" noChangeArrowheads="1"/>
            </p:cNvSpPr>
            <p:nvPr/>
          </p:nvSpPr>
          <p:spPr bwMode="auto">
            <a:xfrm>
              <a:off x="846" y="3096"/>
              <a:ext cx="36" cy="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8" name="Line 38">
              <a:extLst>
                <a:ext uri="{FF2B5EF4-FFF2-40B4-BE49-F238E27FC236}">
                  <a16:creationId xmlns:a16="http://schemas.microsoft.com/office/drawing/2014/main" id="{2C296513-3A6C-44F0-A9E9-54FE00BFD6AE}"/>
                </a:ext>
              </a:extLst>
            </p:cNvPr>
            <p:cNvSpPr>
              <a:spLocks noChangeShapeType="1"/>
            </p:cNvSpPr>
            <p:nvPr/>
          </p:nvSpPr>
          <p:spPr bwMode="auto">
            <a:xfrm>
              <a:off x="1191" y="2544"/>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19" name="Line 39">
              <a:extLst>
                <a:ext uri="{FF2B5EF4-FFF2-40B4-BE49-F238E27FC236}">
                  <a16:creationId xmlns:a16="http://schemas.microsoft.com/office/drawing/2014/main" id="{F44B5D26-DE38-428F-9CFC-E09E935A3919}"/>
                </a:ext>
              </a:extLst>
            </p:cNvPr>
            <p:cNvSpPr>
              <a:spLocks noChangeShapeType="1"/>
            </p:cNvSpPr>
            <p:nvPr/>
          </p:nvSpPr>
          <p:spPr bwMode="auto">
            <a:xfrm>
              <a:off x="1191" y="2592"/>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0" name="Line 40">
              <a:extLst>
                <a:ext uri="{FF2B5EF4-FFF2-40B4-BE49-F238E27FC236}">
                  <a16:creationId xmlns:a16="http://schemas.microsoft.com/office/drawing/2014/main" id="{B8B1CF90-782D-4036-9427-1514B43C1CA4}"/>
                </a:ext>
              </a:extLst>
            </p:cNvPr>
            <p:cNvSpPr>
              <a:spLocks noChangeShapeType="1"/>
            </p:cNvSpPr>
            <p:nvPr/>
          </p:nvSpPr>
          <p:spPr bwMode="auto">
            <a:xfrm>
              <a:off x="1191" y="2640"/>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1" name="Line 41">
              <a:extLst>
                <a:ext uri="{FF2B5EF4-FFF2-40B4-BE49-F238E27FC236}">
                  <a16:creationId xmlns:a16="http://schemas.microsoft.com/office/drawing/2014/main" id="{A9682326-2593-4569-8CE1-2B311CB1280B}"/>
                </a:ext>
              </a:extLst>
            </p:cNvPr>
            <p:cNvSpPr>
              <a:spLocks noChangeShapeType="1"/>
            </p:cNvSpPr>
            <p:nvPr/>
          </p:nvSpPr>
          <p:spPr bwMode="auto">
            <a:xfrm>
              <a:off x="1191" y="2688"/>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2" name="Line 42">
              <a:extLst>
                <a:ext uri="{FF2B5EF4-FFF2-40B4-BE49-F238E27FC236}">
                  <a16:creationId xmlns:a16="http://schemas.microsoft.com/office/drawing/2014/main" id="{41DF5209-569E-49E3-84DC-92DFF1BC4340}"/>
                </a:ext>
              </a:extLst>
            </p:cNvPr>
            <p:cNvSpPr>
              <a:spLocks noChangeShapeType="1"/>
            </p:cNvSpPr>
            <p:nvPr/>
          </p:nvSpPr>
          <p:spPr bwMode="auto">
            <a:xfrm>
              <a:off x="1191" y="2736"/>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3" name="Line 43">
              <a:extLst>
                <a:ext uri="{FF2B5EF4-FFF2-40B4-BE49-F238E27FC236}">
                  <a16:creationId xmlns:a16="http://schemas.microsoft.com/office/drawing/2014/main" id="{3B371518-3652-4DF9-863C-F0471C78CDB4}"/>
                </a:ext>
              </a:extLst>
            </p:cNvPr>
            <p:cNvSpPr>
              <a:spLocks noChangeShapeType="1"/>
            </p:cNvSpPr>
            <p:nvPr/>
          </p:nvSpPr>
          <p:spPr bwMode="auto">
            <a:xfrm>
              <a:off x="1191" y="2784"/>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4" name="Line 44">
              <a:extLst>
                <a:ext uri="{FF2B5EF4-FFF2-40B4-BE49-F238E27FC236}">
                  <a16:creationId xmlns:a16="http://schemas.microsoft.com/office/drawing/2014/main" id="{D85BEF9D-F86D-4338-B251-5B103A59B65B}"/>
                </a:ext>
              </a:extLst>
            </p:cNvPr>
            <p:cNvSpPr>
              <a:spLocks noChangeShapeType="1"/>
            </p:cNvSpPr>
            <p:nvPr/>
          </p:nvSpPr>
          <p:spPr bwMode="auto">
            <a:xfrm>
              <a:off x="1191" y="2832"/>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5" name="Line 45">
              <a:extLst>
                <a:ext uri="{FF2B5EF4-FFF2-40B4-BE49-F238E27FC236}">
                  <a16:creationId xmlns:a16="http://schemas.microsoft.com/office/drawing/2014/main" id="{3FC7111C-BFD2-42E7-9542-111168FE6953}"/>
                </a:ext>
              </a:extLst>
            </p:cNvPr>
            <p:cNvSpPr>
              <a:spLocks noChangeShapeType="1"/>
            </p:cNvSpPr>
            <p:nvPr/>
          </p:nvSpPr>
          <p:spPr bwMode="auto">
            <a:xfrm>
              <a:off x="1191" y="2496"/>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6" name="Line 46">
              <a:extLst>
                <a:ext uri="{FF2B5EF4-FFF2-40B4-BE49-F238E27FC236}">
                  <a16:creationId xmlns:a16="http://schemas.microsoft.com/office/drawing/2014/main" id="{339300DC-6CA1-4DC4-B3C0-0ABCE4D6EC7E}"/>
                </a:ext>
              </a:extLst>
            </p:cNvPr>
            <p:cNvSpPr>
              <a:spLocks noChangeShapeType="1"/>
            </p:cNvSpPr>
            <p:nvPr/>
          </p:nvSpPr>
          <p:spPr bwMode="auto">
            <a:xfrm>
              <a:off x="1191" y="2448"/>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7" name="Line 47">
              <a:extLst>
                <a:ext uri="{FF2B5EF4-FFF2-40B4-BE49-F238E27FC236}">
                  <a16:creationId xmlns:a16="http://schemas.microsoft.com/office/drawing/2014/main" id="{A6C89ED2-BF69-4516-AA31-41242F634668}"/>
                </a:ext>
              </a:extLst>
            </p:cNvPr>
            <p:cNvSpPr>
              <a:spLocks noChangeShapeType="1"/>
            </p:cNvSpPr>
            <p:nvPr/>
          </p:nvSpPr>
          <p:spPr bwMode="auto">
            <a:xfrm>
              <a:off x="1191" y="2400"/>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8" name="Line 48">
              <a:extLst>
                <a:ext uri="{FF2B5EF4-FFF2-40B4-BE49-F238E27FC236}">
                  <a16:creationId xmlns:a16="http://schemas.microsoft.com/office/drawing/2014/main" id="{E2461760-E579-47C6-A0F7-0EC2B0F88316}"/>
                </a:ext>
              </a:extLst>
            </p:cNvPr>
            <p:cNvSpPr>
              <a:spLocks noChangeShapeType="1"/>
            </p:cNvSpPr>
            <p:nvPr/>
          </p:nvSpPr>
          <p:spPr bwMode="auto">
            <a:xfrm>
              <a:off x="1191" y="2880"/>
              <a:ext cx="3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9" name="Line 49">
              <a:extLst>
                <a:ext uri="{FF2B5EF4-FFF2-40B4-BE49-F238E27FC236}">
                  <a16:creationId xmlns:a16="http://schemas.microsoft.com/office/drawing/2014/main" id="{89919BC9-B296-4791-ADF7-0BFB4BB94F58}"/>
                </a:ext>
              </a:extLst>
            </p:cNvPr>
            <p:cNvSpPr>
              <a:spLocks noChangeShapeType="1"/>
            </p:cNvSpPr>
            <p:nvPr/>
          </p:nvSpPr>
          <p:spPr bwMode="auto">
            <a:xfrm flipH="1" flipV="1">
              <a:off x="432" y="28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30" name="Text Box 50">
              <a:extLst>
                <a:ext uri="{FF2B5EF4-FFF2-40B4-BE49-F238E27FC236}">
                  <a16:creationId xmlns:a16="http://schemas.microsoft.com/office/drawing/2014/main" id="{FE260223-C1A7-4353-B22E-9989F7EA64C8}"/>
                </a:ext>
              </a:extLst>
            </p:cNvPr>
            <p:cNvSpPr txBox="1">
              <a:spLocks noChangeArrowheads="1"/>
            </p:cNvSpPr>
            <p:nvPr/>
          </p:nvSpPr>
          <p:spPr bwMode="auto">
            <a:xfrm>
              <a:off x="240" y="2640"/>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试样</a:t>
              </a:r>
            </a:p>
          </p:txBody>
        </p:sp>
        <p:sp>
          <p:nvSpPr>
            <p:cNvPr id="46131" name="Text Box 51">
              <a:extLst>
                <a:ext uri="{FF2B5EF4-FFF2-40B4-BE49-F238E27FC236}">
                  <a16:creationId xmlns:a16="http://schemas.microsoft.com/office/drawing/2014/main" id="{477A4DD3-D20D-4070-8A52-AF7F483CC8D6}"/>
                </a:ext>
              </a:extLst>
            </p:cNvPr>
            <p:cNvSpPr txBox="1">
              <a:spLocks noChangeArrowheads="1"/>
            </p:cNvSpPr>
            <p:nvPr/>
          </p:nvSpPr>
          <p:spPr bwMode="auto">
            <a:xfrm>
              <a:off x="288" y="3744"/>
              <a:ext cx="1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ea typeface="宋体" panose="02010600030101010101" pitchFamily="2" charset="-122"/>
                </a:rPr>
                <a:t>膨胀计示意图</a:t>
              </a:r>
            </a:p>
          </p:txBody>
        </p:sp>
      </p:grpSp>
      <p:grpSp>
        <p:nvGrpSpPr>
          <p:cNvPr id="46136" name="Group 56">
            <a:extLst>
              <a:ext uri="{FF2B5EF4-FFF2-40B4-BE49-F238E27FC236}">
                <a16:creationId xmlns:a16="http://schemas.microsoft.com/office/drawing/2014/main" id="{6605B7DB-15C8-4462-A616-D718F2464F22}"/>
              </a:ext>
            </a:extLst>
          </p:cNvPr>
          <p:cNvGrpSpPr>
            <a:grpSpLocks/>
          </p:cNvGrpSpPr>
          <p:nvPr/>
        </p:nvGrpSpPr>
        <p:grpSpPr bwMode="auto">
          <a:xfrm>
            <a:off x="5943600" y="3352800"/>
            <a:ext cx="3003550" cy="2847975"/>
            <a:chOff x="3648" y="2112"/>
            <a:chExt cx="1892" cy="1794"/>
          </a:xfrm>
        </p:grpSpPr>
        <p:graphicFrame>
          <p:nvGraphicFramePr>
            <p:cNvPr id="46133" name="Object 53">
              <a:extLst>
                <a:ext uri="{FF2B5EF4-FFF2-40B4-BE49-F238E27FC236}">
                  <a16:creationId xmlns:a16="http://schemas.microsoft.com/office/drawing/2014/main" id="{696344FA-EE35-4EE1-B308-A811756061BD}"/>
                </a:ext>
              </a:extLst>
            </p:cNvPr>
            <p:cNvGraphicFramePr>
              <a:graphicFrameLocks noChangeAspect="1"/>
            </p:cNvGraphicFramePr>
            <p:nvPr/>
          </p:nvGraphicFramePr>
          <p:xfrm>
            <a:off x="3648" y="2112"/>
            <a:ext cx="1892" cy="1780"/>
          </p:xfrm>
          <a:graphic>
            <a:graphicData uri="http://schemas.openxmlformats.org/presentationml/2006/ole">
              <mc:AlternateContent xmlns:mc="http://schemas.openxmlformats.org/markup-compatibility/2006">
                <mc:Choice xmlns:v="urn:schemas-microsoft-com:vml" Requires="v">
                  <p:oleObj spid="_x0000_s46200" name="ISIS/Draw Sketch" r:id="rId4" imgW="2009520" imgH="2752560" progId="ISISServer">
                    <p:embed/>
                  </p:oleObj>
                </mc:Choice>
                <mc:Fallback>
                  <p:oleObj name="ISIS/Draw Sketch" r:id="rId4" imgW="2009520" imgH="2752560" progId="ISISServer">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2112"/>
                          <a:ext cx="1892" cy="1780"/>
                        </a:xfrm>
                        <a:prstGeom prst="rect">
                          <a:avLst/>
                        </a:prstGeom>
                        <a:solidFill>
                          <a:schemeClr val="folHlink"/>
                        </a:solidFill>
                        <a:ln>
                          <a:noFill/>
                        </a:ln>
                        <a:effectLst>
                          <a:outerShdw dist="35921" dir="27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6135" name="Rectangle 55">
              <a:extLst>
                <a:ext uri="{FF2B5EF4-FFF2-40B4-BE49-F238E27FC236}">
                  <a16:creationId xmlns:a16="http://schemas.microsoft.com/office/drawing/2014/main" id="{81C20BF4-4D1C-44A5-97F3-DA5174061905}"/>
                </a:ext>
              </a:extLst>
            </p:cNvPr>
            <p:cNvSpPr>
              <a:spLocks noChangeArrowheads="1"/>
            </p:cNvSpPr>
            <p:nvPr/>
          </p:nvSpPr>
          <p:spPr bwMode="auto">
            <a:xfrm>
              <a:off x="4080" y="3675"/>
              <a:ext cx="1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宋体" panose="02010600030101010101" pitchFamily="2" charset="-122"/>
                  <a:ea typeface="宋体" panose="02010600030101010101" pitchFamily="2" charset="-122"/>
                </a:rPr>
                <a:t>比体积</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温度曲线</a:t>
              </a:r>
            </a:p>
          </p:txBody>
        </p:sp>
      </p:grpSp>
      <p:sp>
        <p:nvSpPr>
          <p:cNvPr id="46148" name="Freeform 68">
            <a:extLst>
              <a:ext uri="{FF2B5EF4-FFF2-40B4-BE49-F238E27FC236}">
                <a16:creationId xmlns:a16="http://schemas.microsoft.com/office/drawing/2014/main" id="{1558B8D5-8EAA-4164-938A-A18EE12F6992}"/>
              </a:ext>
            </a:extLst>
          </p:cNvPr>
          <p:cNvSpPr>
            <a:spLocks/>
          </p:cNvSpPr>
          <p:nvPr/>
        </p:nvSpPr>
        <p:spPr bwMode="auto">
          <a:xfrm>
            <a:off x="3429000" y="3352800"/>
            <a:ext cx="1524000" cy="1981200"/>
          </a:xfrm>
          <a:custGeom>
            <a:avLst/>
            <a:gdLst>
              <a:gd name="T0" fmla="*/ 0 w 912"/>
              <a:gd name="T1" fmla="*/ 1104 h 1104"/>
              <a:gd name="T2" fmla="*/ 288 w 912"/>
              <a:gd name="T3" fmla="*/ 960 h 1104"/>
              <a:gd name="T4" fmla="*/ 576 w 912"/>
              <a:gd name="T5" fmla="*/ 672 h 1104"/>
              <a:gd name="T6" fmla="*/ 912 w 912"/>
              <a:gd name="T7" fmla="*/ 0 h 1104"/>
            </a:gdLst>
            <a:ahLst/>
            <a:cxnLst>
              <a:cxn ang="0">
                <a:pos x="T0" y="T1"/>
              </a:cxn>
              <a:cxn ang="0">
                <a:pos x="T2" y="T3"/>
              </a:cxn>
              <a:cxn ang="0">
                <a:pos x="T4" y="T5"/>
              </a:cxn>
              <a:cxn ang="0">
                <a:pos x="T6" y="T7"/>
              </a:cxn>
            </a:cxnLst>
            <a:rect l="0" t="0" r="r" b="b"/>
            <a:pathLst>
              <a:path w="912" h="1104">
                <a:moveTo>
                  <a:pt x="0" y="1104"/>
                </a:moveTo>
                <a:cubicBezTo>
                  <a:pt x="96" y="1068"/>
                  <a:pt x="192" y="1032"/>
                  <a:pt x="288" y="960"/>
                </a:cubicBezTo>
                <a:cubicBezTo>
                  <a:pt x="384" y="888"/>
                  <a:pt x="472" y="832"/>
                  <a:pt x="576" y="672"/>
                </a:cubicBezTo>
                <a:cubicBezTo>
                  <a:pt x="680" y="512"/>
                  <a:pt x="796" y="256"/>
                  <a:pt x="912"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37" name="Oval 57">
            <a:extLst>
              <a:ext uri="{FF2B5EF4-FFF2-40B4-BE49-F238E27FC236}">
                <a16:creationId xmlns:a16="http://schemas.microsoft.com/office/drawing/2014/main" id="{78FF199B-C76C-417B-91B0-DEBF6DD98C48}"/>
              </a:ext>
            </a:extLst>
          </p:cNvPr>
          <p:cNvSpPr>
            <a:spLocks noChangeArrowheads="1"/>
          </p:cNvSpPr>
          <p:nvPr/>
        </p:nvSpPr>
        <p:spPr bwMode="auto">
          <a:xfrm>
            <a:off x="3467100" y="5291138"/>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38" name="Oval 58">
            <a:extLst>
              <a:ext uri="{FF2B5EF4-FFF2-40B4-BE49-F238E27FC236}">
                <a16:creationId xmlns:a16="http://schemas.microsoft.com/office/drawing/2014/main" id="{7493FD6F-0991-4098-AB46-8B340EBE81DB}"/>
              </a:ext>
            </a:extLst>
          </p:cNvPr>
          <p:cNvSpPr>
            <a:spLocks noChangeArrowheads="1"/>
          </p:cNvSpPr>
          <p:nvPr/>
        </p:nvSpPr>
        <p:spPr bwMode="auto">
          <a:xfrm>
            <a:off x="3776663" y="5105400"/>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39" name="Oval 59">
            <a:extLst>
              <a:ext uri="{FF2B5EF4-FFF2-40B4-BE49-F238E27FC236}">
                <a16:creationId xmlns:a16="http://schemas.microsoft.com/office/drawing/2014/main" id="{BDC5DA72-AA9C-41D9-AF5B-F2132C690BE8}"/>
              </a:ext>
            </a:extLst>
          </p:cNvPr>
          <p:cNvSpPr>
            <a:spLocks noChangeArrowheads="1"/>
          </p:cNvSpPr>
          <p:nvPr/>
        </p:nvSpPr>
        <p:spPr bwMode="auto">
          <a:xfrm>
            <a:off x="3967163" y="4986338"/>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0" name="Oval 60">
            <a:extLst>
              <a:ext uri="{FF2B5EF4-FFF2-40B4-BE49-F238E27FC236}">
                <a16:creationId xmlns:a16="http://schemas.microsoft.com/office/drawing/2014/main" id="{81498A21-B76F-42F7-818C-C45153D33ADA}"/>
              </a:ext>
            </a:extLst>
          </p:cNvPr>
          <p:cNvSpPr>
            <a:spLocks noChangeArrowheads="1"/>
          </p:cNvSpPr>
          <p:nvPr/>
        </p:nvSpPr>
        <p:spPr bwMode="auto">
          <a:xfrm>
            <a:off x="4090988" y="4810125"/>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1" name="Oval 61">
            <a:extLst>
              <a:ext uri="{FF2B5EF4-FFF2-40B4-BE49-F238E27FC236}">
                <a16:creationId xmlns:a16="http://schemas.microsoft.com/office/drawing/2014/main" id="{28DC3CD8-32F6-49F8-9CB1-B0573671C319}"/>
              </a:ext>
            </a:extLst>
          </p:cNvPr>
          <p:cNvSpPr>
            <a:spLocks noChangeArrowheads="1"/>
          </p:cNvSpPr>
          <p:nvPr/>
        </p:nvSpPr>
        <p:spPr bwMode="auto">
          <a:xfrm>
            <a:off x="4191000" y="4800600"/>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2" name="Oval 62">
            <a:extLst>
              <a:ext uri="{FF2B5EF4-FFF2-40B4-BE49-F238E27FC236}">
                <a16:creationId xmlns:a16="http://schemas.microsoft.com/office/drawing/2014/main" id="{3523B784-66D0-43A3-A8B8-C1C30232D21C}"/>
              </a:ext>
            </a:extLst>
          </p:cNvPr>
          <p:cNvSpPr>
            <a:spLocks noChangeArrowheads="1"/>
          </p:cNvSpPr>
          <p:nvPr/>
        </p:nvSpPr>
        <p:spPr bwMode="auto">
          <a:xfrm>
            <a:off x="4267200" y="4724400"/>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3" name="Oval 63">
            <a:extLst>
              <a:ext uri="{FF2B5EF4-FFF2-40B4-BE49-F238E27FC236}">
                <a16:creationId xmlns:a16="http://schemas.microsoft.com/office/drawing/2014/main" id="{DEEA1FA7-E40C-45EC-A068-FD5408FF9988}"/>
              </a:ext>
            </a:extLst>
          </p:cNvPr>
          <p:cNvSpPr>
            <a:spLocks noChangeArrowheads="1"/>
          </p:cNvSpPr>
          <p:nvPr/>
        </p:nvSpPr>
        <p:spPr bwMode="auto">
          <a:xfrm>
            <a:off x="4333875" y="4657725"/>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4" name="Oval 64">
            <a:extLst>
              <a:ext uri="{FF2B5EF4-FFF2-40B4-BE49-F238E27FC236}">
                <a16:creationId xmlns:a16="http://schemas.microsoft.com/office/drawing/2014/main" id="{6F090F5F-01C3-46C7-8BCC-1FF9243AD18C}"/>
              </a:ext>
            </a:extLst>
          </p:cNvPr>
          <p:cNvSpPr>
            <a:spLocks noChangeArrowheads="1"/>
          </p:cNvSpPr>
          <p:nvPr/>
        </p:nvSpPr>
        <p:spPr bwMode="auto">
          <a:xfrm>
            <a:off x="4271963" y="4591050"/>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5" name="Oval 65">
            <a:extLst>
              <a:ext uri="{FF2B5EF4-FFF2-40B4-BE49-F238E27FC236}">
                <a16:creationId xmlns:a16="http://schemas.microsoft.com/office/drawing/2014/main" id="{F7D6E1C7-BAE4-491D-8919-69806E0C8B99}"/>
              </a:ext>
            </a:extLst>
          </p:cNvPr>
          <p:cNvSpPr>
            <a:spLocks noChangeArrowheads="1"/>
          </p:cNvSpPr>
          <p:nvPr/>
        </p:nvSpPr>
        <p:spPr bwMode="auto">
          <a:xfrm>
            <a:off x="4419600" y="4419600"/>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6" name="Oval 66">
            <a:extLst>
              <a:ext uri="{FF2B5EF4-FFF2-40B4-BE49-F238E27FC236}">
                <a16:creationId xmlns:a16="http://schemas.microsoft.com/office/drawing/2014/main" id="{BCF01F94-A661-428F-B3D4-50C8E4946BC0}"/>
              </a:ext>
            </a:extLst>
          </p:cNvPr>
          <p:cNvSpPr>
            <a:spLocks noChangeArrowheads="1"/>
          </p:cNvSpPr>
          <p:nvPr/>
        </p:nvSpPr>
        <p:spPr bwMode="auto">
          <a:xfrm>
            <a:off x="4629150" y="3962400"/>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7" name="Line 67">
            <a:extLst>
              <a:ext uri="{FF2B5EF4-FFF2-40B4-BE49-F238E27FC236}">
                <a16:creationId xmlns:a16="http://schemas.microsoft.com/office/drawing/2014/main" id="{0C5C3D81-DD69-4470-82E6-2CD4E52DF0DE}"/>
              </a:ext>
            </a:extLst>
          </p:cNvPr>
          <p:cNvSpPr>
            <a:spLocks noChangeShapeType="1"/>
          </p:cNvSpPr>
          <p:nvPr/>
        </p:nvSpPr>
        <p:spPr bwMode="auto">
          <a:xfrm flipV="1">
            <a:off x="4057650" y="4543425"/>
            <a:ext cx="685800" cy="4286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49" name="Line 69">
            <a:extLst>
              <a:ext uri="{FF2B5EF4-FFF2-40B4-BE49-F238E27FC236}">
                <a16:creationId xmlns:a16="http://schemas.microsoft.com/office/drawing/2014/main" id="{132134AA-B7E4-418A-9475-812BF23406C3}"/>
              </a:ext>
            </a:extLst>
          </p:cNvPr>
          <p:cNvSpPr>
            <a:spLocks noChangeShapeType="1"/>
          </p:cNvSpPr>
          <p:nvPr/>
        </p:nvSpPr>
        <p:spPr bwMode="auto">
          <a:xfrm flipV="1">
            <a:off x="4114800" y="4419600"/>
            <a:ext cx="381000" cy="762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50" name="Line 70">
            <a:extLst>
              <a:ext uri="{FF2B5EF4-FFF2-40B4-BE49-F238E27FC236}">
                <a16:creationId xmlns:a16="http://schemas.microsoft.com/office/drawing/2014/main" id="{2180A304-635D-4525-9433-D1958B42F1D3}"/>
              </a:ext>
            </a:extLst>
          </p:cNvPr>
          <p:cNvSpPr>
            <a:spLocks noChangeShapeType="1"/>
          </p:cNvSpPr>
          <p:nvPr/>
        </p:nvSpPr>
        <p:spPr bwMode="auto">
          <a:xfrm>
            <a:off x="4310063" y="4814888"/>
            <a:ext cx="0" cy="68580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51" name="Line 71">
            <a:extLst>
              <a:ext uri="{FF2B5EF4-FFF2-40B4-BE49-F238E27FC236}">
                <a16:creationId xmlns:a16="http://schemas.microsoft.com/office/drawing/2014/main" id="{325A703F-F130-4C4B-A8AE-BBFBB94B0181}"/>
              </a:ext>
            </a:extLst>
          </p:cNvPr>
          <p:cNvSpPr>
            <a:spLocks noChangeShapeType="1"/>
          </p:cNvSpPr>
          <p:nvPr/>
        </p:nvSpPr>
        <p:spPr bwMode="auto">
          <a:xfrm>
            <a:off x="3276600" y="5486400"/>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52" name="Line 72">
            <a:extLst>
              <a:ext uri="{FF2B5EF4-FFF2-40B4-BE49-F238E27FC236}">
                <a16:creationId xmlns:a16="http://schemas.microsoft.com/office/drawing/2014/main" id="{D8CD865C-EE83-4973-A701-295C16F7A218}"/>
              </a:ext>
            </a:extLst>
          </p:cNvPr>
          <p:cNvSpPr>
            <a:spLocks noChangeShapeType="1"/>
          </p:cNvSpPr>
          <p:nvPr/>
        </p:nvSpPr>
        <p:spPr bwMode="auto">
          <a:xfrm flipV="1">
            <a:off x="3352800" y="3276600"/>
            <a:ext cx="0" cy="2286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55" name="Oval 75">
            <a:extLst>
              <a:ext uri="{FF2B5EF4-FFF2-40B4-BE49-F238E27FC236}">
                <a16:creationId xmlns:a16="http://schemas.microsoft.com/office/drawing/2014/main" id="{EA7B2A8C-10D4-4D34-A9BA-CE8B656CF74F}"/>
              </a:ext>
            </a:extLst>
          </p:cNvPr>
          <p:cNvSpPr>
            <a:spLocks noChangeArrowheads="1"/>
          </p:cNvSpPr>
          <p:nvPr/>
        </p:nvSpPr>
        <p:spPr bwMode="auto">
          <a:xfrm>
            <a:off x="4905375" y="3352800"/>
            <a:ext cx="76200" cy="76200"/>
          </a:xfrm>
          <a:prstGeom prst="ellipse">
            <a:avLst/>
          </a:prstGeom>
          <a:solidFill>
            <a:schemeClr val="folHlink"/>
          </a:soli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57" name="Text Box 77">
            <a:extLst>
              <a:ext uri="{FF2B5EF4-FFF2-40B4-BE49-F238E27FC236}">
                <a16:creationId xmlns:a16="http://schemas.microsoft.com/office/drawing/2014/main" id="{47B5DF8B-D916-4207-8BBF-3C712A98F559}"/>
              </a:ext>
            </a:extLst>
          </p:cNvPr>
          <p:cNvSpPr txBox="1">
            <a:spLocks noChangeArrowheads="1"/>
          </p:cNvSpPr>
          <p:nvPr/>
        </p:nvSpPr>
        <p:spPr bwMode="auto">
          <a:xfrm>
            <a:off x="3276600" y="5562600"/>
            <a:ext cx="26670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800100" indent="-342900" eaLnBrk="0" hangingPunct="0">
              <a:defRPr>
                <a:solidFill>
                  <a:schemeClr val="tx1"/>
                </a:solidFill>
                <a:latin typeface="Arial" panose="020B0604020202020204" pitchFamily="34" charset="0"/>
                <a:ea typeface="宋体" panose="02010600030101010101" pitchFamily="2" charset="-122"/>
              </a:defRPr>
            </a:lvl2pPr>
            <a:lvl3pPr marL="1257300" indent="-342900" eaLnBrk="0" hangingPunct="0">
              <a:defRPr>
                <a:solidFill>
                  <a:schemeClr val="tx1"/>
                </a:solidFill>
                <a:latin typeface="Arial" panose="020B0604020202020204" pitchFamily="34" charset="0"/>
                <a:ea typeface="宋体" panose="02010600030101010101" pitchFamily="2" charset="-122"/>
              </a:defRPr>
            </a:lvl3pPr>
            <a:lvl4pPr marL="1714500" indent="-342900" eaLnBrk="0" hangingPunct="0">
              <a:defRPr>
                <a:solidFill>
                  <a:schemeClr val="tx1"/>
                </a:solidFill>
                <a:latin typeface="Arial" panose="020B0604020202020204" pitchFamily="34" charset="0"/>
                <a:ea typeface="宋体" panose="02010600030101010101" pitchFamily="2" charset="-122"/>
              </a:defRPr>
            </a:lvl4pPr>
            <a:lvl5pPr marL="2171700" indent="-342900" eaLnBrk="0" hangingPunct="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a typeface="微软繁粗圆" pitchFamily="2" charset="-122"/>
              </a:rPr>
              <a:t>80        90         100 </a:t>
            </a:r>
            <a:r>
              <a:rPr lang="en-US" altLang="zh-CN">
                <a:latin typeface="宋体" panose="02010600030101010101" pitchFamily="2" charset="-122"/>
              </a:rPr>
              <a:t>/℃</a:t>
            </a:r>
            <a:r>
              <a:rPr lang="en-US" altLang="zh-CN">
                <a:ea typeface="微软繁粗圆" pitchFamily="2" charset="-122"/>
              </a:rPr>
              <a:t> </a:t>
            </a:r>
          </a:p>
          <a:p>
            <a:pPr algn="ctr" eaLnBrk="1" hangingPunct="1">
              <a:spcBef>
                <a:spcPct val="50000"/>
              </a:spcBef>
            </a:pPr>
            <a:r>
              <a:rPr lang="en-US" altLang="zh-CN">
                <a:latin typeface="Times New Roman" panose="02020603050405020304" pitchFamily="18" charset="0"/>
              </a:rPr>
              <a:t>PS</a:t>
            </a:r>
            <a:r>
              <a:rPr lang="zh-CN" altLang="en-US">
                <a:latin typeface="宋体" panose="02010600030101010101" pitchFamily="2" charset="-122"/>
              </a:rPr>
              <a:t>的比体积温度曲线</a:t>
            </a:r>
          </a:p>
        </p:txBody>
      </p:sp>
      <p:sp>
        <p:nvSpPr>
          <p:cNvPr id="46159" name="Text Box 79">
            <a:extLst>
              <a:ext uri="{FF2B5EF4-FFF2-40B4-BE49-F238E27FC236}">
                <a16:creationId xmlns:a16="http://schemas.microsoft.com/office/drawing/2014/main" id="{95E07D89-A351-4775-8E71-F4E9F3F84166}"/>
              </a:ext>
            </a:extLst>
          </p:cNvPr>
          <p:cNvSpPr txBox="1">
            <a:spLocks noChangeArrowheads="1"/>
          </p:cNvSpPr>
          <p:nvPr/>
        </p:nvSpPr>
        <p:spPr bwMode="auto">
          <a:xfrm>
            <a:off x="2743200" y="3200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000"/>
              <a:t>v</a:t>
            </a:r>
          </a:p>
        </p:txBody>
      </p:sp>
      <p:sp>
        <p:nvSpPr>
          <p:cNvPr id="46161" name="Text Box 81">
            <a:extLst>
              <a:ext uri="{FF2B5EF4-FFF2-40B4-BE49-F238E27FC236}">
                <a16:creationId xmlns:a16="http://schemas.microsoft.com/office/drawing/2014/main" id="{D162E5BB-0245-47AD-AC05-8091CC5F6C39}"/>
              </a:ext>
            </a:extLst>
          </p:cNvPr>
          <p:cNvSpPr txBox="1">
            <a:spLocks noChangeArrowheads="1"/>
          </p:cNvSpPr>
          <p:nvPr/>
        </p:nvSpPr>
        <p:spPr bwMode="auto">
          <a:xfrm>
            <a:off x="3352800" y="3200400"/>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体积</a:t>
            </a:r>
          </a:p>
        </p:txBody>
      </p:sp>
      <p:sp>
        <p:nvSpPr>
          <p:cNvPr id="2" name="灯片编号占位符 1">
            <a:extLst>
              <a:ext uri="{FF2B5EF4-FFF2-40B4-BE49-F238E27FC236}">
                <a16:creationId xmlns:a16="http://schemas.microsoft.com/office/drawing/2014/main" id="{ED960C5E-8BBE-4068-A016-E421808CDFEA}"/>
              </a:ext>
            </a:extLst>
          </p:cNvPr>
          <p:cNvSpPr>
            <a:spLocks noGrp="1"/>
          </p:cNvSpPr>
          <p:nvPr>
            <p:ph type="sldNum" sz="quarter" idx="12"/>
          </p:nvPr>
        </p:nvSpPr>
        <p:spPr/>
        <p:txBody>
          <a:bodyPr/>
          <a:lstStyle/>
          <a:p>
            <a:fld id="{8A7A6979-0714-4377-B894-6BE4C2D6E202}" type="slidenum">
              <a:rPr lang="en-US" smtClean="0"/>
              <a:t>25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46132"/>
                                        </p:tgtEl>
                                        <p:attrNameLst>
                                          <p:attrName>style.visibility</p:attrName>
                                        </p:attrNameLst>
                                      </p:cBhvr>
                                      <p:to>
                                        <p:strVal val="visible"/>
                                      </p:to>
                                    </p:set>
                                    <p:animEffect transition="in" filter="slide(fromLeft)">
                                      <p:cBhvr>
                                        <p:cTn id="7" dur="1000"/>
                                        <p:tgtEl>
                                          <p:spTgt spid="46132"/>
                                        </p:tgtEl>
                                      </p:cBhvr>
                                    </p:animEffect>
                                  </p:childTnLst>
                                </p:cTn>
                              </p:par>
                            </p:childTnLst>
                          </p:cTn>
                        </p:par>
                        <p:par>
                          <p:cTn id="8" fill="hold" nodeType="afterGroup">
                            <p:stCondLst>
                              <p:cond delay="1000"/>
                            </p:stCondLst>
                            <p:childTnLst>
                              <p:par>
                                <p:cTn id="9" presetID="12" presetClass="entr" presetSubtype="8" fill="hold" nodeType="afterEffect">
                                  <p:stCondLst>
                                    <p:cond delay="0"/>
                                  </p:stCondLst>
                                  <p:childTnLst>
                                    <p:set>
                                      <p:cBhvr>
                                        <p:cTn id="10" dur="1" fill="hold">
                                          <p:stCondLst>
                                            <p:cond delay="0"/>
                                          </p:stCondLst>
                                        </p:cTn>
                                        <p:tgtEl>
                                          <p:spTgt spid="46136"/>
                                        </p:tgtEl>
                                        <p:attrNameLst>
                                          <p:attrName>style.visibility</p:attrName>
                                        </p:attrNameLst>
                                      </p:cBhvr>
                                      <p:to>
                                        <p:strVal val="visible"/>
                                      </p:to>
                                    </p:set>
                                    <p:animEffect transition="in" filter="slide(fromLeft)">
                                      <p:cBhvr>
                                        <p:cTn id="11" dur="1000"/>
                                        <p:tgtEl>
                                          <p:spTgt spid="46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descr="画布">
            <a:extLst>
              <a:ext uri="{FF2B5EF4-FFF2-40B4-BE49-F238E27FC236}">
                <a16:creationId xmlns:a16="http://schemas.microsoft.com/office/drawing/2014/main" id="{DD583551-801C-4388-9112-EBBCFC6BDCD9}"/>
              </a:ext>
            </a:extLst>
          </p:cNvPr>
          <p:cNvSpPr txBox="1">
            <a:spLocks noChangeArrowheads="1"/>
          </p:cNvSpPr>
          <p:nvPr/>
        </p:nvSpPr>
        <p:spPr bwMode="auto">
          <a:xfrm>
            <a:off x="228600" y="4191000"/>
            <a:ext cx="8686800" cy="2282825"/>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pPr>
            <a:r>
              <a:rPr lang="zh-CN" altLang="en-US" sz="2400" b="1">
                <a:solidFill>
                  <a:schemeClr val="bg1"/>
                </a:solidFill>
                <a:latin typeface="Times New Roman" panose="02020603050405020304" pitchFamily="18" charset="0"/>
              </a:rPr>
              <a:t>热容的变化使热分析方法成为测定高分子材料</a:t>
            </a:r>
            <a:r>
              <a:rPr lang="en-US" altLang="zh-CN" sz="2400" b="1" i="1">
                <a:solidFill>
                  <a:schemeClr val="bg1"/>
                </a:solidFill>
                <a:latin typeface="Times New Roman" panose="02020603050405020304" pitchFamily="18" charset="0"/>
              </a:rPr>
              <a:t>Tg</a:t>
            </a:r>
            <a:r>
              <a:rPr lang="zh-CN" altLang="en-US" sz="2400" b="1">
                <a:solidFill>
                  <a:schemeClr val="bg1"/>
                </a:solidFill>
                <a:latin typeface="Times New Roman" panose="02020603050405020304" pitchFamily="18" charset="0"/>
              </a:rPr>
              <a:t>的一温度种有效手段。目前用于玻璃化温度测定的热分析方法主要为差热分析（</a:t>
            </a:r>
            <a:r>
              <a:rPr lang="en-US" altLang="zh-CN" sz="2400" b="1">
                <a:solidFill>
                  <a:schemeClr val="bg1"/>
                </a:solidFill>
                <a:latin typeface="Times New Roman" panose="02020603050405020304" pitchFamily="18" charset="0"/>
              </a:rPr>
              <a:t>DTA</a:t>
            </a:r>
            <a:r>
              <a:rPr lang="zh-CN" altLang="en-US" sz="2400" b="1">
                <a:solidFill>
                  <a:schemeClr val="bg1"/>
                </a:solidFill>
                <a:latin typeface="Times New Roman" panose="02020603050405020304" pitchFamily="18" charset="0"/>
              </a:rPr>
              <a:t>）和差示扫描量热分析法（</a:t>
            </a:r>
            <a:r>
              <a:rPr lang="en-US" altLang="zh-CN" sz="2400" b="1">
                <a:solidFill>
                  <a:schemeClr val="bg1"/>
                </a:solidFill>
                <a:latin typeface="Times New Roman" panose="02020603050405020304" pitchFamily="18" charset="0"/>
              </a:rPr>
              <a:t>DSC</a:t>
            </a:r>
            <a:r>
              <a:rPr lang="zh-CN" altLang="en-US" sz="2400" b="1">
                <a:solidFill>
                  <a:schemeClr val="bg1"/>
                </a:solidFill>
                <a:latin typeface="Times New Roman" panose="02020603050405020304" pitchFamily="18" charset="0"/>
              </a:rPr>
              <a:t>）。以</a:t>
            </a:r>
            <a:r>
              <a:rPr lang="en-US" altLang="zh-CN" sz="2400" b="1">
                <a:solidFill>
                  <a:schemeClr val="bg1"/>
                </a:solidFill>
                <a:latin typeface="Times New Roman" panose="02020603050405020304" pitchFamily="18" charset="0"/>
              </a:rPr>
              <a:t>DSC</a:t>
            </a:r>
            <a:r>
              <a:rPr lang="zh-CN" altLang="en-US" sz="2400" b="1">
                <a:solidFill>
                  <a:schemeClr val="bg1"/>
                </a:solidFill>
                <a:latin typeface="Times New Roman" panose="02020603050405020304" pitchFamily="18" charset="0"/>
              </a:rPr>
              <a:t>为例，</a:t>
            </a:r>
            <a:r>
              <a:rPr lang="zh-CN" altLang="en-US" sz="2400" b="1">
                <a:solidFill>
                  <a:srgbClr val="FFFF00"/>
                </a:solidFill>
                <a:latin typeface="Times New Roman" panose="02020603050405020304" pitchFamily="18" charset="0"/>
              </a:rPr>
              <a:t>当温度逐渐升高，通过高分子聚合物的玻璃化转变温度时，</a:t>
            </a:r>
            <a:r>
              <a:rPr lang="en-US" altLang="zh-CN" sz="2400" b="1">
                <a:solidFill>
                  <a:srgbClr val="FFFF00"/>
                </a:solidFill>
                <a:latin typeface="Times New Roman" panose="02020603050405020304" pitchFamily="18" charset="0"/>
              </a:rPr>
              <a:t>DSC</a:t>
            </a:r>
            <a:r>
              <a:rPr lang="zh-CN" altLang="en-US" sz="2400" b="1">
                <a:solidFill>
                  <a:srgbClr val="FFFF00"/>
                </a:solidFill>
                <a:latin typeface="Times New Roman" panose="02020603050405020304" pitchFamily="18" charset="0"/>
              </a:rPr>
              <a:t>曲线上的基线向吸热方向移动。</a:t>
            </a:r>
          </a:p>
        </p:txBody>
      </p:sp>
      <p:sp>
        <p:nvSpPr>
          <p:cNvPr id="47108" name="Text Box 5">
            <a:extLst>
              <a:ext uri="{FF2B5EF4-FFF2-40B4-BE49-F238E27FC236}">
                <a16:creationId xmlns:a16="http://schemas.microsoft.com/office/drawing/2014/main" id="{71552280-85D7-4B79-B763-CB08C5C604A0}"/>
              </a:ext>
            </a:extLst>
          </p:cNvPr>
          <p:cNvSpPr txBox="1">
            <a:spLocks noChangeArrowheads="1"/>
          </p:cNvSpPr>
          <p:nvPr/>
        </p:nvSpPr>
        <p:spPr bwMode="auto">
          <a:xfrm>
            <a:off x="457200" y="304800"/>
            <a:ext cx="20605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2</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、量热法</a:t>
            </a:r>
          </a:p>
        </p:txBody>
      </p:sp>
      <p:grpSp>
        <p:nvGrpSpPr>
          <p:cNvPr id="47131" name="Group 27">
            <a:extLst>
              <a:ext uri="{FF2B5EF4-FFF2-40B4-BE49-F238E27FC236}">
                <a16:creationId xmlns:a16="http://schemas.microsoft.com/office/drawing/2014/main" id="{181CEAAB-0437-4832-B157-7CD89FC4DD50}"/>
              </a:ext>
            </a:extLst>
          </p:cNvPr>
          <p:cNvGrpSpPr>
            <a:grpSpLocks/>
          </p:cNvGrpSpPr>
          <p:nvPr/>
        </p:nvGrpSpPr>
        <p:grpSpPr bwMode="auto">
          <a:xfrm>
            <a:off x="1524000" y="1219200"/>
            <a:ext cx="5257800" cy="2957513"/>
            <a:chOff x="768" y="672"/>
            <a:chExt cx="3312" cy="1863"/>
          </a:xfrm>
        </p:grpSpPr>
        <p:sp>
          <p:nvSpPr>
            <p:cNvPr id="47113" name="Freeform 9">
              <a:extLst>
                <a:ext uri="{FF2B5EF4-FFF2-40B4-BE49-F238E27FC236}">
                  <a16:creationId xmlns:a16="http://schemas.microsoft.com/office/drawing/2014/main" id="{89183715-7128-454C-95FD-6DD2915CDCC4}"/>
                </a:ext>
              </a:extLst>
            </p:cNvPr>
            <p:cNvSpPr>
              <a:spLocks/>
            </p:cNvSpPr>
            <p:nvPr/>
          </p:nvSpPr>
          <p:spPr bwMode="auto">
            <a:xfrm>
              <a:off x="1680" y="864"/>
              <a:ext cx="2112" cy="1056"/>
            </a:xfrm>
            <a:custGeom>
              <a:avLst/>
              <a:gdLst>
                <a:gd name="T0" fmla="*/ 0 w 2592"/>
                <a:gd name="T1" fmla="*/ 1200 h 1224"/>
                <a:gd name="T2" fmla="*/ 816 w 2592"/>
                <a:gd name="T3" fmla="*/ 1056 h 1224"/>
                <a:gd name="T4" fmla="*/ 1488 w 2592"/>
                <a:gd name="T5" fmla="*/ 192 h 1224"/>
                <a:gd name="T6" fmla="*/ 2592 w 2592"/>
                <a:gd name="T7" fmla="*/ 0 h 1224"/>
              </a:gdLst>
              <a:ahLst/>
              <a:cxnLst>
                <a:cxn ang="0">
                  <a:pos x="T0" y="T1"/>
                </a:cxn>
                <a:cxn ang="0">
                  <a:pos x="T2" y="T3"/>
                </a:cxn>
                <a:cxn ang="0">
                  <a:pos x="T4" y="T5"/>
                </a:cxn>
                <a:cxn ang="0">
                  <a:pos x="T6" y="T7"/>
                </a:cxn>
              </a:cxnLst>
              <a:rect l="0" t="0" r="r" b="b"/>
              <a:pathLst>
                <a:path w="2592" h="1224">
                  <a:moveTo>
                    <a:pt x="0" y="1200"/>
                  </a:moveTo>
                  <a:cubicBezTo>
                    <a:pt x="284" y="1212"/>
                    <a:pt x="568" y="1224"/>
                    <a:pt x="816" y="1056"/>
                  </a:cubicBezTo>
                  <a:cubicBezTo>
                    <a:pt x="1064" y="888"/>
                    <a:pt x="1192" y="368"/>
                    <a:pt x="1488" y="192"/>
                  </a:cubicBezTo>
                  <a:cubicBezTo>
                    <a:pt x="1784" y="16"/>
                    <a:pt x="2188" y="8"/>
                    <a:pt x="2592"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4" name="Line 10">
              <a:extLst>
                <a:ext uri="{FF2B5EF4-FFF2-40B4-BE49-F238E27FC236}">
                  <a16:creationId xmlns:a16="http://schemas.microsoft.com/office/drawing/2014/main" id="{54701159-E18F-4221-9B8A-D3A887EAC7E5}"/>
                </a:ext>
              </a:extLst>
            </p:cNvPr>
            <p:cNvSpPr>
              <a:spLocks noChangeShapeType="1"/>
            </p:cNvSpPr>
            <p:nvPr/>
          </p:nvSpPr>
          <p:spPr bwMode="auto">
            <a:xfrm>
              <a:off x="1776" y="1248"/>
              <a:ext cx="0" cy="384"/>
            </a:xfrm>
            <a:prstGeom prst="line">
              <a:avLst/>
            </a:prstGeom>
            <a:noFill/>
            <a:ln w="22225">
              <a:solidFill>
                <a:srgbClr val="FF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5" name="Line 11">
              <a:extLst>
                <a:ext uri="{FF2B5EF4-FFF2-40B4-BE49-F238E27FC236}">
                  <a16:creationId xmlns:a16="http://schemas.microsoft.com/office/drawing/2014/main" id="{FE4CDCEA-A49B-4C66-891F-D31E4DC68A97}"/>
                </a:ext>
              </a:extLst>
            </p:cNvPr>
            <p:cNvSpPr>
              <a:spLocks noChangeShapeType="1"/>
            </p:cNvSpPr>
            <p:nvPr/>
          </p:nvSpPr>
          <p:spPr bwMode="auto">
            <a:xfrm flipV="1">
              <a:off x="1536" y="1872"/>
              <a:ext cx="2496" cy="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6" name="Line 12">
              <a:extLst>
                <a:ext uri="{FF2B5EF4-FFF2-40B4-BE49-F238E27FC236}">
                  <a16:creationId xmlns:a16="http://schemas.microsoft.com/office/drawing/2014/main" id="{6FAEE8F5-BDE4-417B-8738-A9B9658F7D7E}"/>
                </a:ext>
              </a:extLst>
            </p:cNvPr>
            <p:cNvSpPr>
              <a:spLocks noChangeShapeType="1"/>
            </p:cNvSpPr>
            <p:nvPr/>
          </p:nvSpPr>
          <p:spPr bwMode="auto">
            <a:xfrm flipV="1">
              <a:off x="2112" y="864"/>
              <a:ext cx="1248" cy="19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7" name="Line 13">
              <a:extLst>
                <a:ext uri="{FF2B5EF4-FFF2-40B4-BE49-F238E27FC236}">
                  <a16:creationId xmlns:a16="http://schemas.microsoft.com/office/drawing/2014/main" id="{0663D091-18CF-4950-BF52-E3C6B9534025}"/>
                </a:ext>
              </a:extLst>
            </p:cNvPr>
            <p:cNvSpPr>
              <a:spLocks noChangeShapeType="1"/>
            </p:cNvSpPr>
            <p:nvPr/>
          </p:nvSpPr>
          <p:spPr bwMode="auto">
            <a:xfrm>
              <a:off x="1440" y="2304"/>
              <a:ext cx="2640" cy="0"/>
            </a:xfrm>
            <a:prstGeom prst="line">
              <a:avLst/>
            </a:prstGeom>
            <a:noFill/>
            <a:ln w="28575">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8" name="Line 14">
              <a:extLst>
                <a:ext uri="{FF2B5EF4-FFF2-40B4-BE49-F238E27FC236}">
                  <a16:creationId xmlns:a16="http://schemas.microsoft.com/office/drawing/2014/main" id="{46EB0FB0-3F1F-4B7A-90E6-77F31C9FFEEE}"/>
                </a:ext>
              </a:extLst>
            </p:cNvPr>
            <p:cNvSpPr>
              <a:spLocks noChangeShapeType="1"/>
            </p:cNvSpPr>
            <p:nvPr/>
          </p:nvSpPr>
          <p:spPr bwMode="auto">
            <a:xfrm flipV="1">
              <a:off x="1440" y="672"/>
              <a:ext cx="0" cy="1632"/>
            </a:xfrm>
            <a:prstGeom prst="line">
              <a:avLst/>
            </a:prstGeom>
            <a:noFill/>
            <a:ln w="28575">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9" name="Line 15">
              <a:extLst>
                <a:ext uri="{FF2B5EF4-FFF2-40B4-BE49-F238E27FC236}">
                  <a16:creationId xmlns:a16="http://schemas.microsoft.com/office/drawing/2014/main" id="{EB33437A-36DE-4BDD-8C87-8A0D875151AB}"/>
                </a:ext>
              </a:extLst>
            </p:cNvPr>
            <p:cNvSpPr>
              <a:spLocks noChangeShapeType="1"/>
            </p:cNvSpPr>
            <p:nvPr/>
          </p:nvSpPr>
          <p:spPr bwMode="auto">
            <a:xfrm flipH="1">
              <a:off x="2304" y="1536"/>
              <a:ext cx="24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0" name="Text Box 16">
              <a:extLst>
                <a:ext uri="{FF2B5EF4-FFF2-40B4-BE49-F238E27FC236}">
                  <a16:creationId xmlns:a16="http://schemas.microsoft.com/office/drawing/2014/main" id="{EF6F1F6D-5328-4FFD-B1C1-9FEDD3B6EE6D}"/>
                </a:ext>
              </a:extLst>
            </p:cNvPr>
            <p:cNvSpPr txBox="1">
              <a:spLocks noChangeArrowheads="1"/>
            </p:cNvSpPr>
            <p:nvPr/>
          </p:nvSpPr>
          <p:spPr bwMode="auto">
            <a:xfrm>
              <a:off x="1488" y="1008"/>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ea typeface="宋体" panose="02010600030101010101" pitchFamily="2" charset="-122"/>
                </a:rPr>
                <a:t>吸热</a:t>
              </a:r>
            </a:p>
          </p:txBody>
        </p:sp>
        <p:sp>
          <p:nvSpPr>
            <p:cNvPr id="47121" name="Text Box 17">
              <a:extLst>
                <a:ext uri="{FF2B5EF4-FFF2-40B4-BE49-F238E27FC236}">
                  <a16:creationId xmlns:a16="http://schemas.microsoft.com/office/drawing/2014/main" id="{E84F24AE-CFD9-43F6-87D5-BF23835AA8D3}"/>
                </a:ext>
              </a:extLst>
            </p:cNvPr>
            <p:cNvSpPr txBox="1">
              <a:spLocks noChangeArrowheads="1"/>
            </p:cNvSpPr>
            <p:nvPr/>
          </p:nvSpPr>
          <p:spPr bwMode="auto">
            <a:xfrm>
              <a:off x="1488" y="1632"/>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ea typeface="宋体" panose="02010600030101010101" pitchFamily="2" charset="-122"/>
                </a:rPr>
                <a:t>放热</a:t>
              </a:r>
            </a:p>
          </p:txBody>
        </p:sp>
        <p:sp>
          <p:nvSpPr>
            <p:cNvPr id="47122" name="Text Box 18">
              <a:extLst>
                <a:ext uri="{FF2B5EF4-FFF2-40B4-BE49-F238E27FC236}">
                  <a16:creationId xmlns:a16="http://schemas.microsoft.com/office/drawing/2014/main" id="{53DDA19A-5037-4F11-8E21-6381915716D5}"/>
                </a:ext>
              </a:extLst>
            </p:cNvPr>
            <p:cNvSpPr txBox="1">
              <a:spLocks noChangeArrowheads="1"/>
            </p:cNvSpPr>
            <p:nvPr/>
          </p:nvSpPr>
          <p:spPr bwMode="auto">
            <a:xfrm>
              <a:off x="768" y="768"/>
              <a:ext cx="6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ea typeface="宋体" panose="02010600030101010101" pitchFamily="2" charset="-122"/>
                </a:rPr>
                <a:t>热流率</a:t>
              </a:r>
            </a:p>
            <a:p>
              <a:pPr algn="ctr"/>
              <a:r>
                <a:rPr lang="en-US" altLang="zh-CN">
                  <a:ea typeface="宋体" panose="02010600030101010101" pitchFamily="2" charset="-122"/>
                </a:rPr>
                <a:t>mJ/s</a:t>
              </a:r>
              <a:endParaRPr lang="zh-CN" altLang="en-US">
                <a:ea typeface="宋体" panose="02010600030101010101" pitchFamily="2" charset="-122"/>
              </a:endParaRPr>
            </a:p>
          </p:txBody>
        </p:sp>
        <p:sp>
          <p:nvSpPr>
            <p:cNvPr id="47123" name="Text Box 19">
              <a:extLst>
                <a:ext uri="{FF2B5EF4-FFF2-40B4-BE49-F238E27FC236}">
                  <a16:creationId xmlns:a16="http://schemas.microsoft.com/office/drawing/2014/main" id="{2F6080D6-E73F-4CD0-9820-4BD9784CD968}"/>
                </a:ext>
              </a:extLst>
            </p:cNvPr>
            <p:cNvSpPr txBox="1">
              <a:spLocks noChangeArrowheads="1"/>
            </p:cNvSpPr>
            <p:nvPr/>
          </p:nvSpPr>
          <p:spPr bwMode="auto">
            <a:xfrm>
              <a:off x="3264" y="2304"/>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ea typeface="宋体" panose="02010600030101010101" pitchFamily="2" charset="-122"/>
                </a:rPr>
                <a:t>温度</a:t>
              </a:r>
            </a:p>
          </p:txBody>
        </p:sp>
        <p:sp>
          <p:nvSpPr>
            <p:cNvPr id="47124" name="Line 20">
              <a:extLst>
                <a:ext uri="{FF2B5EF4-FFF2-40B4-BE49-F238E27FC236}">
                  <a16:creationId xmlns:a16="http://schemas.microsoft.com/office/drawing/2014/main" id="{3BEF48FF-86A3-4122-A4D6-E1288434E490}"/>
                </a:ext>
              </a:extLst>
            </p:cNvPr>
            <p:cNvSpPr>
              <a:spLocks noChangeShapeType="1"/>
            </p:cNvSpPr>
            <p:nvPr/>
          </p:nvSpPr>
          <p:spPr bwMode="auto">
            <a:xfrm>
              <a:off x="2544" y="1008"/>
              <a:ext cx="0" cy="912"/>
            </a:xfrm>
            <a:prstGeom prst="line">
              <a:avLst/>
            </a:prstGeom>
            <a:noFill/>
            <a:ln w="22225">
              <a:solidFill>
                <a:srgbClr val="0000FF"/>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5" name="Text Box 21">
              <a:extLst>
                <a:ext uri="{FF2B5EF4-FFF2-40B4-BE49-F238E27FC236}">
                  <a16:creationId xmlns:a16="http://schemas.microsoft.com/office/drawing/2014/main" id="{2B620C36-C1F5-4606-A6FD-5F146D8AF2BF}"/>
                </a:ext>
              </a:extLst>
            </p:cNvPr>
            <p:cNvSpPr txBox="1">
              <a:spLocks noChangeArrowheads="1"/>
            </p:cNvSpPr>
            <p:nvPr/>
          </p:nvSpPr>
          <p:spPr bwMode="auto">
            <a:xfrm>
              <a:off x="1488" y="1968"/>
              <a:ext cx="768" cy="231"/>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solidFill>
                    <a:schemeClr val="bg1"/>
                  </a:solidFill>
                  <a:ea typeface="宋体" panose="02010600030101010101" pitchFamily="2" charset="-122"/>
                </a:rPr>
                <a:t>玻璃态区</a:t>
              </a:r>
            </a:p>
          </p:txBody>
        </p:sp>
        <p:sp>
          <p:nvSpPr>
            <p:cNvPr id="47126" name="Text Box 22">
              <a:extLst>
                <a:ext uri="{FF2B5EF4-FFF2-40B4-BE49-F238E27FC236}">
                  <a16:creationId xmlns:a16="http://schemas.microsoft.com/office/drawing/2014/main" id="{EABDA39F-B1EC-4E84-8FF4-A0633F036C7D}"/>
                </a:ext>
              </a:extLst>
            </p:cNvPr>
            <p:cNvSpPr txBox="1">
              <a:spLocks noChangeArrowheads="1"/>
            </p:cNvSpPr>
            <p:nvPr/>
          </p:nvSpPr>
          <p:spPr bwMode="auto">
            <a:xfrm>
              <a:off x="2256" y="1968"/>
              <a:ext cx="912" cy="231"/>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solidFill>
                    <a:schemeClr val="bg1"/>
                  </a:solidFill>
                  <a:ea typeface="宋体" panose="02010600030101010101" pitchFamily="2" charset="-122"/>
                </a:rPr>
                <a:t>转变区</a:t>
              </a:r>
            </a:p>
          </p:txBody>
        </p:sp>
        <p:sp>
          <p:nvSpPr>
            <p:cNvPr id="47127" name="Text Box 23">
              <a:extLst>
                <a:ext uri="{FF2B5EF4-FFF2-40B4-BE49-F238E27FC236}">
                  <a16:creationId xmlns:a16="http://schemas.microsoft.com/office/drawing/2014/main" id="{F1D7A94F-EDF2-4D4D-8030-AC0177C6CFB3}"/>
                </a:ext>
              </a:extLst>
            </p:cNvPr>
            <p:cNvSpPr txBox="1">
              <a:spLocks noChangeArrowheads="1"/>
            </p:cNvSpPr>
            <p:nvPr/>
          </p:nvSpPr>
          <p:spPr bwMode="auto">
            <a:xfrm>
              <a:off x="3168" y="1968"/>
              <a:ext cx="768" cy="231"/>
            </a:xfrm>
            <a:prstGeom prst="rect">
              <a:avLst/>
            </a:prstGeom>
            <a:solidFill>
              <a:srgbClr val="8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solidFill>
                    <a:schemeClr val="bg1"/>
                  </a:solidFill>
                  <a:ea typeface="宋体" panose="02010600030101010101" pitchFamily="2" charset="-122"/>
                </a:rPr>
                <a:t>高弹区</a:t>
              </a:r>
            </a:p>
          </p:txBody>
        </p:sp>
      </p:grpSp>
      <p:sp>
        <p:nvSpPr>
          <p:cNvPr id="2" name="灯片编号占位符 1">
            <a:extLst>
              <a:ext uri="{FF2B5EF4-FFF2-40B4-BE49-F238E27FC236}">
                <a16:creationId xmlns:a16="http://schemas.microsoft.com/office/drawing/2014/main" id="{67167C70-867B-44C4-9B39-9F64B3B9FC74}"/>
              </a:ext>
            </a:extLst>
          </p:cNvPr>
          <p:cNvSpPr>
            <a:spLocks noGrp="1"/>
          </p:cNvSpPr>
          <p:nvPr>
            <p:ph type="sldNum" sz="quarter" idx="12"/>
          </p:nvPr>
        </p:nvSpPr>
        <p:spPr/>
        <p:txBody>
          <a:bodyPr/>
          <a:lstStyle/>
          <a:p>
            <a:fld id="{8A7A6979-0714-4377-B894-6BE4C2D6E202}"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77EF8BBE-7BD4-49D7-9334-30F9858AC145}"/>
              </a:ext>
            </a:extLst>
          </p:cNvPr>
          <p:cNvSpPr txBox="1">
            <a:spLocks noChangeArrowheads="1"/>
          </p:cNvSpPr>
          <p:nvPr/>
        </p:nvSpPr>
        <p:spPr bwMode="auto">
          <a:xfrm>
            <a:off x="381000" y="304800"/>
            <a:ext cx="320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3</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、温度－形变法</a:t>
            </a:r>
          </a:p>
        </p:txBody>
      </p:sp>
      <p:sp>
        <p:nvSpPr>
          <p:cNvPr id="48132" name="Text Box 4" descr="画布">
            <a:extLst>
              <a:ext uri="{FF2B5EF4-FFF2-40B4-BE49-F238E27FC236}">
                <a16:creationId xmlns:a16="http://schemas.microsoft.com/office/drawing/2014/main" id="{D5AC939A-BC43-45B9-AF67-D23E13E626C7}"/>
              </a:ext>
            </a:extLst>
          </p:cNvPr>
          <p:cNvSpPr txBox="1">
            <a:spLocks noChangeArrowheads="1"/>
          </p:cNvSpPr>
          <p:nvPr/>
        </p:nvSpPr>
        <p:spPr bwMode="auto">
          <a:xfrm>
            <a:off x="304800" y="1219200"/>
            <a:ext cx="8001000" cy="1917700"/>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pPr>
            <a:r>
              <a:rPr lang="zh-CN" altLang="en-US" sz="2400" b="1">
                <a:solidFill>
                  <a:srgbClr val="FFFF00"/>
                </a:solidFill>
                <a:latin typeface="Times New Roman" panose="02020603050405020304" pitchFamily="18" charset="0"/>
              </a:rPr>
              <a:t>形变法－利用热机械分析仪</a:t>
            </a:r>
          </a:p>
          <a:p>
            <a:pPr algn="just" eaLnBrk="1" hangingPunct="1">
              <a:lnSpc>
                <a:spcPct val="120000"/>
              </a:lnSpc>
              <a:spcBef>
                <a:spcPct val="20000"/>
              </a:spcBef>
            </a:pPr>
            <a:r>
              <a:rPr lang="zh-CN" altLang="en-US" sz="2400" b="1">
                <a:solidFill>
                  <a:schemeClr val="bg1"/>
                </a:solidFill>
                <a:latin typeface="Times New Roman" panose="02020603050405020304" pitchFamily="18" charset="0"/>
              </a:rPr>
              <a:t>聚合物在一定的外力作用下，经过一定时间后，测定不同温度下受力作用时的形变情况，得到形变－温度曲线，得到</a:t>
            </a:r>
            <a:r>
              <a:rPr lang="en-US" altLang="zh-CN" sz="2400" b="1" i="1">
                <a:solidFill>
                  <a:schemeClr val="bg1"/>
                </a:solidFill>
                <a:latin typeface="Times New Roman" panose="02020603050405020304" pitchFamily="18" charset="0"/>
              </a:rPr>
              <a:t>T</a:t>
            </a:r>
            <a:r>
              <a:rPr lang="en-US" altLang="zh-CN" sz="2400" b="1" i="1" baseline="-25000">
                <a:solidFill>
                  <a:schemeClr val="bg1"/>
                </a:solidFill>
                <a:latin typeface="Times New Roman" panose="02020603050405020304" pitchFamily="18" charset="0"/>
              </a:rPr>
              <a:t>g</a:t>
            </a:r>
            <a:r>
              <a:rPr lang="zh-CN" altLang="en-US" sz="2400" b="1" i="1">
                <a:solidFill>
                  <a:schemeClr val="bg1"/>
                </a:solidFill>
                <a:latin typeface="Times New Roman" panose="02020603050405020304" pitchFamily="18" charset="0"/>
              </a:rPr>
              <a:t>，</a:t>
            </a:r>
            <a:r>
              <a:rPr lang="en-US" altLang="zh-CN" sz="2400" b="1" i="1">
                <a:solidFill>
                  <a:schemeClr val="bg1"/>
                </a:solidFill>
                <a:latin typeface="Times New Roman" panose="02020603050405020304" pitchFamily="18" charset="0"/>
              </a:rPr>
              <a:t>T</a:t>
            </a:r>
            <a:r>
              <a:rPr lang="en-US" altLang="zh-CN" sz="2400" b="1" i="1" baseline="-25000">
                <a:solidFill>
                  <a:schemeClr val="bg1"/>
                </a:solidFill>
                <a:latin typeface="Times New Roman" panose="02020603050405020304" pitchFamily="18" charset="0"/>
              </a:rPr>
              <a:t>f </a:t>
            </a:r>
            <a:r>
              <a:rPr lang="zh-CN" altLang="en-US" sz="2400" b="1">
                <a:solidFill>
                  <a:schemeClr val="bg1"/>
                </a:solidFill>
                <a:latin typeface="Times New Roman" panose="02020603050405020304" pitchFamily="18" charset="0"/>
              </a:rPr>
              <a:t>等。</a:t>
            </a:r>
            <a:endParaRPr lang="en-US" altLang="zh-CN" sz="2400" b="1">
              <a:solidFill>
                <a:schemeClr val="bg1"/>
              </a:solidFill>
              <a:latin typeface="Times New Roman" panose="02020603050405020304" pitchFamily="18" charset="0"/>
            </a:endParaRPr>
          </a:p>
        </p:txBody>
      </p:sp>
      <p:grpSp>
        <p:nvGrpSpPr>
          <p:cNvPr id="48185" name="Group 57">
            <a:extLst>
              <a:ext uri="{FF2B5EF4-FFF2-40B4-BE49-F238E27FC236}">
                <a16:creationId xmlns:a16="http://schemas.microsoft.com/office/drawing/2014/main" id="{DCA22A71-89FA-4392-8C83-E305B3EBBF97}"/>
              </a:ext>
            </a:extLst>
          </p:cNvPr>
          <p:cNvGrpSpPr>
            <a:grpSpLocks/>
          </p:cNvGrpSpPr>
          <p:nvPr/>
        </p:nvGrpSpPr>
        <p:grpSpPr bwMode="auto">
          <a:xfrm>
            <a:off x="685800" y="3271838"/>
            <a:ext cx="5105400" cy="3429000"/>
            <a:chOff x="432" y="2061"/>
            <a:chExt cx="3216" cy="2160"/>
          </a:xfrm>
        </p:grpSpPr>
        <p:sp>
          <p:nvSpPr>
            <p:cNvPr id="48159" name="Rectangle 31">
              <a:extLst>
                <a:ext uri="{FF2B5EF4-FFF2-40B4-BE49-F238E27FC236}">
                  <a16:creationId xmlns:a16="http://schemas.microsoft.com/office/drawing/2014/main" id="{8D29C1DC-2B8E-4957-BC23-BDAB4CD10BCF}"/>
                </a:ext>
              </a:extLst>
            </p:cNvPr>
            <p:cNvSpPr>
              <a:spLocks noChangeArrowheads="1"/>
            </p:cNvSpPr>
            <p:nvPr/>
          </p:nvSpPr>
          <p:spPr bwMode="auto">
            <a:xfrm>
              <a:off x="432" y="2061"/>
              <a:ext cx="3216" cy="2160"/>
            </a:xfrm>
            <a:prstGeom prst="rect">
              <a:avLst/>
            </a:prstGeom>
            <a:solidFill>
              <a:srgbClr val="EEF985"/>
            </a:solidFill>
            <a:ln w="32385">
              <a:solidFill>
                <a:srgbClr val="969696"/>
              </a:solidFill>
              <a:miter lim="800000"/>
              <a:headEnd/>
              <a:tailEnd/>
            </a:ln>
            <a:effectLst>
              <a:prstShdw prst="shdw13" dist="35921" dir="13500000">
                <a:schemeClr val="bg2">
                  <a:alpha val="50000"/>
                </a:schemeClr>
              </a:prstShdw>
            </a:effec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kumimoji="1" lang="zh-CN" altLang="en-US" b="1">
                <a:solidFill>
                  <a:srgbClr val="3333FF"/>
                </a:solidFill>
                <a:latin typeface="Times New Roman" panose="02020603050405020304" pitchFamily="18" charset="0"/>
              </a:endParaRPr>
            </a:p>
          </p:txBody>
        </p:sp>
        <p:sp>
          <p:nvSpPr>
            <p:cNvPr id="48160" name="Line 32">
              <a:extLst>
                <a:ext uri="{FF2B5EF4-FFF2-40B4-BE49-F238E27FC236}">
                  <a16:creationId xmlns:a16="http://schemas.microsoft.com/office/drawing/2014/main" id="{39DC9846-14D9-40DA-A753-804FDD0B6CB6}"/>
                </a:ext>
              </a:extLst>
            </p:cNvPr>
            <p:cNvSpPr>
              <a:spLocks noChangeShapeType="1"/>
            </p:cNvSpPr>
            <p:nvPr/>
          </p:nvSpPr>
          <p:spPr bwMode="auto">
            <a:xfrm flipV="1">
              <a:off x="880" y="2133"/>
              <a:ext cx="0" cy="1537"/>
            </a:xfrm>
            <a:prstGeom prst="line">
              <a:avLst/>
            </a:prstGeom>
            <a:noFill/>
            <a:ln w="158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1" name="Line 33">
              <a:extLst>
                <a:ext uri="{FF2B5EF4-FFF2-40B4-BE49-F238E27FC236}">
                  <a16:creationId xmlns:a16="http://schemas.microsoft.com/office/drawing/2014/main" id="{E363DD40-6DCB-4A28-9231-360EC1DECDDD}"/>
                </a:ext>
              </a:extLst>
            </p:cNvPr>
            <p:cNvSpPr>
              <a:spLocks noChangeShapeType="1"/>
            </p:cNvSpPr>
            <p:nvPr/>
          </p:nvSpPr>
          <p:spPr bwMode="auto">
            <a:xfrm>
              <a:off x="880" y="3670"/>
              <a:ext cx="2470" cy="0"/>
            </a:xfrm>
            <a:prstGeom prst="line">
              <a:avLst/>
            </a:prstGeom>
            <a:noFill/>
            <a:ln w="158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2" name="Line 34">
              <a:extLst>
                <a:ext uri="{FF2B5EF4-FFF2-40B4-BE49-F238E27FC236}">
                  <a16:creationId xmlns:a16="http://schemas.microsoft.com/office/drawing/2014/main" id="{8587E5B4-2082-40E1-94DB-F93225CDC0E6}"/>
                </a:ext>
              </a:extLst>
            </p:cNvPr>
            <p:cNvSpPr>
              <a:spLocks noChangeShapeType="1"/>
            </p:cNvSpPr>
            <p:nvPr/>
          </p:nvSpPr>
          <p:spPr bwMode="auto">
            <a:xfrm flipV="1">
              <a:off x="880" y="3616"/>
              <a:ext cx="1205" cy="5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3" name="Freeform 35">
              <a:extLst>
                <a:ext uri="{FF2B5EF4-FFF2-40B4-BE49-F238E27FC236}">
                  <a16:creationId xmlns:a16="http://schemas.microsoft.com/office/drawing/2014/main" id="{9CF7A36C-03BE-4497-8298-1111B08453BA}"/>
                </a:ext>
              </a:extLst>
            </p:cNvPr>
            <p:cNvSpPr>
              <a:spLocks/>
            </p:cNvSpPr>
            <p:nvPr/>
          </p:nvSpPr>
          <p:spPr bwMode="auto">
            <a:xfrm>
              <a:off x="2085" y="2478"/>
              <a:ext cx="383" cy="1138"/>
            </a:xfrm>
            <a:custGeom>
              <a:avLst/>
              <a:gdLst>
                <a:gd name="T0" fmla="*/ 0 w 227"/>
                <a:gd name="T1" fmla="*/ 226 h 226"/>
                <a:gd name="T2" fmla="*/ 137 w 227"/>
                <a:gd name="T3" fmla="*/ 181 h 226"/>
                <a:gd name="T4" fmla="*/ 227 w 227"/>
                <a:gd name="T5" fmla="*/ 0 h 226"/>
              </a:gdLst>
              <a:ahLst/>
              <a:cxnLst>
                <a:cxn ang="0">
                  <a:pos x="T0" y="T1"/>
                </a:cxn>
                <a:cxn ang="0">
                  <a:pos x="T2" y="T3"/>
                </a:cxn>
                <a:cxn ang="0">
                  <a:pos x="T4" y="T5"/>
                </a:cxn>
              </a:cxnLst>
              <a:rect l="0" t="0" r="r" b="b"/>
              <a:pathLst>
                <a:path w="227" h="226">
                  <a:moveTo>
                    <a:pt x="0" y="226"/>
                  </a:moveTo>
                  <a:cubicBezTo>
                    <a:pt x="49" y="222"/>
                    <a:pt x="99" y="219"/>
                    <a:pt x="137" y="181"/>
                  </a:cubicBezTo>
                  <a:cubicBezTo>
                    <a:pt x="175" y="143"/>
                    <a:pt x="201" y="71"/>
                    <a:pt x="227"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4" name="Freeform 36">
              <a:extLst>
                <a:ext uri="{FF2B5EF4-FFF2-40B4-BE49-F238E27FC236}">
                  <a16:creationId xmlns:a16="http://schemas.microsoft.com/office/drawing/2014/main" id="{4C708DE4-5624-40D2-9927-5B09CEE390CB}"/>
                </a:ext>
              </a:extLst>
            </p:cNvPr>
            <p:cNvSpPr>
              <a:spLocks/>
            </p:cNvSpPr>
            <p:nvPr/>
          </p:nvSpPr>
          <p:spPr bwMode="auto">
            <a:xfrm>
              <a:off x="1409" y="3193"/>
              <a:ext cx="412" cy="450"/>
            </a:xfrm>
            <a:custGeom>
              <a:avLst/>
              <a:gdLst>
                <a:gd name="T0" fmla="*/ 0 w 681"/>
                <a:gd name="T1" fmla="*/ 870 h 870"/>
                <a:gd name="T2" fmla="*/ 408 w 681"/>
                <a:gd name="T3" fmla="*/ 144 h 870"/>
                <a:gd name="T4" fmla="*/ 681 w 681"/>
                <a:gd name="T5" fmla="*/ 8 h 870"/>
              </a:gdLst>
              <a:ahLst/>
              <a:cxnLst>
                <a:cxn ang="0">
                  <a:pos x="T0" y="T1"/>
                </a:cxn>
                <a:cxn ang="0">
                  <a:pos x="T2" y="T3"/>
                </a:cxn>
                <a:cxn ang="0">
                  <a:pos x="T4" y="T5"/>
                </a:cxn>
              </a:cxnLst>
              <a:rect l="0" t="0" r="r" b="b"/>
              <a:pathLst>
                <a:path w="681" h="870">
                  <a:moveTo>
                    <a:pt x="0" y="870"/>
                  </a:moveTo>
                  <a:cubicBezTo>
                    <a:pt x="147" y="579"/>
                    <a:pt x="295" y="288"/>
                    <a:pt x="408" y="144"/>
                  </a:cubicBezTo>
                  <a:cubicBezTo>
                    <a:pt x="521" y="0"/>
                    <a:pt x="601" y="4"/>
                    <a:pt x="681" y="8"/>
                  </a:cubicBezTo>
                </a:path>
              </a:pathLst>
            </a:custGeom>
            <a:noFill/>
            <a:ln w="28575" cap="flat" cmpd="sng">
              <a:solidFill>
                <a:srgbClr val="FF00FF"/>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5" name="Line 37">
              <a:extLst>
                <a:ext uri="{FF2B5EF4-FFF2-40B4-BE49-F238E27FC236}">
                  <a16:creationId xmlns:a16="http://schemas.microsoft.com/office/drawing/2014/main" id="{48F02755-BE58-4197-A310-5FB13C68D880}"/>
                </a:ext>
              </a:extLst>
            </p:cNvPr>
            <p:cNvSpPr>
              <a:spLocks noChangeShapeType="1"/>
            </p:cNvSpPr>
            <p:nvPr/>
          </p:nvSpPr>
          <p:spPr bwMode="auto">
            <a:xfrm>
              <a:off x="1824" y="3198"/>
              <a:ext cx="529" cy="0"/>
            </a:xfrm>
            <a:prstGeom prst="line">
              <a:avLst/>
            </a:prstGeom>
            <a:noFill/>
            <a:ln w="28575">
              <a:solidFill>
                <a:srgbClr val="FF00FF"/>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6" name="Freeform 38">
              <a:extLst>
                <a:ext uri="{FF2B5EF4-FFF2-40B4-BE49-F238E27FC236}">
                  <a16:creationId xmlns:a16="http://schemas.microsoft.com/office/drawing/2014/main" id="{6F0F04DE-55A0-491F-950F-342B20F0056B}"/>
                </a:ext>
              </a:extLst>
            </p:cNvPr>
            <p:cNvSpPr>
              <a:spLocks/>
            </p:cNvSpPr>
            <p:nvPr/>
          </p:nvSpPr>
          <p:spPr bwMode="auto">
            <a:xfrm>
              <a:off x="1262" y="3114"/>
              <a:ext cx="412" cy="529"/>
            </a:xfrm>
            <a:custGeom>
              <a:avLst/>
              <a:gdLst>
                <a:gd name="T0" fmla="*/ 0 w 589"/>
                <a:gd name="T1" fmla="*/ 907 h 907"/>
                <a:gd name="T2" fmla="*/ 136 w 589"/>
                <a:gd name="T3" fmla="*/ 771 h 907"/>
                <a:gd name="T4" fmla="*/ 317 w 589"/>
                <a:gd name="T5" fmla="*/ 362 h 907"/>
                <a:gd name="T6" fmla="*/ 589 w 589"/>
                <a:gd name="T7" fmla="*/ 0 h 907"/>
              </a:gdLst>
              <a:ahLst/>
              <a:cxnLst>
                <a:cxn ang="0">
                  <a:pos x="T0" y="T1"/>
                </a:cxn>
                <a:cxn ang="0">
                  <a:pos x="T2" y="T3"/>
                </a:cxn>
                <a:cxn ang="0">
                  <a:pos x="T4" y="T5"/>
                </a:cxn>
                <a:cxn ang="0">
                  <a:pos x="T6" y="T7"/>
                </a:cxn>
              </a:cxnLst>
              <a:rect l="0" t="0" r="r" b="b"/>
              <a:pathLst>
                <a:path w="589" h="907">
                  <a:moveTo>
                    <a:pt x="0" y="907"/>
                  </a:moveTo>
                  <a:cubicBezTo>
                    <a:pt x="41" y="884"/>
                    <a:pt x="83" y="862"/>
                    <a:pt x="136" y="771"/>
                  </a:cubicBezTo>
                  <a:cubicBezTo>
                    <a:pt x="189" y="680"/>
                    <a:pt x="242" y="490"/>
                    <a:pt x="317" y="362"/>
                  </a:cubicBezTo>
                  <a:cubicBezTo>
                    <a:pt x="392" y="234"/>
                    <a:pt x="544" y="60"/>
                    <a:pt x="589" y="0"/>
                  </a:cubicBezTo>
                </a:path>
              </a:pathLst>
            </a:custGeom>
            <a:noFill/>
            <a:ln w="28575" cap="flat" cmpd="sng">
              <a:solidFill>
                <a:srgbClr val="00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7" name="Freeform 39">
              <a:extLst>
                <a:ext uri="{FF2B5EF4-FFF2-40B4-BE49-F238E27FC236}">
                  <a16:creationId xmlns:a16="http://schemas.microsoft.com/office/drawing/2014/main" id="{707E4FB2-30BB-4EAB-9586-0F772B5C467E}"/>
                </a:ext>
              </a:extLst>
            </p:cNvPr>
            <p:cNvSpPr>
              <a:spLocks/>
            </p:cNvSpPr>
            <p:nvPr/>
          </p:nvSpPr>
          <p:spPr bwMode="auto">
            <a:xfrm>
              <a:off x="1733" y="3007"/>
              <a:ext cx="970" cy="80"/>
            </a:xfrm>
            <a:custGeom>
              <a:avLst/>
              <a:gdLst>
                <a:gd name="T0" fmla="*/ 0 w 227"/>
                <a:gd name="T1" fmla="*/ 54 h 54"/>
                <a:gd name="T2" fmla="*/ 136 w 227"/>
                <a:gd name="T3" fmla="*/ 8 h 54"/>
                <a:gd name="T4" fmla="*/ 227 w 227"/>
                <a:gd name="T5" fmla="*/ 8 h 54"/>
              </a:gdLst>
              <a:ahLst/>
              <a:cxnLst>
                <a:cxn ang="0">
                  <a:pos x="T0" y="T1"/>
                </a:cxn>
                <a:cxn ang="0">
                  <a:pos x="T2" y="T3"/>
                </a:cxn>
                <a:cxn ang="0">
                  <a:pos x="T4" y="T5"/>
                </a:cxn>
              </a:cxnLst>
              <a:rect l="0" t="0" r="r" b="b"/>
              <a:pathLst>
                <a:path w="227" h="54">
                  <a:moveTo>
                    <a:pt x="0" y="54"/>
                  </a:moveTo>
                  <a:cubicBezTo>
                    <a:pt x="49" y="35"/>
                    <a:pt x="98" y="16"/>
                    <a:pt x="136" y="8"/>
                  </a:cubicBezTo>
                  <a:cubicBezTo>
                    <a:pt x="174" y="0"/>
                    <a:pt x="212" y="8"/>
                    <a:pt x="227" y="8"/>
                  </a:cubicBezTo>
                </a:path>
              </a:pathLst>
            </a:custGeom>
            <a:noFill/>
            <a:ln w="28575" cap="flat" cmpd="sng">
              <a:solidFill>
                <a:srgbClr val="00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8" name="Freeform 40">
              <a:extLst>
                <a:ext uri="{FF2B5EF4-FFF2-40B4-BE49-F238E27FC236}">
                  <a16:creationId xmlns:a16="http://schemas.microsoft.com/office/drawing/2014/main" id="{CBC2C57C-DB2A-4391-8693-67B2D50E51BD}"/>
                </a:ext>
              </a:extLst>
            </p:cNvPr>
            <p:cNvSpPr>
              <a:spLocks/>
            </p:cNvSpPr>
            <p:nvPr/>
          </p:nvSpPr>
          <p:spPr bwMode="auto">
            <a:xfrm>
              <a:off x="1674" y="3087"/>
              <a:ext cx="59" cy="27"/>
            </a:xfrm>
            <a:custGeom>
              <a:avLst/>
              <a:gdLst>
                <a:gd name="T0" fmla="*/ 0 w 91"/>
                <a:gd name="T1" fmla="*/ 46 h 46"/>
                <a:gd name="T2" fmla="*/ 91 w 91"/>
                <a:gd name="T3" fmla="*/ 0 h 46"/>
              </a:gdLst>
              <a:ahLst/>
              <a:cxnLst>
                <a:cxn ang="0">
                  <a:pos x="T0" y="T1"/>
                </a:cxn>
                <a:cxn ang="0">
                  <a:pos x="T2" y="T3"/>
                </a:cxn>
              </a:cxnLst>
              <a:rect l="0" t="0" r="r" b="b"/>
              <a:pathLst>
                <a:path w="91" h="46">
                  <a:moveTo>
                    <a:pt x="0" y="46"/>
                  </a:moveTo>
                  <a:cubicBezTo>
                    <a:pt x="38" y="27"/>
                    <a:pt x="76" y="8"/>
                    <a:pt x="91" y="0"/>
                  </a:cubicBezTo>
                </a:path>
              </a:pathLst>
            </a:custGeom>
            <a:noFill/>
            <a:ln w="28575" cap="flat" cmpd="sng">
              <a:solidFill>
                <a:srgbClr val="0000FF"/>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69" name="Freeform 41">
              <a:extLst>
                <a:ext uri="{FF2B5EF4-FFF2-40B4-BE49-F238E27FC236}">
                  <a16:creationId xmlns:a16="http://schemas.microsoft.com/office/drawing/2014/main" id="{C564F5D6-6850-4CD5-8A90-2C7862C2E5A2}"/>
                </a:ext>
              </a:extLst>
            </p:cNvPr>
            <p:cNvSpPr>
              <a:spLocks/>
            </p:cNvSpPr>
            <p:nvPr/>
          </p:nvSpPr>
          <p:spPr bwMode="auto">
            <a:xfrm>
              <a:off x="2679" y="2622"/>
              <a:ext cx="500" cy="397"/>
            </a:xfrm>
            <a:custGeom>
              <a:avLst/>
              <a:gdLst>
                <a:gd name="T0" fmla="*/ 0 w 544"/>
                <a:gd name="T1" fmla="*/ 227 h 227"/>
                <a:gd name="T2" fmla="*/ 318 w 544"/>
                <a:gd name="T3" fmla="*/ 181 h 227"/>
                <a:gd name="T4" fmla="*/ 544 w 544"/>
                <a:gd name="T5" fmla="*/ 0 h 227"/>
              </a:gdLst>
              <a:ahLst/>
              <a:cxnLst>
                <a:cxn ang="0">
                  <a:pos x="T0" y="T1"/>
                </a:cxn>
                <a:cxn ang="0">
                  <a:pos x="T2" y="T3"/>
                </a:cxn>
                <a:cxn ang="0">
                  <a:pos x="T4" y="T5"/>
                </a:cxn>
              </a:cxnLst>
              <a:rect l="0" t="0" r="r" b="b"/>
              <a:pathLst>
                <a:path w="544" h="227">
                  <a:moveTo>
                    <a:pt x="0" y="227"/>
                  </a:moveTo>
                  <a:cubicBezTo>
                    <a:pt x="113" y="223"/>
                    <a:pt x="227" y="219"/>
                    <a:pt x="318" y="181"/>
                  </a:cubicBezTo>
                  <a:cubicBezTo>
                    <a:pt x="409" y="143"/>
                    <a:pt x="506" y="30"/>
                    <a:pt x="544" y="0"/>
                  </a:cubicBezTo>
                </a:path>
              </a:pathLst>
            </a:custGeom>
            <a:noFill/>
            <a:ln w="28575" cap="flat" cmpd="sng">
              <a:solidFill>
                <a:srgbClr val="0000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0" name="Freeform 42">
              <a:extLst>
                <a:ext uri="{FF2B5EF4-FFF2-40B4-BE49-F238E27FC236}">
                  <a16:creationId xmlns:a16="http://schemas.microsoft.com/office/drawing/2014/main" id="{6CF72B3D-FE00-4B5E-8614-B5A01FCA2986}"/>
                </a:ext>
              </a:extLst>
            </p:cNvPr>
            <p:cNvSpPr>
              <a:spLocks/>
            </p:cNvSpPr>
            <p:nvPr/>
          </p:nvSpPr>
          <p:spPr bwMode="auto">
            <a:xfrm>
              <a:off x="1939" y="2452"/>
              <a:ext cx="441" cy="609"/>
            </a:xfrm>
            <a:custGeom>
              <a:avLst/>
              <a:gdLst>
                <a:gd name="T0" fmla="*/ 0 w 680"/>
                <a:gd name="T1" fmla="*/ 1043 h 1043"/>
                <a:gd name="T2" fmla="*/ 272 w 680"/>
                <a:gd name="T3" fmla="*/ 861 h 1043"/>
                <a:gd name="T4" fmla="*/ 499 w 680"/>
                <a:gd name="T5" fmla="*/ 408 h 1043"/>
                <a:gd name="T6" fmla="*/ 680 w 680"/>
                <a:gd name="T7" fmla="*/ 0 h 1043"/>
              </a:gdLst>
              <a:ahLst/>
              <a:cxnLst>
                <a:cxn ang="0">
                  <a:pos x="T0" y="T1"/>
                </a:cxn>
                <a:cxn ang="0">
                  <a:pos x="T2" y="T3"/>
                </a:cxn>
                <a:cxn ang="0">
                  <a:pos x="T4" y="T5"/>
                </a:cxn>
                <a:cxn ang="0">
                  <a:pos x="T6" y="T7"/>
                </a:cxn>
              </a:cxnLst>
              <a:rect l="0" t="0" r="r" b="b"/>
              <a:pathLst>
                <a:path w="680" h="1043">
                  <a:moveTo>
                    <a:pt x="0" y="1043"/>
                  </a:moveTo>
                  <a:cubicBezTo>
                    <a:pt x="94" y="1005"/>
                    <a:pt x="189" y="967"/>
                    <a:pt x="272" y="861"/>
                  </a:cubicBezTo>
                  <a:cubicBezTo>
                    <a:pt x="355" y="755"/>
                    <a:pt x="431" y="551"/>
                    <a:pt x="499" y="408"/>
                  </a:cubicBezTo>
                  <a:cubicBezTo>
                    <a:pt x="567" y="265"/>
                    <a:pt x="623" y="132"/>
                    <a:pt x="680" y="0"/>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71" name="Text Box 43">
              <a:extLst>
                <a:ext uri="{FF2B5EF4-FFF2-40B4-BE49-F238E27FC236}">
                  <a16:creationId xmlns:a16="http://schemas.microsoft.com/office/drawing/2014/main" id="{8D244CB7-7DAB-4A4B-8A1C-0A48930C9EFA}"/>
                </a:ext>
              </a:extLst>
            </p:cNvPr>
            <p:cNvSpPr txBox="1">
              <a:spLocks noChangeArrowheads="1"/>
            </p:cNvSpPr>
            <p:nvPr/>
          </p:nvSpPr>
          <p:spPr bwMode="auto">
            <a:xfrm>
              <a:off x="607" y="2187"/>
              <a:ext cx="289"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r">
                <a:spcBef>
                  <a:spcPct val="50000"/>
                </a:spcBef>
              </a:pPr>
              <a:r>
                <a:rPr lang="zh-CN" altLang="en-US" b="1">
                  <a:solidFill>
                    <a:srgbClr val="3333FF"/>
                  </a:solidFill>
                  <a:ea typeface="宋体" panose="02010600030101010101" pitchFamily="2" charset="-122"/>
                </a:rPr>
                <a:t>形变</a:t>
              </a:r>
            </a:p>
          </p:txBody>
        </p:sp>
        <p:sp>
          <p:nvSpPr>
            <p:cNvPr id="48172" name="Text Box 44">
              <a:extLst>
                <a:ext uri="{FF2B5EF4-FFF2-40B4-BE49-F238E27FC236}">
                  <a16:creationId xmlns:a16="http://schemas.microsoft.com/office/drawing/2014/main" id="{C80BE8C9-34C1-47C5-8C06-10396B384F76}"/>
                </a:ext>
              </a:extLst>
            </p:cNvPr>
            <p:cNvSpPr txBox="1">
              <a:spLocks noChangeArrowheads="1"/>
            </p:cNvSpPr>
            <p:nvPr/>
          </p:nvSpPr>
          <p:spPr bwMode="auto">
            <a:xfrm>
              <a:off x="2909" y="3697"/>
              <a:ext cx="5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3333FF"/>
                  </a:solidFill>
                  <a:ea typeface="宋体" panose="02010600030101010101" pitchFamily="2" charset="-122"/>
                </a:rPr>
                <a:t>温度</a:t>
              </a:r>
            </a:p>
          </p:txBody>
        </p:sp>
        <p:sp>
          <p:nvSpPr>
            <p:cNvPr id="48173" name="Text Box 45">
              <a:extLst>
                <a:ext uri="{FF2B5EF4-FFF2-40B4-BE49-F238E27FC236}">
                  <a16:creationId xmlns:a16="http://schemas.microsoft.com/office/drawing/2014/main" id="{FFCC6C7E-BA69-469F-96D5-BA93152059C3}"/>
                </a:ext>
              </a:extLst>
            </p:cNvPr>
            <p:cNvSpPr txBox="1">
              <a:spLocks noChangeArrowheads="1"/>
            </p:cNvSpPr>
            <p:nvPr/>
          </p:nvSpPr>
          <p:spPr bwMode="auto">
            <a:xfrm>
              <a:off x="1174" y="3697"/>
              <a:ext cx="3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ea typeface="宋体" panose="02010600030101010101" pitchFamily="2" charset="-122"/>
                </a:rPr>
                <a:t>T</a:t>
              </a:r>
              <a:r>
                <a:rPr lang="en-US" altLang="zh-CN" b="1" baseline="-25000">
                  <a:solidFill>
                    <a:srgbClr val="3333FF"/>
                  </a:solidFill>
                  <a:ea typeface="宋体" panose="02010600030101010101" pitchFamily="2" charset="-122"/>
                </a:rPr>
                <a:t>g</a:t>
              </a:r>
            </a:p>
          </p:txBody>
        </p:sp>
        <p:sp>
          <p:nvSpPr>
            <p:cNvPr id="48174" name="Text Box 46">
              <a:extLst>
                <a:ext uri="{FF2B5EF4-FFF2-40B4-BE49-F238E27FC236}">
                  <a16:creationId xmlns:a16="http://schemas.microsoft.com/office/drawing/2014/main" id="{1B01B47F-3C5A-4FB2-AC87-BE65E546BB09}"/>
                </a:ext>
              </a:extLst>
            </p:cNvPr>
            <p:cNvSpPr txBox="1">
              <a:spLocks noChangeArrowheads="1"/>
            </p:cNvSpPr>
            <p:nvPr/>
          </p:nvSpPr>
          <p:spPr bwMode="auto">
            <a:xfrm>
              <a:off x="1939" y="3697"/>
              <a:ext cx="29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ea typeface="宋体" panose="02010600030101010101" pitchFamily="2" charset="-122"/>
                </a:rPr>
                <a:t>T</a:t>
              </a:r>
              <a:r>
                <a:rPr lang="en-US" altLang="zh-CN" b="1" baseline="-25000">
                  <a:solidFill>
                    <a:srgbClr val="3333FF"/>
                  </a:solidFill>
                  <a:ea typeface="宋体" panose="02010600030101010101" pitchFamily="2" charset="-122"/>
                </a:rPr>
                <a:t>f</a:t>
              </a:r>
            </a:p>
          </p:txBody>
        </p:sp>
        <p:sp>
          <p:nvSpPr>
            <p:cNvPr id="48175" name="Text Box 47">
              <a:extLst>
                <a:ext uri="{FF2B5EF4-FFF2-40B4-BE49-F238E27FC236}">
                  <a16:creationId xmlns:a16="http://schemas.microsoft.com/office/drawing/2014/main" id="{A8A8A8F1-2EBD-4E86-B170-95531D31845C}"/>
                </a:ext>
              </a:extLst>
            </p:cNvPr>
            <p:cNvSpPr txBox="1">
              <a:spLocks noChangeArrowheads="1"/>
            </p:cNvSpPr>
            <p:nvPr/>
          </p:nvSpPr>
          <p:spPr bwMode="auto">
            <a:xfrm>
              <a:off x="2144" y="3697"/>
              <a:ext cx="5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ea typeface="宋体" panose="02010600030101010101" pitchFamily="2" charset="-122"/>
                </a:rPr>
                <a:t>T</a:t>
              </a:r>
              <a:r>
                <a:rPr lang="en-US" altLang="zh-CN" b="1" baseline="-25000">
                  <a:solidFill>
                    <a:srgbClr val="3333FF"/>
                  </a:solidFill>
                  <a:ea typeface="宋体" panose="02010600030101010101" pitchFamily="2" charset="-122"/>
                </a:rPr>
                <a:t>m</a:t>
              </a:r>
            </a:p>
          </p:txBody>
        </p:sp>
        <p:sp>
          <p:nvSpPr>
            <p:cNvPr id="48176" name="Text Box 48">
              <a:extLst>
                <a:ext uri="{FF2B5EF4-FFF2-40B4-BE49-F238E27FC236}">
                  <a16:creationId xmlns:a16="http://schemas.microsoft.com/office/drawing/2014/main" id="{865E1A86-AC44-4C13-9806-360920FA448D}"/>
                </a:ext>
              </a:extLst>
            </p:cNvPr>
            <p:cNvSpPr txBox="1">
              <a:spLocks noChangeArrowheads="1"/>
            </p:cNvSpPr>
            <p:nvPr/>
          </p:nvSpPr>
          <p:spPr bwMode="auto">
            <a:xfrm>
              <a:off x="2615" y="3697"/>
              <a:ext cx="3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ea typeface="宋体" panose="02010600030101010101" pitchFamily="2" charset="-122"/>
                </a:rPr>
                <a:t>T</a:t>
              </a:r>
              <a:r>
                <a:rPr lang="en-US" altLang="zh-CN" b="1" baseline="-25000">
                  <a:solidFill>
                    <a:srgbClr val="3333FF"/>
                  </a:solidFill>
                  <a:ea typeface="宋体" panose="02010600030101010101" pitchFamily="2" charset="-122"/>
                </a:rPr>
                <a:t>f</a:t>
              </a:r>
              <a:r>
                <a:rPr lang="en-US" altLang="zh-CN" b="1">
                  <a:solidFill>
                    <a:srgbClr val="3333FF"/>
                  </a:solidFill>
                  <a:ea typeface="宋体" panose="02010600030101010101" pitchFamily="2" charset="-122"/>
                </a:rPr>
                <a:t>’</a:t>
              </a:r>
            </a:p>
          </p:txBody>
        </p:sp>
        <p:sp>
          <p:nvSpPr>
            <p:cNvPr id="48177" name="Text Box 49">
              <a:extLst>
                <a:ext uri="{FF2B5EF4-FFF2-40B4-BE49-F238E27FC236}">
                  <a16:creationId xmlns:a16="http://schemas.microsoft.com/office/drawing/2014/main" id="{0A3CEB74-C236-49D6-812D-FB07E4177BD6}"/>
                </a:ext>
              </a:extLst>
            </p:cNvPr>
            <p:cNvSpPr txBox="1">
              <a:spLocks noChangeArrowheads="1"/>
            </p:cNvSpPr>
            <p:nvPr/>
          </p:nvSpPr>
          <p:spPr bwMode="auto">
            <a:xfrm>
              <a:off x="1909" y="2584"/>
              <a:ext cx="4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ea typeface="楷体_GB2312" pitchFamily="49" charset="-122"/>
                </a:rPr>
                <a:t>M</a:t>
              </a:r>
              <a:r>
                <a:rPr lang="en-US" altLang="zh-CN" b="1" baseline="-25000">
                  <a:solidFill>
                    <a:srgbClr val="3333FF"/>
                  </a:solidFill>
                  <a:ea typeface="楷体_GB2312" pitchFamily="49" charset="-122"/>
                </a:rPr>
                <a:t>1</a:t>
              </a:r>
            </a:p>
          </p:txBody>
        </p:sp>
        <p:sp>
          <p:nvSpPr>
            <p:cNvPr id="48178" name="Text Box 50">
              <a:extLst>
                <a:ext uri="{FF2B5EF4-FFF2-40B4-BE49-F238E27FC236}">
                  <a16:creationId xmlns:a16="http://schemas.microsoft.com/office/drawing/2014/main" id="{6D60DFCF-2883-4B91-B794-1046463931E5}"/>
                </a:ext>
              </a:extLst>
            </p:cNvPr>
            <p:cNvSpPr txBox="1">
              <a:spLocks noChangeArrowheads="1"/>
            </p:cNvSpPr>
            <p:nvPr/>
          </p:nvSpPr>
          <p:spPr bwMode="auto">
            <a:xfrm>
              <a:off x="3120" y="2685"/>
              <a:ext cx="32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ea typeface="宋体" panose="02010600030101010101" pitchFamily="2" charset="-122"/>
                </a:rPr>
                <a:t>M</a:t>
              </a:r>
              <a:r>
                <a:rPr lang="en-US" altLang="zh-CN" b="1" baseline="-25000">
                  <a:solidFill>
                    <a:srgbClr val="3333FF"/>
                  </a:solidFill>
                  <a:ea typeface="宋体" panose="02010600030101010101" pitchFamily="2" charset="-122"/>
                </a:rPr>
                <a:t>2</a:t>
              </a:r>
            </a:p>
          </p:txBody>
        </p:sp>
        <p:sp>
          <p:nvSpPr>
            <p:cNvPr id="48179" name="Text Box 51">
              <a:extLst>
                <a:ext uri="{FF2B5EF4-FFF2-40B4-BE49-F238E27FC236}">
                  <a16:creationId xmlns:a16="http://schemas.microsoft.com/office/drawing/2014/main" id="{3023C578-582F-4ADE-BACA-EC49CDC0DCAD}"/>
                </a:ext>
              </a:extLst>
            </p:cNvPr>
            <p:cNvSpPr txBox="1">
              <a:spLocks noChangeArrowheads="1"/>
            </p:cNvSpPr>
            <p:nvPr/>
          </p:nvSpPr>
          <p:spPr bwMode="auto">
            <a:xfrm>
              <a:off x="2850" y="3273"/>
              <a:ext cx="70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ea typeface="宋体" panose="02010600030101010101" pitchFamily="2" charset="-122"/>
                </a:rPr>
                <a:t>M</a:t>
              </a:r>
              <a:r>
                <a:rPr lang="en-US" altLang="zh-CN" b="1" baseline="-25000">
                  <a:solidFill>
                    <a:srgbClr val="3333FF"/>
                  </a:solidFill>
                  <a:ea typeface="楷体_GB2312" pitchFamily="49" charset="-122"/>
                </a:rPr>
                <a:t>2</a:t>
              </a:r>
              <a:r>
                <a:rPr lang="en-US" altLang="zh-CN" b="1">
                  <a:solidFill>
                    <a:srgbClr val="3333FF"/>
                  </a:solidFill>
                  <a:ea typeface="宋体" panose="02010600030101010101" pitchFamily="2" charset="-122"/>
                </a:rPr>
                <a:t>&gt;M</a:t>
              </a:r>
              <a:r>
                <a:rPr lang="en-US" altLang="zh-CN" b="1" baseline="-25000">
                  <a:solidFill>
                    <a:srgbClr val="3333FF"/>
                  </a:solidFill>
                  <a:ea typeface="楷体_GB2312" pitchFamily="49" charset="-122"/>
                </a:rPr>
                <a:t>1</a:t>
              </a:r>
            </a:p>
          </p:txBody>
        </p:sp>
        <p:sp>
          <p:nvSpPr>
            <p:cNvPr id="48183" name="Rectangle 55">
              <a:extLst>
                <a:ext uri="{FF2B5EF4-FFF2-40B4-BE49-F238E27FC236}">
                  <a16:creationId xmlns:a16="http://schemas.microsoft.com/office/drawing/2014/main" id="{2EB5B1DB-FB26-4458-84DC-CBF97F96F08B}"/>
                </a:ext>
              </a:extLst>
            </p:cNvPr>
            <p:cNvSpPr>
              <a:spLocks noChangeArrowheads="1"/>
            </p:cNvSpPr>
            <p:nvPr/>
          </p:nvSpPr>
          <p:spPr bwMode="auto">
            <a:xfrm>
              <a:off x="912" y="3963"/>
              <a:ext cx="24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kumimoji="1" lang="zh-CN" altLang="en-US" b="1">
                  <a:solidFill>
                    <a:srgbClr val="3333FF"/>
                  </a:solidFill>
                  <a:latin typeface="Times New Roman" panose="02020603050405020304" pitchFamily="18" charset="0"/>
                  <a:ea typeface="宋体" panose="02010600030101010101" pitchFamily="2" charset="-122"/>
                </a:rPr>
                <a:t>晶体和非晶态高聚物的温度形变曲线 </a:t>
              </a:r>
            </a:p>
          </p:txBody>
        </p:sp>
      </p:grpSp>
      <p:grpSp>
        <p:nvGrpSpPr>
          <p:cNvPr id="48189" name="Group 61">
            <a:extLst>
              <a:ext uri="{FF2B5EF4-FFF2-40B4-BE49-F238E27FC236}">
                <a16:creationId xmlns:a16="http://schemas.microsoft.com/office/drawing/2014/main" id="{725A2A6A-4F0E-4ED4-9184-600D4E72B018}"/>
              </a:ext>
            </a:extLst>
          </p:cNvPr>
          <p:cNvGrpSpPr>
            <a:grpSpLocks/>
          </p:cNvGrpSpPr>
          <p:nvPr/>
        </p:nvGrpSpPr>
        <p:grpSpPr bwMode="auto">
          <a:xfrm>
            <a:off x="5943600" y="3962400"/>
            <a:ext cx="3024188" cy="1552575"/>
            <a:chOff x="3744" y="2496"/>
            <a:chExt cx="1905" cy="978"/>
          </a:xfrm>
        </p:grpSpPr>
        <p:sp>
          <p:nvSpPr>
            <p:cNvPr id="48180" name="Text Box 52">
              <a:extLst>
                <a:ext uri="{FF2B5EF4-FFF2-40B4-BE49-F238E27FC236}">
                  <a16:creationId xmlns:a16="http://schemas.microsoft.com/office/drawing/2014/main" id="{62FDCF40-E209-49BC-AF27-28CD9676D34C}"/>
                </a:ext>
              </a:extLst>
            </p:cNvPr>
            <p:cNvSpPr txBox="1">
              <a:spLocks noChangeArrowheads="1"/>
            </p:cNvSpPr>
            <p:nvPr/>
          </p:nvSpPr>
          <p:spPr bwMode="auto">
            <a:xfrm>
              <a:off x="3744" y="2496"/>
              <a:ext cx="1905"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99"/>
                  </a:solidFill>
                  <a:ea typeface="宋体" panose="02010600030101010101" pitchFamily="2" charset="-122"/>
                </a:rPr>
                <a:t>        非晶高聚物</a:t>
              </a:r>
            </a:p>
            <a:p>
              <a:pPr>
                <a:spcBef>
                  <a:spcPct val="50000"/>
                </a:spcBef>
              </a:pPr>
              <a:r>
                <a:rPr lang="zh-CN" altLang="en-US" sz="2400" b="1">
                  <a:solidFill>
                    <a:srgbClr val="000099"/>
                  </a:solidFill>
                  <a:ea typeface="宋体" panose="02010600030101010101" pitchFamily="2" charset="-122"/>
                </a:rPr>
                <a:t>        轻度结晶高聚物</a:t>
              </a:r>
            </a:p>
            <a:p>
              <a:pPr>
                <a:spcBef>
                  <a:spcPct val="50000"/>
                </a:spcBef>
              </a:pPr>
              <a:r>
                <a:rPr lang="zh-CN" altLang="en-US" sz="2400" b="1">
                  <a:solidFill>
                    <a:srgbClr val="000099"/>
                  </a:solidFill>
                  <a:ea typeface="宋体" panose="02010600030101010101" pitchFamily="2" charset="-122"/>
                </a:rPr>
                <a:t>        结晶高聚物 </a:t>
              </a:r>
            </a:p>
          </p:txBody>
        </p:sp>
        <p:sp>
          <p:nvSpPr>
            <p:cNvPr id="48186" name="Line 58">
              <a:extLst>
                <a:ext uri="{FF2B5EF4-FFF2-40B4-BE49-F238E27FC236}">
                  <a16:creationId xmlns:a16="http://schemas.microsoft.com/office/drawing/2014/main" id="{AC6DA641-AB76-45D4-980E-34C39E1C130C}"/>
                </a:ext>
              </a:extLst>
            </p:cNvPr>
            <p:cNvSpPr>
              <a:spLocks noChangeShapeType="1"/>
            </p:cNvSpPr>
            <p:nvPr/>
          </p:nvSpPr>
          <p:spPr bwMode="auto">
            <a:xfrm>
              <a:off x="3744" y="2640"/>
              <a:ext cx="43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7" name="Line 59">
              <a:extLst>
                <a:ext uri="{FF2B5EF4-FFF2-40B4-BE49-F238E27FC236}">
                  <a16:creationId xmlns:a16="http://schemas.microsoft.com/office/drawing/2014/main" id="{EAE9F87E-B0D0-45DC-856F-ED0CDA6794B3}"/>
                </a:ext>
              </a:extLst>
            </p:cNvPr>
            <p:cNvSpPr>
              <a:spLocks noChangeShapeType="1"/>
            </p:cNvSpPr>
            <p:nvPr/>
          </p:nvSpPr>
          <p:spPr bwMode="auto">
            <a:xfrm>
              <a:off x="3744" y="2976"/>
              <a:ext cx="432" cy="0"/>
            </a:xfrm>
            <a:prstGeom prst="line">
              <a:avLst/>
            </a:prstGeom>
            <a:noFill/>
            <a:ln w="28575">
              <a:solidFill>
                <a:srgbClr val="FF33CC"/>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8" name="Line 60">
              <a:extLst>
                <a:ext uri="{FF2B5EF4-FFF2-40B4-BE49-F238E27FC236}">
                  <a16:creationId xmlns:a16="http://schemas.microsoft.com/office/drawing/2014/main" id="{51B70644-1D69-4CED-9223-3A065945C8FB}"/>
                </a:ext>
              </a:extLst>
            </p:cNvPr>
            <p:cNvSpPr>
              <a:spLocks noChangeShapeType="1"/>
            </p:cNvSpPr>
            <p:nvPr/>
          </p:nvSpPr>
          <p:spPr bwMode="auto">
            <a:xfrm>
              <a:off x="3744" y="3330"/>
              <a:ext cx="43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a:extLst>
              <a:ext uri="{FF2B5EF4-FFF2-40B4-BE49-F238E27FC236}">
                <a16:creationId xmlns:a16="http://schemas.microsoft.com/office/drawing/2014/main" id="{A2859300-F6BD-4D05-BC20-328D5ADFEFC4}"/>
              </a:ext>
            </a:extLst>
          </p:cNvPr>
          <p:cNvSpPr>
            <a:spLocks noGrp="1"/>
          </p:cNvSpPr>
          <p:nvPr>
            <p:ph type="sldNum" sz="quarter" idx="12"/>
          </p:nvPr>
        </p:nvSpPr>
        <p:spPr/>
        <p:txBody>
          <a:bodyPr/>
          <a:lstStyle/>
          <a:p>
            <a:fld id="{8A7A6979-0714-4377-B894-6BE4C2D6E202}"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7" name="Text Box 9">
            <a:extLst>
              <a:ext uri="{FF2B5EF4-FFF2-40B4-BE49-F238E27FC236}">
                <a16:creationId xmlns:a16="http://schemas.microsoft.com/office/drawing/2014/main" id="{33390F48-318C-4DDE-AE9A-491CBEA008D6}"/>
              </a:ext>
            </a:extLst>
          </p:cNvPr>
          <p:cNvSpPr txBox="1">
            <a:spLocks noChangeArrowheads="1"/>
          </p:cNvSpPr>
          <p:nvPr/>
        </p:nvSpPr>
        <p:spPr bwMode="auto">
          <a:xfrm>
            <a:off x="457200" y="1295400"/>
            <a:ext cx="8229600" cy="1463675"/>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20000"/>
              </a:spcBef>
            </a:pPr>
            <a:r>
              <a:rPr lang="zh-CN" altLang="en-US" sz="2400" b="1">
                <a:solidFill>
                  <a:srgbClr val="FFFF00"/>
                </a:solidFill>
                <a:latin typeface="Times New Roman" panose="02020603050405020304" pitchFamily="18" charset="0"/>
                <a:cs typeface="Times New Roman" panose="02020603050405020304" pitchFamily="18" charset="0"/>
              </a:rPr>
              <a:t>动态粘弹谱仪测量聚合物的动态模量和力学损耗随温度的变化。</a:t>
            </a:r>
            <a:r>
              <a:rPr lang="zh-CN" altLang="en-US" sz="2400" b="1">
                <a:solidFill>
                  <a:schemeClr val="bg1"/>
                </a:solidFill>
                <a:latin typeface="Times New Roman" panose="02020603050405020304" pitchFamily="18" charset="0"/>
                <a:cs typeface="Times New Roman" panose="02020603050405020304" pitchFamily="18" charset="0"/>
              </a:rPr>
              <a:t>动态模量－温度曲线中，力学损耗温度曲线出现若干损耗峰，通常从最高损耗峰的峰位置可确定</a:t>
            </a:r>
            <a:r>
              <a:rPr lang="en-US" altLang="zh-CN" sz="2400" b="1" i="1">
                <a:solidFill>
                  <a:srgbClr val="FFFF00"/>
                </a:solidFill>
                <a:latin typeface="Times New Roman" panose="02020603050405020304" pitchFamily="18" charset="0"/>
                <a:cs typeface="Times New Roman" panose="02020603050405020304" pitchFamily="18" charset="0"/>
              </a:rPr>
              <a:t>T</a:t>
            </a:r>
            <a:r>
              <a:rPr lang="en-US" altLang="zh-CN" sz="2400" b="1" i="1" baseline="-25000">
                <a:solidFill>
                  <a:srgbClr val="FFFF00"/>
                </a:solidFill>
                <a:latin typeface="Times New Roman" panose="02020603050405020304" pitchFamily="18" charset="0"/>
                <a:cs typeface="Times New Roman" panose="02020603050405020304" pitchFamily="18" charset="0"/>
              </a:rPr>
              <a:t>g</a:t>
            </a:r>
            <a:r>
              <a:rPr lang="zh-CN" altLang="en-US" sz="2400" b="1">
                <a:solidFill>
                  <a:schemeClr val="bg1"/>
                </a:solidFill>
                <a:latin typeface="Times New Roman" panose="02020603050405020304" pitchFamily="18" charset="0"/>
                <a:cs typeface="Times New Roman" panose="02020603050405020304" pitchFamily="18" charset="0"/>
              </a:rPr>
              <a:t>值。</a:t>
            </a:r>
            <a:endParaRPr lang="zh-CN" altLang="en-US" sz="2400" b="1">
              <a:solidFill>
                <a:schemeClr val="bg1"/>
              </a:solidFill>
              <a:latin typeface="Times New Roman" panose="02020603050405020304" pitchFamily="18" charset="0"/>
            </a:endParaRPr>
          </a:p>
        </p:txBody>
      </p:sp>
      <p:sp>
        <p:nvSpPr>
          <p:cNvPr id="83978" name="Rectangle 10">
            <a:extLst>
              <a:ext uri="{FF2B5EF4-FFF2-40B4-BE49-F238E27FC236}">
                <a16:creationId xmlns:a16="http://schemas.microsoft.com/office/drawing/2014/main" id="{8091FE88-DB97-4CCB-87E8-EF2FFC035ED9}"/>
              </a:ext>
            </a:extLst>
          </p:cNvPr>
          <p:cNvSpPr>
            <a:spLocks noChangeArrowheads="1"/>
          </p:cNvSpPr>
          <p:nvPr/>
        </p:nvSpPr>
        <p:spPr bwMode="auto">
          <a:xfrm>
            <a:off x="304800" y="304800"/>
            <a:ext cx="8610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4</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、动态机械分析  </a:t>
            </a:r>
            <a:r>
              <a:rPr lang="en-US" altLang="zh-CN" sz="24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DMA- Dynamic mechanical analysis</a:t>
            </a:r>
            <a:endParaRPr lang="zh-CN" altLang="en-US" sz="24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endParaRPr>
          </a:p>
        </p:txBody>
      </p:sp>
      <p:sp>
        <p:nvSpPr>
          <p:cNvPr id="83981" name="Freeform 13">
            <a:extLst>
              <a:ext uri="{FF2B5EF4-FFF2-40B4-BE49-F238E27FC236}">
                <a16:creationId xmlns:a16="http://schemas.microsoft.com/office/drawing/2014/main" id="{D9D586B3-15AF-489C-A2B3-F8A9D31DE8E9}"/>
              </a:ext>
            </a:extLst>
          </p:cNvPr>
          <p:cNvSpPr>
            <a:spLocks/>
          </p:cNvSpPr>
          <p:nvPr/>
        </p:nvSpPr>
        <p:spPr bwMode="auto">
          <a:xfrm>
            <a:off x="3124200" y="3390900"/>
            <a:ext cx="3200400" cy="2044700"/>
          </a:xfrm>
          <a:custGeom>
            <a:avLst/>
            <a:gdLst>
              <a:gd name="T0" fmla="*/ 0 w 2016"/>
              <a:gd name="T1" fmla="*/ 1128 h 1288"/>
              <a:gd name="T2" fmla="*/ 240 w 2016"/>
              <a:gd name="T3" fmla="*/ 984 h 1288"/>
              <a:gd name="T4" fmla="*/ 576 w 2016"/>
              <a:gd name="T5" fmla="*/ 1128 h 1288"/>
              <a:gd name="T6" fmla="*/ 1008 w 2016"/>
              <a:gd name="T7" fmla="*/ 24 h 1288"/>
              <a:gd name="T8" fmla="*/ 1296 w 2016"/>
              <a:gd name="T9" fmla="*/ 984 h 1288"/>
              <a:gd name="T10" fmla="*/ 1824 w 2016"/>
              <a:gd name="T11" fmla="*/ 792 h 1288"/>
              <a:gd name="T12" fmla="*/ 2016 w 2016"/>
              <a:gd name="T13" fmla="*/ 600 h 1288"/>
            </a:gdLst>
            <a:ahLst/>
            <a:cxnLst>
              <a:cxn ang="0">
                <a:pos x="T0" y="T1"/>
              </a:cxn>
              <a:cxn ang="0">
                <a:pos x="T2" y="T3"/>
              </a:cxn>
              <a:cxn ang="0">
                <a:pos x="T4" y="T5"/>
              </a:cxn>
              <a:cxn ang="0">
                <a:pos x="T6" y="T7"/>
              </a:cxn>
              <a:cxn ang="0">
                <a:pos x="T8" y="T9"/>
              </a:cxn>
              <a:cxn ang="0">
                <a:pos x="T10" y="T11"/>
              </a:cxn>
              <a:cxn ang="0">
                <a:pos x="T12" y="T13"/>
              </a:cxn>
            </a:cxnLst>
            <a:rect l="0" t="0" r="r" b="b"/>
            <a:pathLst>
              <a:path w="2016" h="1288">
                <a:moveTo>
                  <a:pt x="0" y="1128"/>
                </a:moveTo>
                <a:cubicBezTo>
                  <a:pt x="72" y="1056"/>
                  <a:pt x="144" y="984"/>
                  <a:pt x="240" y="984"/>
                </a:cubicBezTo>
                <a:cubicBezTo>
                  <a:pt x="336" y="984"/>
                  <a:pt x="448" y="1288"/>
                  <a:pt x="576" y="1128"/>
                </a:cubicBezTo>
                <a:cubicBezTo>
                  <a:pt x="704" y="968"/>
                  <a:pt x="888" y="48"/>
                  <a:pt x="1008" y="24"/>
                </a:cubicBezTo>
                <a:cubicBezTo>
                  <a:pt x="1128" y="0"/>
                  <a:pt x="1160" y="856"/>
                  <a:pt x="1296" y="984"/>
                </a:cubicBezTo>
                <a:cubicBezTo>
                  <a:pt x="1432" y="1112"/>
                  <a:pt x="1704" y="856"/>
                  <a:pt x="1824" y="792"/>
                </a:cubicBezTo>
                <a:cubicBezTo>
                  <a:pt x="1944" y="728"/>
                  <a:pt x="1980" y="664"/>
                  <a:pt x="2016" y="600"/>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3987" name="Group 19">
            <a:extLst>
              <a:ext uri="{FF2B5EF4-FFF2-40B4-BE49-F238E27FC236}">
                <a16:creationId xmlns:a16="http://schemas.microsoft.com/office/drawing/2014/main" id="{93DAED85-526E-4AED-9975-AAE9BD0119A5}"/>
              </a:ext>
            </a:extLst>
          </p:cNvPr>
          <p:cNvGrpSpPr>
            <a:grpSpLocks/>
          </p:cNvGrpSpPr>
          <p:nvPr/>
        </p:nvGrpSpPr>
        <p:grpSpPr bwMode="auto">
          <a:xfrm>
            <a:off x="2209800" y="3048000"/>
            <a:ext cx="4495800" cy="3262313"/>
            <a:chOff x="1392" y="1920"/>
            <a:chExt cx="2832" cy="2055"/>
          </a:xfrm>
        </p:grpSpPr>
        <p:sp>
          <p:nvSpPr>
            <p:cNvPr id="83974" name="Text Box 6">
              <a:extLst>
                <a:ext uri="{FF2B5EF4-FFF2-40B4-BE49-F238E27FC236}">
                  <a16:creationId xmlns:a16="http://schemas.microsoft.com/office/drawing/2014/main" id="{8482A677-630B-4202-AF37-976A44D6E4C4}"/>
                </a:ext>
              </a:extLst>
            </p:cNvPr>
            <p:cNvSpPr txBox="1">
              <a:spLocks noChangeArrowheads="1"/>
            </p:cNvSpPr>
            <p:nvPr/>
          </p:nvSpPr>
          <p:spPr bwMode="auto">
            <a:xfrm>
              <a:off x="2448" y="3456"/>
              <a:ext cx="11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000" b="1" i="1">
                  <a:solidFill>
                    <a:srgbClr val="FF0000"/>
                  </a:solidFill>
                  <a:latin typeface="Times New Roman" panose="02020603050405020304" pitchFamily="18" charset="0"/>
                  <a:ea typeface="宋体" panose="02010600030101010101" pitchFamily="2" charset="-122"/>
                </a:rPr>
                <a:t>T</a:t>
              </a:r>
              <a:r>
                <a:rPr lang="en-US" altLang="zh-CN" sz="2000" b="1" i="1" baseline="-25000">
                  <a:solidFill>
                    <a:srgbClr val="FF0000"/>
                  </a:solidFill>
                  <a:latin typeface="Times New Roman" panose="02020603050405020304" pitchFamily="18" charset="0"/>
                  <a:ea typeface="宋体" panose="02010600030101010101" pitchFamily="2" charset="-122"/>
                </a:rPr>
                <a:t>g </a:t>
              </a:r>
              <a:r>
                <a:rPr lang="en-US" altLang="zh-CN" sz="2000" b="1" i="1">
                  <a:solidFill>
                    <a:srgbClr val="FF0000"/>
                  </a:solidFill>
                  <a:latin typeface="Times New Roman" panose="02020603050405020304" pitchFamily="18" charset="0"/>
                  <a:ea typeface="宋体" panose="02010600030101010101" pitchFamily="2" charset="-122"/>
                </a:rPr>
                <a:t>=105℃</a:t>
              </a:r>
            </a:p>
          </p:txBody>
        </p:sp>
        <p:sp>
          <p:nvSpPr>
            <p:cNvPr id="83979" name="Line 11">
              <a:extLst>
                <a:ext uri="{FF2B5EF4-FFF2-40B4-BE49-F238E27FC236}">
                  <a16:creationId xmlns:a16="http://schemas.microsoft.com/office/drawing/2014/main" id="{C297E799-F6AD-4396-8B81-62B86E5FFAF5}"/>
                </a:ext>
              </a:extLst>
            </p:cNvPr>
            <p:cNvSpPr>
              <a:spLocks noChangeShapeType="1"/>
            </p:cNvSpPr>
            <p:nvPr/>
          </p:nvSpPr>
          <p:spPr bwMode="auto">
            <a:xfrm>
              <a:off x="1872" y="3408"/>
              <a:ext cx="2064" cy="0"/>
            </a:xfrm>
            <a:prstGeom prst="line">
              <a:avLst/>
            </a:prstGeom>
            <a:noFill/>
            <a:ln w="28575">
              <a:solidFill>
                <a:srgbClr val="FF33CC"/>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80" name="Line 12">
              <a:extLst>
                <a:ext uri="{FF2B5EF4-FFF2-40B4-BE49-F238E27FC236}">
                  <a16:creationId xmlns:a16="http://schemas.microsoft.com/office/drawing/2014/main" id="{215ECB2E-037E-4D8E-97B0-E56949585CD2}"/>
                </a:ext>
              </a:extLst>
            </p:cNvPr>
            <p:cNvSpPr>
              <a:spLocks noChangeShapeType="1"/>
            </p:cNvSpPr>
            <p:nvPr/>
          </p:nvSpPr>
          <p:spPr bwMode="auto">
            <a:xfrm flipV="1">
              <a:off x="1872" y="1920"/>
              <a:ext cx="0" cy="1488"/>
            </a:xfrm>
            <a:prstGeom prst="line">
              <a:avLst/>
            </a:prstGeom>
            <a:noFill/>
            <a:ln w="28575">
              <a:solidFill>
                <a:srgbClr val="FF33CC"/>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82" name="Line 14">
              <a:extLst>
                <a:ext uri="{FF2B5EF4-FFF2-40B4-BE49-F238E27FC236}">
                  <a16:creationId xmlns:a16="http://schemas.microsoft.com/office/drawing/2014/main" id="{7D523867-56A6-4A02-99FC-555A7993660D}"/>
                </a:ext>
              </a:extLst>
            </p:cNvPr>
            <p:cNvSpPr>
              <a:spLocks noChangeShapeType="1"/>
            </p:cNvSpPr>
            <p:nvPr/>
          </p:nvSpPr>
          <p:spPr bwMode="auto">
            <a:xfrm>
              <a:off x="2976" y="2160"/>
              <a:ext cx="0" cy="1248"/>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983" name="Text Box 15">
              <a:extLst>
                <a:ext uri="{FF2B5EF4-FFF2-40B4-BE49-F238E27FC236}">
                  <a16:creationId xmlns:a16="http://schemas.microsoft.com/office/drawing/2014/main" id="{332D2FB4-8905-4AA5-96A9-F4FBD8201041}"/>
                </a:ext>
              </a:extLst>
            </p:cNvPr>
            <p:cNvSpPr txBox="1">
              <a:spLocks noChangeArrowheads="1"/>
            </p:cNvSpPr>
            <p:nvPr/>
          </p:nvSpPr>
          <p:spPr bwMode="auto">
            <a:xfrm>
              <a:off x="1392" y="2016"/>
              <a:ext cx="48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500" b="1" i="1">
                  <a:solidFill>
                    <a:srgbClr val="3333CC"/>
                  </a:solidFill>
                  <a:latin typeface="Times New Roman" panose="02020603050405020304" pitchFamily="18" charset="0"/>
                  <a:ea typeface="宋体" panose="02010600030101010101" pitchFamily="2" charset="-122"/>
                </a:rPr>
                <a:t>t</a:t>
              </a:r>
              <a:r>
                <a:rPr lang="en-US" altLang="zh-CN" sz="2500" b="1" i="1" baseline="-25000">
                  <a:solidFill>
                    <a:srgbClr val="3333CC"/>
                  </a:solidFill>
                  <a:latin typeface="Times New Roman" panose="02020603050405020304" pitchFamily="18" charset="0"/>
                  <a:ea typeface="宋体" panose="02010600030101010101" pitchFamily="2" charset="-122"/>
                </a:rPr>
                <a:t>g</a:t>
              </a:r>
              <a:r>
                <a:rPr lang="en-US" altLang="zh-CN" sz="2500" b="1" i="1">
                  <a:solidFill>
                    <a:srgbClr val="3333CC"/>
                  </a:solidFill>
                  <a:latin typeface="Times New Roman" panose="02020603050405020304" pitchFamily="18" charset="0"/>
                  <a:ea typeface="宋体" panose="02010600030101010101" pitchFamily="2" charset="-122"/>
                </a:rPr>
                <a:t>a</a:t>
              </a:r>
            </a:p>
          </p:txBody>
        </p:sp>
        <p:sp>
          <p:nvSpPr>
            <p:cNvPr id="83984" name="Text Box 16">
              <a:extLst>
                <a:ext uri="{FF2B5EF4-FFF2-40B4-BE49-F238E27FC236}">
                  <a16:creationId xmlns:a16="http://schemas.microsoft.com/office/drawing/2014/main" id="{A93A9FA1-75E1-4D2E-9563-8D60B93A1890}"/>
                </a:ext>
              </a:extLst>
            </p:cNvPr>
            <p:cNvSpPr txBox="1">
              <a:spLocks noChangeArrowheads="1"/>
            </p:cNvSpPr>
            <p:nvPr/>
          </p:nvSpPr>
          <p:spPr bwMode="auto">
            <a:xfrm>
              <a:off x="3600" y="3456"/>
              <a:ext cx="48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500" b="1" i="1">
                  <a:solidFill>
                    <a:srgbClr val="3333CC"/>
                  </a:solidFill>
                  <a:latin typeface="Times New Roman" panose="02020603050405020304" pitchFamily="18" charset="0"/>
                  <a:ea typeface="宋体" panose="02010600030101010101" pitchFamily="2" charset="-122"/>
                </a:rPr>
                <a:t>T</a:t>
              </a:r>
            </a:p>
          </p:txBody>
        </p:sp>
        <p:sp>
          <p:nvSpPr>
            <p:cNvPr id="83985" name="Text Box 17">
              <a:extLst>
                <a:ext uri="{FF2B5EF4-FFF2-40B4-BE49-F238E27FC236}">
                  <a16:creationId xmlns:a16="http://schemas.microsoft.com/office/drawing/2014/main" id="{C43D1AC6-0305-482F-83DE-D71ED38246A3}"/>
                </a:ext>
              </a:extLst>
            </p:cNvPr>
            <p:cNvSpPr txBox="1">
              <a:spLocks noChangeArrowheads="1"/>
            </p:cNvSpPr>
            <p:nvPr/>
          </p:nvSpPr>
          <p:spPr bwMode="auto">
            <a:xfrm>
              <a:off x="1776" y="3744"/>
              <a:ext cx="24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b="1">
                  <a:solidFill>
                    <a:srgbClr val="0000FF"/>
                  </a:solidFill>
                  <a:latin typeface="Times New Roman" panose="02020603050405020304" pitchFamily="18" charset="0"/>
                  <a:ea typeface="宋体" panose="02010600030101010101" pitchFamily="2" charset="-122"/>
                </a:rPr>
                <a:t>PMMA</a:t>
              </a:r>
              <a:r>
                <a:rPr lang="zh-CN" altLang="en-US" b="1">
                  <a:solidFill>
                    <a:srgbClr val="0000FF"/>
                  </a:solidFill>
                  <a:latin typeface="Times New Roman" panose="02020603050405020304" pitchFamily="18" charset="0"/>
                  <a:ea typeface="宋体" panose="02010600030101010101" pitchFamily="2" charset="-122"/>
                </a:rPr>
                <a:t>力学损耗与温度的关系</a:t>
              </a:r>
            </a:p>
          </p:txBody>
        </p:sp>
      </p:grpSp>
      <p:sp>
        <p:nvSpPr>
          <p:cNvPr id="2" name="灯片编号占位符 1">
            <a:extLst>
              <a:ext uri="{FF2B5EF4-FFF2-40B4-BE49-F238E27FC236}">
                <a16:creationId xmlns:a16="http://schemas.microsoft.com/office/drawing/2014/main" id="{DF8164C6-96F9-41BA-B2EF-C980F2620F2E}"/>
              </a:ext>
            </a:extLst>
          </p:cNvPr>
          <p:cNvSpPr>
            <a:spLocks noGrp="1"/>
          </p:cNvSpPr>
          <p:nvPr>
            <p:ph type="sldNum" sz="quarter" idx="12"/>
          </p:nvPr>
        </p:nvSpPr>
        <p:spPr/>
        <p:txBody>
          <a:bodyPr/>
          <a:lstStyle/>
          <a:p>
            <a:fld id="{8A7A6979-0714-4377-B894-6BE4C2D6E202}"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83981"/>
                                        </p:tgtEl>
                                        <p:attrNameLst>
                                          <p:attrName>style.visibility</p:attrName>
                                        </p:attrNameLst>
                                      </p:cBhvr>
                                      <p:to>
                                        <p:strVal val="visible"/>
                                      </p:to>
                                    </p:set>
                                    <p:anim calcmode="lin" valueType="num">
                                      <p:cBhvr>
                                        <p:cTn id="7" dur="1000" fill="hold"/>
                                        <p:tgtEl>
                                          <p:spTgt spid="83981"/>
                                        </p:tgtEl>
                                        <p:attrNameLst>
                                          <p:attrName>ppt_x</p:attrName>
                                        </p:attrNameLst>
                                      </p:cBhvr>
                                      <p:tavLst>
                                        <p:tav tm="0">
                                          <p:val>
                                            <p:strVal val="#ppt_x-.2"/>
                                          </p:val>
                                        </p:tav>
                                        <p:tav tm="100000">
                                          <p:val>
                                            <p:strVal val="#ppt_x"/>
                                          </p:val>
                                        </p:tav>
                                      </p:tavLst>
                                    </p:anim>
                                    <p:anim calcmode="lin" valueType="num">
                                      <p:cBhvr>
                                        <p:cTn id="8" dur="1000" fill="hold"/>
                                        <p:tgtEl>
                                          <p:spTgt spid="83981"/>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D6A77416-09A2-4CB0-AEA4-10CB39B700BD}"/>
              </a:ext>
            </a:extLst>
          </p:cNvPr>
          <p:cNvSpPr txBox="1">
            <a:spLocks noChangeArrowheads="1"/>
          </p:cNvSpPr>
          <p:nvPr/>
        </p:nvSpPr>
        <p:spPr bwMode="auto">
          <a:xfrm>
            <a:off x="457200" y="423863"/>
            <a:ext cx="58674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zh-CN" altLang="en-US" sz="24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工业上常用的测定方法：</a:t>
            </a:r>
          </a:p>
        </p:txBody>
      </p:sp>
      <p:sp>
        <p:nvSpPr>
          <p:cNvPr id="49155" name="Text Box 3">
            <a:extLst>
              <a:ext uri="{FF2B5EF4-FFF2-40B4-BE49-F238E27FC236}">
                <a16:creationId xmlns:a16="http://schemas.microsoft.com/office/drawing/2014/main" id="{3B3BBD6A-79B5-4EEF-B295-E2A83F1562A0}"/>
              </a:ext>
            </a:extLst>
          </p:cNvPr>
          <p:cNvSpPr txBox="1">
            <a:spLocks noChangeArrowheads="1"/>
          </p:cNvSpPr>
          <p:nvPr/>
        </p:nvSpPr>
        <p:spPr bwMode="auto">
          <a:xfrm>
            <a:off x="304800" y="2514600"/>
            <a:ext cx="6477000" cy="3084513"/>
          </a:xfrm>
          <a:prstGeom prst="rect">
            <a:avLst/>
          </a:prstGeom>
          <a:noFill/>
          <a:ln>
            <a:noFill/>
          </a:ln>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Ø"/>
            </a:pPr>
            <a:r>
              <a:rPr lang="en-US" altLang="zh-CN" sz="2800" b="1">
                <a:solidFill>
                  <a:srgbClr val="FF0000"/>
                </a:solidFill>
                <a:latin typeface="隶书" panose="02010509060101010101" pitchFamily="49" charset="-122"/>
                <a:ea typeface="隶书" panose="02010509060101010101" pitchFamily="49" charset="-122"/>
              </a:rPr>
              <a:t> </a:t>
            </a:r>
            <a:r>
              <a:rPr lang="zh-CN" altLang="en-US" sz="2800" b="1">
                <a:solidFill>
                  <a:srgbClr val="FF0000"/>
                </a:solidFill>
                <a:latin typeface="隶书" panose="02010509060101010101" pitchFamily="49" charset="-122"/>
                <a:ea typeface="隶书" panose="02010509060101010101" pitchFamily="49" charset="-122"/>
              </a:rPr>
              <a:t>马丁耐热温度</a:t>
            </a:r>
          </a:p>
          <a:p>
            <a:pPr eaLnBrk="1" hangingPunct="1">
              <a:spcBef>
                <a:spcPct val="50000"/>
              </a:spcBef>
              <a:buFont typeface="Wingdings" panose="05000000000000000000" pitchFamily="2" charset="2"/>
              <a:buChar char="Ø"/>
            </a:pPr>
            <a:r>
              <a:rPr lang="zh-CN" altLang="en-US" sz="2800" b="1">
                <a:solidFill>
                  <a:srgbClr val="FF0000"/>
                </a:solidFill>
                <a:latin typeface="隶书" panose="02010509060101010101" pitchFamily="49" charset="-122"/>
                <a:ea typeface="隶书" panose="02010509060101010101" pitchFamily="49" charset="-122"/>
              </a:rPr>
              <a:t> 热形变温度</a:t>
            </a:r>
          </a:p>
          <a:p>
            <a:pPr eaLnBrk="1" hangingPunct="1">
              <a:spcBef>
                <a:spcPct val="50000"/>
              </a:spcBef>
              <a:buFont typeface="Wingdings" panose="05000000000000000000" pitchFamily="2" charset="2"/>
              <a:buChar char="Ø"/>
            </a:pPr>
            <a:r>
              <a:rPr lang="zh-CN" altLang="en-US" sz="2800" b="1">
                <a:solidFill>
                  <a:srgbClr val="FF0000"/>
                </a:solidFill>
                <a:latin typeface="隶书" panose="02010509060101010101" pitchFamily="49" charset="-122"/>
                <a:ea typeface="隶书" panose="02010509060101010101" pitchFamily="49" charset="-122"/>
              </a:rPr>
              <a:t> 维卡耐热温度</a:t>
            </a:r>
          </a:p>
          <a:p>
            <a:pPr eaLnBrk="1" hangingPunct="1">
              <a:spcBef>
                <a:spcPct val="50000"/>
              </a:spcBef>
            </a:pPr>
            <a:r>
              <a:rPr lang="zh-CN" altLang="en-US" sz="2800" b="1">
                <a:solidFill>
                  <a:srgbClr val="006600"/>
                </a:solidFill>
                <a:latin typeface="Times New Roman" panose="02020603050405020304" pitchFamily="18" charset="0"/>
                <a:ea typeface="隶书" panose="02010509060101010101" pitchFamily="49" charset="-122"/>
              </a:rPr>
              <a:t>对于非晶，软化点接近于</a:t>
            </a:r>
            <a:r>
              <a:rPr lang="en-US" altLang="zh-CN" sz="2800" b="1" i="1">
                <a:solidFill>
                  <a:srgbClr val="006600"/>
                </a:solidFill>
                <a:latin typeface="Times New Roman" panose="02020603050405020304" pitchFamily="18" charset="0"/>
                <a:ea typeface="隶书" panose="02010509060101010101" pitchFamily="49" charset="-122"/>
              </a:rPr>
              <a:t>T</a:t>
            </a:r>
            <a:r>
              <a:rPr lang="en-US" altLang="zh-CN" sz="2800" b="1" i="1" baseline="-25000">
                <a:solidFill>
                  <a:srgbClr val="006600"/>
                </a:solidFill>
                <a:latin typeface="Times New Roman" panose="02020603050405020304" pitchFamily="18" charset="0"/>
                <a:ea typeface="隶书" panose="02010509060101010101" pitchFamily="49" charset="-122"/>
              </a:rPr>
              <a:t>g</a:t>
            </a:r>
            <a:r>
              <a:rPr lang="zh-CN" altLang="en-US" sz="2800" b="1">
                <a:solidFill>
                  <a:srgbClr val="006600"/>
                </a:solidFill>
                <a:latin typeface="Times New Roman" panose="02020603050405020304" pitchFamily="18" charset="0"/>
                <a:ea typeface="隶书" panose="02010509060101010101" pitchFamily="49" charset="-122"/>
              </a:rPr>
              <a:t>；</a:t>
            </a:r>
          </a:p>
          <a:p>
            <a:pPr eaLnBrk="1" hangingPunct="1">
              <a:spcBef>
                <a:spcPct val="50000"/>
              </a:spcBef>
            </a:pPr>
            <a:r>
              <a:rPr lang="zh-CN" altLang="en-US" sz="2800" b="1">
                <a:solidFill>
                  <a:srgbClr val="006600"/>
                </a:solidFill>
                <a:latin typeface="Times New Roman" panose="02020603050405020304" pitchFamily="18" charset="0"/>
                <a:ea typeface="隶书" panose="02010509060101010101" pitchFamily="49" charset="-122"/>
              </a:rPr>
              <a:t>对于晶态聚合物，软化点接近</a:t>
            </a:r>
            <a:r>
              <a:rPr lang="en-US" altLang="zh-CN" sz="2800" b="1" i="1">
                <a:solidFill>
                  <a:srgbClr val="006600"/>
                </a:solidFill>
                <a:latin typeface="Times New Roman" panose="02020603050405020304" pitchFamily="18" charset="0"/>
                <a:ea typeface="隶书" panose="02010509060101010101" pitchFamily="49" charset="-122"/>
              </a:rPr>
              <a:t>T</a:t>
            </a:r>
            <a:r>
              <a:rPr lang="en-US" altLang="zh-CN" sz="2800" b="1" i="1" baseline="-25000">
                <a:solidFill>
                  <a:srgbClr val="006600"/>
                </a:solidFill>
                <a:latin typeface="Times New Roman" panose="02020603050405020304" pitchFamily="18" charset="0"/>
                <a:ea typeface="隶书" panose="02010509060101010101" pitchFamily="49" charset="-122"/>
              </a:rPr>
              <a:t>m</a:t>
            </a:r>
            <a:r>
              <a:rPr lang="zh-CN" altLang="en-US" sz="2800" b="1">
                <a:solidFill>
                  <a:srgbClr val="006600"/>
                </a:solidFill>
                <a:latin typeface="Times New Roman" panose="02020603050405020304" pitchFamily="18" charset="0"/>
                <a:ea typeface="隶书" panose="02010509060101010101" pitchFamily="49" charset="-122"/>
              </a:rPr>
              <a:t>。</a:t>
            </a:r>
            <a:endParaRPr kumimoji="1" lang="zh-CN" altLang="en-US" sz="2800">
              <a:solidFill>
                <a:srgbClr val="006600"/>
              </a:solidFill>
              <a:latin typeface="Times New Roman" panose="02020603050405020304" pitchFamily="18" charset="0"/>
              <a:ea typeface="隶书" panose="02010509060101010101" pitchFamily="49" charset="-122"/>
            </a:endParaRPr>
          </a:p>
        </p:txBody>
      </p:sp>
      <p:sp>
        <p:nvSpPr>
          <p:cNvPr id="49157" name="Rectangle 7" descr="画布">
            <a:extLst>
              <a:ext uri="{FF2B5EF4-FFF2-40B4-BE49-F238E27FC236}">
                <a16:creationId xmlns:a16="http://schemas.microsoft.com/office/drawing/2014/main" id="{EE061D19-0FF5-4C0A-995B-2E9E61471A3D}"/>
              </a:ext>
            </a:extLst>
          </p:cNvPr>
          <p:cNvSpPr>
            <a:spLocks noChangeArrowheads="1"/>
          </p:cNvSpPr>
          <p:nvPr/>
        </p:nvSpPr>
        <p:spPr bwMode="auto">
          <a:xfrm>
            <a:off x="304800" y="1219200"/>
            <a:ext cx="8305800" cy="946150"/>
          </a:xfrm>
          <a:prstGeom prst="rect">
            <a:avLst/>
          </a:prstGeom>
          <a:blipFill dpi="0" rotWithShape="1">
            <a:blip r:embed="rId3">
              <a:alphaModFix amt="43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99"/>
                </a:solidFill>
                <a:latin typeface="宋体" panose="02010600030101010101" pitchFamily="2" charset="-122"/>
              </a:rPr>
              <a:t>工业上有几种用来衡量塑料使用的最高温度，通称为</a:t>
            </a:r>
            <a:r>
              <a:rPr lang="zh-CN" altLang="en-US" sz="2800" b="1">
                <a:solidFill>
                  <a:srgbClr val="FF0000"/>
                </a:solidFill>
                <a:latin typeface="宋体" panose="02010600030101010101" pitchFamily="2" charset="-122"/>
              </a:rPr>
              <a:t>软化点</a:t>
            </a:r>
            <a:r>
              <a:rPr lang="zh-CN" altLang="en-US" sz="2800" b="1">
                <a:solidFill>
                  <a:srgbClr val="000099"/>
                </a:solidFill>
                <a:latin typeface="宋体" panose="02010600030101010101" pitchFamily="2" charset="-122"/>
              </a:rPr>
              <a:t>，它是具有实用性的温度。</a:t>
            </a:r>
          </a:p>
        </p:txBody>
      </p:sp>
      <p:sp>
        <p:nvSpPr>
          <p:cNvPr id="2" name="灯片编号占位符 1">
            <a:extLst>
              <a:ext uri="{FF2B5EF4-FFF2-40B4-BE49-F238E27FC236}">
                <a16:creationId xmlns:a16="http://schemas.microsoft.com/office/drawing/2014/main" id="{D124EF1E-DE4D-46DA-B7B7-A83A84725080}"/>
              </a:ext>
            </a:extLst>
          </p:cNvPr>
          <p:cNvSpPr>
            <a:spLocks noGrp="1"/>
          </p:cNvSpPr>
          <p:nvPr>
            <p:ph type="sldNum" sz="quarter" idx="12"/>
          </p:nvPr>
        </p:nvSpPr>
        <p:spPr/>
        <p:txBody>
          <a:bodyPr/>
          <a:lstStyle/>
          <a:p>
            <a:fld id="{8A7A6979-0714-4377-B894-6BE4C2D6E202}"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8">
            <a:extLst>
              <a:ext uri="{FF2B5EF4-FFF2-40B4-BE49-F238E27FC236}">
                <a16:creationId xmlns:a16="http://schemas.microsoft.com/office/drawing/2014/main" id="{D8667960-86C1-456C-AC4D-4A9FEBC69135}"/>
              </a:ext>
            </a:extLst>
          </p:cNvPr>
          <p:cNvSpPr>
            <a:spLocks noChangeArrowheads="1"/>
          </p:cNvSpPr>
          <p:nvPr/>
        </p:nvSpPr>
        <p:spPr bwMode="auto">
          <a:xfrm>
            <a:off x="304800" y="304800"/>
            <a:ext cx="2362200" cy="609600"/>
          </a:xfrm>
          <a:prstGeom prst="rect">
            <a:avLst/>
          </a:prstGeom>
          <a:noFill/>
          <a:ln>
            <a:noFill/>
          </a:ln>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0000"/>
                </a:solidFill>
                <a:latin typeface="微软繁粗圆" pitchFamily="2" charset="-122"/>
                <a:ea typeface="微软繁粗圆" pitchFamily="2" charset="-122"/>
              </a:rPr>
              <a:t>引 言</a:t>
            </a:r>
          </a:p>
        </p:txBody>
      </p:sp>
      <p:sp>
        <p:nvSpPr>
          <p:cNvPr id="22570" name="Text Box 42">
            <a:extLst>
              <a:ext uri="{FF2B5EF4-FFF2-40B4-BE49-F238E27FC236}">
                <a16:creationId xmlns:a16="http://schemas.microsoft.com/office/drawing/2014/main" id="{83D5628A-11C8-4AB5-9DAB-12B7386C9FCC}"/>
              </a:ext>
            </a:extLst>
          </p:cNvPr>
          <p:cNvSpPr txBox="1">
            <a:spLocks noChangeArrowheads="1"/>
          </p:cNvSpPr>
          <p:nvPr/>
        </p:nvSpPr>
        <p:spPr bwMode="auto">
          <a:xfrm>
            <a:off x="381000" y="1219200"/>
            <a:ext cx="8534400" cy="1411288"/>
          </a:xfrm>
          <a:prstGeom prst="rect">
            <a:avLst/>
          </a:prstGeom>
          <a:noFill/>
          <a:ln w="381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ea typeface="隶书" panose="02010509060101010101" pitchFamily="49" charset="-122"/>
              </a:rPr>
              <a:t>聚合物的结构是材料性能的物质基础，不同结构的聚合物具有不同的力学、光学、电学等性能。聚合物分子运动是微观结构和宏观性能的桥梁。</a:t>
            </a:r>
          </a:p>
        </p:txBody>
      </p:sp>
      <p:sp>
        <p:nvSpPr>
          <p:cNvPr id="22571" name="Text Box 22">
            <a:extLst>
              <a:ext uri="{FF2B5EF4-FFF2-40B4-BE49-F238E27FC236}">
                <a16:creationId xmlns:a16="http://schemas.microsoft.com/office/drawing/2014/main" id="{A76A1A50-06E0-4271-83D0-232D0E6DE994}"/>
              </a:ext>
            </a:extLst>
          </p:cNvPr>
          <p:cNvSpPr txBox="1">
            <a:spLocks noChangeArrowheads="1"/>
          </p:cNvSpPr>
          <p:nvPr/>
        </p:nvSpPr>
        <p:spPr bwMode="auto">
          <a:xfrm>
            <a:off x="381000" y="2819400"/>
            <a:ext cx="4953000" cy="549275"/>
          </a:xfrm>
          <a:prstGeom prst="rect">
            <a:avLst/>
          </a:prstGeom>
          <a:solidFill>
            <a:srgbClr val="0033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3000" b="1">
                <a:solidFill>
                  <a:schemeClr val="bg1"/>
                </a:solidFill>
                <a:latin typeface="Times New Roman" panose="02020603050405020304" pitchFamily="18" charset="0"/>
                <a:ea typeface="楷体_GB2312" pitchFamily="49" charset="-122"/>
              </a:rPr>
              <a:t>高分子物理研究核心内容</a:t>
            </a:r>
          </a:p>
        </p:txBody>
      </p:sp>
      <p:sp>
        <p:nvSpPr>
          <p:cNvPr id="66580" name="Text Box 20">
            <a:extLst>
              <a:ext uri="{FF2B5EF4-FFF2-40B4-BE49-F238E27FC236}">
                <a16:creationId xmlns:a16="http://schemas.microsoft.com/office/drawing/2014/main" id="{99979825-84A6-4FC0-9E29-99D9CDF8A693}"/>
              </a:ext>
            </a:extLst>
          </p:cNvPr>
          <p:cNvSpPr txBox="1">
            <a:spLocks noChangeArrowheads="1"/>
          </p:cNvSpPr>
          <p:nvPr/>
        </p:nvSpPr>
        <p:spPr bwMode="auto">
          <a:xfrm>
            <a:off x="2576513" y="4267200"/>
            <a:ext cx="1233487" cy="396875"/>
          </a:xfrm>
          <a:prstGeom prst="rect">
            <a:avLst/>
          </a:prstGeom>
          <a:noFill/>
          <a:ln>
            <a:noFill/>
          </a:ln>
          <a:extLst>
            <a:ext uri="{909E8E84-426E-40DD-AFC4-6F175D3DCCD1}">
              <a14:hiddenFill xmlns:a14="http://schemas.microsoft.com/office/drawing/2010/main">
                <a:gradFill rotWithShape="1">
                  <a:gsLst>
                    <a:gs pos="0">
                      <a:srgbClr val="FFFFFF"/>
                    </a:gs>
                    <a:gs pos="50000">
                      <a:schemeClr val="bg2">
                        <a:alpha val="50000"/>
                      </a:schemeClr>
                    </a:gs>
                    <a:gs pos="100000">
                      <a:srgbClr val="FFFFFF"/>
                    </a:gs>
                  </a:gsLst>
                  <a:lin ang="5400000" scaled="1"/>
                </a:gradFill>
              </a14:hiddenFill>
            </a:ext>
            <a:ext uri="{91240B29-F687-4F45-9708-019B960494DF}">
              <a14:hiddenLine xmlns:a14="http://schemas.microsoft.com/office/drawing/2010/main" w="9525">
                <a:solidFill>
                  <a:srgbClr val="FFFF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FF0000"/>
                </a:solidFill>
                <a:ea typeface="方正小标宋简体" pitchFamily="2" charset="-122"/>
              </a:rPr>
              <a:t>决定了</a:t>
            </a:r>
          </a:p>
        </p:txBody>
      </p:sp>
      <p:sp>
        <p:nvSpPr>
          <p:cNvPr id="66581" name="Text Box 21">
            <a:extLst>
              <a:ext uri="{FF2B5EF4-FFF2-40B4-BE49-F238E27FC236}">
                <a16:creationId xmlns:a16="http://schemas.microsoft.com/office/drawing/2014/main" id="{D0B62513-81DF-4411-BA6A-0CBC4D797C67}"/>
              </a:ext>
            </a:extLst>
          </p:cNvPr>
          <p:cNvSpPr txBox="1">
            <a:spLocks noChangeArrowheads="1"/>
          </p:cNvSpPr>
          <p:nvPr/>
        </p:nvSpPr>
        <p:spPr bwMode="auto">
          <a:xfrm>
            <a:off x="5562600" y="4343400"/>
            <a:ext cx="1846263" cy="396875"/>
          </a:xfrm>
          <a:prstGeom prst="rect">
            <a:avLst/>
          </a:prstGeom>
          <a:noFill/>
          <a:ln>
            <a:noFill/>
          </a:ln>
          <a:effectLst/>
          <a:extLst>
            <a:ext uri="{909E8E84-426E-40DD-AFC4-6F175D3DCCD1}">
              <a14:hiddenFill xmlns:a14="http://schemas.microsoft.com/office/drawing/2010/main">
                <a:gradFill rotWithShape="1">
                  <a:gsLst>
                    <a:gs pos="0">
                      <a:srgbClr val="FFFFFF"/>
                    </a:gs>
                    <a:gs pos="50000">
                      <a:schemeClr val="bg2">
                        <a:alpha val="50000"/>
                      </a:schemeClr>
                    </a:gs>
                    <a:gs pos="100000">
                      <a:srgbClr val="FFFFFF"/>
                    </a:gs>
                  </a:gsLst>
                  <a:lin ang="5400000" scaled="1"/>
                </a:gradFill>
              </a14:hiddenFill>
            </a:ext>
            <a:ext uri="{91240B29-F687-4F45-9708-019B960494DF}">
              <a14:hiddenLine xmlns:a14="http://schemas.microsoft.com/office/drawing/2010/main" w="9525"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FF0000"/>
                </a:solidFill>
                <a:ea typeface="方正小标宋简体" pitchFamily="2" charset="-122"/>
              </a:rPr>
              <a:t>宏观表现为</a:t>
            </a:r>
          </a:p>
        </p:txBody>
      </p:sp>
      <p:sp>
        <p:nvSpPr>
          <p:cNvPr id="22608" name="Text Box 80">
            <a:extLst>
              <a:ext uri="{FF2B5EF4-FFF2-40B4-BE49-F238E27FC236}">
                <a16:creationId xmlns:a16="http://schemas.microsoft.com/office/drawing/2014/main" id="{22256909-3181-4707-8EE9-00754C9ECCBA}"/>
              </a:ext>
            </a:extLst>
          </p:cNvPr>
          <p:cNvSpPr txBox="1">
            <a:spLocks noChangeArrowheads="1"/>
          </p:cNvSpPr>
          <p:nvPr/>
        </p:nvSpPr>
        <p:spPr bwMode="auto">
          <a:xfrm>
            <a:off x="3276600" y="3505200"/>
            <a:ext cx="2819400" cy="514350"/>
          </a:xfrm>
          <a:prstGeom prst="rect">
            <a:avLst/>
          </a:prstGeom>
          <a:gradFill rotWithShape="1">
            <a:gsLst>
              <a:gs pos="0">
                <a:schemeClr val="bg1"/>
              </a:gs>
              <a:gs pos="50000">
                <a:srgbClr val="FF00FF">
                  <a:alpha val="60001"/>
                </a:srgbClr>
              </a:gs>
              <a:gs pos="100000">
                <a:schemeClr val="bg1"/>
              </a:gs>
            </a:gsLst>
            <a:lin ang="18900000" scaled="1"/>
          </a:gradFill>
          <a:ln w="57150" cmpd="thickThin">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a:solidFill>
                  <a:srgbClr val="000099"/>
                </a:solidFill>
                <a:ea typeface="宋体" panose="02010600030101010101" pitchFamily="2" charset="-122"/>
              </a:rPr>
              <a:t>高分子的运动方式</a:t>
            </a:r>
          </a:p>
        </p:txBody>
      </p:sp>
      <p:grpSp>
        <p:nvGrpSpPr>
          <p:cNvPr id="22622" name="Group 94">
            <a:extLst>
              <a:ext uri="{FF2B5EF4-FFF2-40B4-BE49-F238E27FC236}">
                <a16:creationId xmlns:a16="http://schemas.microsoft.com/office/drawing/2014/main" id="{F9CCF217-36C3-4535-AA8C-1C46076DEB5B}"/>
              </a:ext>
            </a:extLst>
          </p:cNvPr>
          <p:cNvGrpSpPr>
            <a:grpSpLocks/>
          </p:cNvGrpSpPr>
          <p:nvPr/>
        </p:nvGrpSpPr>
        <p:grpSpPr bwMode="auto">
          <a:xfrm>
            <a:off x="0" y="4738688"/>
            <a:ext cx="8915400" cy="2119312"/>
            <a:chOff x="96" y="2880"/>
            <a:chExt cx="5616" cy="1335"/>
          </a:xfrm>
        </p:grpSpPr>
        <p:sp>
          <p:nvSpPr>
            <p:cNvPr id="66569" name="AutoShape 9">
              <a:extLst>
                <a:ext uri="{FF2B5EF4-FFF2-40B4-BE49-F238E27FC236}">
                  <a16:creationId xmlns:a16="http://schemas.microsoft.com/office/drawing/2014/main" id="{6229AC4B-4A49-40FD-9226-379F58544CF1}"/>
                </a:ext>
              </a:extLst>
            </p:cNvPr>
            <p:cNvSpPr>
              <a:spLocks noChangeArrowheads="1"/>
            </p:cNvSpPr>
            <p:nvPr/>
          </p:nvSpPr>
          <p:spPr bwMode="auto">
            <a:xfrm>
              <a:off x="480" y="3120"/>
              <a:ext cx="1488" cy="864"/>
            </a:xfrm>
            <a:prstGeom prst="triangle">
              <a:avLst>
                <a:gd name="adj" fmla="val 50000"/>
              </a:avLst>
            </a:prstGeom>
            <a:gradFill rotWithShape="1">
              <a:gsLst>
                <a:gs pos="0">
                  <a:srgbClr val="FFFFFF"/>
                </a:gs>
                <a:gs pos="100000">
                  <a:srgbClr val="FF6600"/>
                </a:gs>
              </a:gsLst>
              <a:path path="shape">
                <a:fillToRect l="50000" t="50000" r="50000" b="50000"/>
              </a:path>
            </a:gradFill>
            <a:ln w="76200" cmpd="tri">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300" b="1">
                  <a:effectLst>
                    <a:outerShdw blurRad="38100" dist="38100" dir="2700000" algn="tl">
                      <a:srgbClr val="FFFFFF"/>
                    </a:outerShdw>
                  </a:effectLst>
                  <a:latin typeface="Verdana" panose="020B0604030504040204" pitchFamily="34" charset="0"/>
                </a:rPr>
                <a:t>   高分子   </a:t>
              </a:r>
            </a:p>
            <a:p>
              <a:pPr algn="ctr" eaLnBrk="1" hangingPunct="1"/>
              <a:r>
                <a:rPr lang="zh-CN" altLang="en-US" sz="2300" b="1">
                  <a:effectLst>
                    <a:outerShdw blurRad="38100" dist="38100" dir="2700000" algn="tl">
                      <a:srgbClr val="FFFFFF"/>
                    </a:outerShdw>
                  </a:effectLst>
                  <a:latin typeface="Verdana" panose="020B0604030504040204" pitchFamily="34" charset="0"/>
                </a:rPr>
                <a:t> 结构</a:t>
              </a:r>
              <a:r>
                <a:rPr lang="zh-CN" altLang="en-US" sz="2300" b="1">
                  <a:effectLst>
                    <a:outerShdw blurRad="38100" dist="38100" dir="2700000" algn="tl">
                      <a:srgbClr val="FFFFFF"/>
                    </a:outerShdw>
                  </a:effectLst>
                  <a:latin typeface="Verdana" panose="020B0604030504040204" pitchFamily="34" charset="0"/>
                  <a:ea typeface="楷体_GB2312" pitchFamily="49" charset="-122"/>
                </a:rPr>
                <a:t>   </a:t>
              </a:r>
            </a:p>
          </p:txBody>
        </p:sp>
        <p:sp>
          <p:nvSpPr>
            <p:cNvPr id="22613" name="AutoShape 85">
              <a:extLst>
                <a:ext uri="{FF2B5EF4-FFF2-40B4-BE49-F238E27FC236}">
                  <a16:creationId xmlns:a16="http://schemas.microsoft.com/office/drawing/2014/main" id="{C1010230-3109-43C9-BA3D-60C794034843}"/>
                </a:ext>
              </a:extLst>
            </p:cNvPr>
            <p:cNvSpPr>
              <a:spLocks noChangeArrowheads="1"/>
            </p:cNvSpPr>
            <p:nvPr/>
          </p:nvSpPr>
          <p:spPr bwMode="auto">
            <a:xfrm rot="16200000">
              <a:off x="2928" y="2736"/>
              <a:ext cx="144" cy="2160"/>
            </a:xfrm>
            <a:prstGeom prst="upDownArrow">
              <a:avLst>
                <a:gd name="adj1" fmla="val 50000"/>
                <a:gd name="adj2" fmla="val 253403"/>
              </a:avLst>
            </a:prstGeom>
            <a:gradFill rotWithShape="1">
              <a:gsLst>
                <a:gs pos="0">
                  <a:srgbClr val="0000FF">
                    <a:alpha val="73000"/>
                  </a:srgbClr>
                </a:gs>
                <a:gs pos="100000">
                  <a:srgbClr val="0000FF">
                    <a:gamma/>
                    <a:shade val="46275"/>
                    <a:invGamma/>
                  </a:srgbClr>
                </a:gs>
              </a:gsLst>
              <a:lin ang="5400000" scaled="1"/>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2615" name="Text Box 87">
              <a:extLst>
                <a:ext uri="{FF2B5EF4-FFF2-40B4-BE49-F238E27FC236}">
                  <a16:creationId xmlns:a16="http://schemas.microsoft.com/office/drawing/2014/main" id="{FBAC54EA-809D-41AA-9269-EDAB384F93C3}"/>
                </a:ext>
              </a:extLst>
            </p:cNvPr>
            <p:cNvSpPr txBox="1">
              <a:spLocks noChangeArrowheads="1"/>
            </p:cNvSpPr>
            <p:nvPr/>
          </p:nvSpPr>
          <p:spPr bwMode="auto">
            <a:xfrm>
              <a:off x="96" y="3984"/>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00FF"/>
                  </a:solidFill>
                  <a:ea typeface="方正小标宋简体" pitchFamily="2" charset="-122"/>
                </a:rPr>
                <a:t>近程结构</a:t>
              </a:r>
            </a:p>
          </p:txBody>
        </p:sp>
        <p:sp>
          <p:nvSpPr>
            <p:cNvPr id="22616" name="Text Box 88">
              <a:extLst>
                <a:ext uri="{FF2B5EF4-FFF2-40B4-BE49-F238E27FC236}">
                  <a16:creationId xmlns:a16="http://schemas.microsoft.com/office/drawing/2014/main" id="{00CB5E03-A2BD-41CB-BA2D-25FA96037031}"/>
                </a:ext>
              </a:extLst>
            </p:cNvPr>
            <p:cNvSpPr txBox="1">
              <a:spLocks noChangeArrowheads="1"/>
            </p:cNvSpPr>
            <p:nvPr/>
          </p:nvSpPr>
          <p:spPr bwMode="auto">
            <a:xfrm>
              <a:off x="1584" y="3984"/>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solidFill>
                    <a:srgbClr val="0000FF"/>
                  </a:solidFill>
                  <a:ea typeface="方正小标宋简体" pitchFamily="2" charset="-122"/>
                </a:rPr>
                <a:t>远程结构</a:t>
              </a:r>
            </a:p>
          </p:txBody>
        </p:sp>
        <p:sp>
          <p:nvSpPr>
            <p:cNvPr id="22617" name="Text Box 89">
              <a:extLst>
                <a:ext uri="{FF2B5EF4-FFF2-40B4-BE49-F238E27FC236}">
                  <a16:creationId xmlns:a16="http://schemas.microsoft.com/office/drawing/2014/main" id="{F93E1944-EF52-455E-A3E9-E82097FE41D7}"/>
                </a:ext>
              </a:extLst>
            </p:cNvPr>
            <p:cNvSpPr txBox="1">
              <a:spLocks noChangeArrowheads="1"/>
            </p:cNvSpPr>
            <p:nvPr/>
          </p:nvSpPr>
          <p:spPr bwMode="auto">
            <a:xfrm>
              <a:off x="624" y="2880"/>
              <a:ext cx="11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solidFill>
                    <a:srgbClr val="0000FF"/>
                  </a:solidFill>
                  <a:ea typeface="方正小标宋简体" pitchFamily="2" charset="-122"/>
                </a:rPr>
                <a:t>凝聚态结构</a:t>
              </a:r>
            </a:p>
          </p:txBody>
        </p:sp>
        <p:sp>
          <p:nvSpPr>
            <p:cNvPr id="22619" name="Text Box 91">
              <a:extLst>
                <a:ext uri="{FF2B5EF4-FFF2-40B4-BE49-F238E27FC236}">
                  <a16:creationId xmlns:a16="http://schemas.microsoft.com/office/drawing/2014/main" id="{E1C77C62-1DD6-4D02-A0EF-36ADC0C30192}"/>
                </a:ext>
              </a:extLst>
            </p:cNvPr>
            <p:cNvSpPr txBox="1">
              <a:spLocks noChangeArrowheads="1"/>
            </p:cNvSpPr>
            <p:nvPr/>
          </p:nvSpPr>
          <p:spPr bwMode="auto">
            <a:xfrm>
              <a:off x="4080" y="3552"/>
              <a:ext cx="1632" cy="432"/>
            </a:xfrm>
            <a:prstGeom prst="rect">
              <a:avLst/>
            </a:prstGeom>
            <a:gradFill rotWithShape="1">
              <a:gsLst>
                <a:gs pos="0">
                  <a:schemeClr val="bg1"/>
                </a:gs>
                <a:gs pos="50000">
                  <a:srgbClr val="FFCC00"/>
                </a:gs>
                <a:gs pos="100000">
                  <a:schemeClr val="bg1"/>
                </a:gs>
              </a:gsLst>
              <a:lin ang="2700000" scaled="1"/>
            </a:gradFill>
            <a:ln w="76200" cmpd="tri"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00" b="1">
                  <a:solidFill>
                    <a:srgbClr val="FF0000"/>
                  </a:solidFill>
                  <a:effectLst>
                    <a:outerShdw blurRad="38100" dist="38100" dir="2700000" algn="tl">
                      <a:srgbClr val="000000"/>
                    </a:outerShdw>
                  </a:effectLst>
                  <a:latin typeface="Verdana" panose="020B0604030504040204" pitchFamily="34" charset="0"/>
                </a:rPr>
                <a:t>高聚物的性能  </a:t>
              </a:r>
            </a:p>
          </p:txBody>
        </p:sp>
      </p:grpSp>
      <p:sp>
        <p:nvSpPr>
          <p:cNvPr id="22620" name="AutoShape 92">
            <a:extLst>
              <a:ext uri="{FF2B5EF4-FFF2-40B4-BE49-F238E27FC236}">
                <a16:creationId xmlns:a16="http://schemas.microsoft.com/office/drawing/2014/main" id="{8407B9F1-2457-4982-BA6C-D16A86FC245A}"/>
              </a:ext>
            </a:extLst>
          </p:cNvPr>
          <p:cNvSpPr>
            <a:spLocks noChangeArrowheads="1"/>
          </p:cNvSpPr>
          <p:nvPr/>
        </p:nvSpPr>
        <p:spPr bwMode="auto">
          <a:xfrm rot="-2383055">
            <a:off x="2184400" y="4732338"/>
            <a:ext cx="2438400" cy="1524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006600">
                  <a:alpha val="73000"/>
                </a:srgbClr>
              </a:gs>
              <a:gs pos="100000">
                <a:srgbClr val="006600">
                  <a:gamma/>
                  <a:shade val="46275"/>
                  <a:invGamma/>
                </a:srgbClr>
              </a:gs>
            </a:gsLst>
            <a:lin ang="5400000" scaled="1"/>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2621" name="AutoShape 93">
            <a:extLst>
              <a:ext uri="{FF2B5EF4-FFF2-40B4-BE49-F238E27FC236}">
                <a16:creationId xmlns:a16="http://schemas.microsoft.com/office/drawing/2014/main" id="{201DC055-F489-4EDA-B7E0-F29D12ACA967}"/>
              </a:ext>
            </a:extLst>
          </p:cNvPr>
          <p:cNvSpPr>
            <a:spLocks noChangeArrowheads="1"/>
          </p:cNvSpPr>
          <p:nvPr/>
        </p:nvSpPr>
        <p:spPr bwMode="auto">
          <a:xfrm rot="2712136">
            <a:off x="4572000" y="4876800"/>
            <a:ext cx="2438400" cy="1524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006600">
                  <a:alpha val="73000"/>
                </a:srgbClr>
              </a:gs>
              <a:gs pos="100000">
                <a:srgbClr val="006600">
                  <a:gamma/>
                  <a:shade val="46275"/>
                  <a:invGamma/>
                </a:srgbClr>
              </a:gs>
            </a:gsLst>
            <a:lin ang="5400000" scaled="1"/>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 name="灯片编号占位符 1">
            <a:extLst>
              <a:ext uri="{FF2B5EF4-FFF2-40B4-BE49-F238E27FC236}">
                <a16:creationId xmlns:a16="http://schemas.microsoft.com/office/drawing/2014/main" id="{1096BD0B-2B00-4FD5-B343-9BEF8D855FE8}"/>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3" descr="画布">
            <a:extLst>
              <a:ext uri="{FF2B5EF4-FFF2-40B4-BE49-F238E27FC236}">
                <a16:creationId xmlns:a16="http://schemas.microsoft.com/office/drawing/2014/main" id="{A64C7F7F-D8A8-4C2D-A7BD-30890DCFACE6}"/>
              </a:ext>
            </a:extLst>
          </p:cNvPr>
          <p:cNvSpPr txBox="1">
            <a:spLocks noChangeArrowheads="1"/>
          </p:cNvSpPr>
          <p:nvPr/>
        </p:nvSpPr>
        <p:spPr bwMode="auto">
          <a:xfrm>
            <a:off x="228600" y="2514600"/>
            <a:ext cx="8610600" cy="519113"/>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Times New Roman" panose="02020603050405020304" pitchFamily="18" charset="0"/>
              </a:rPr>
              <a:t>Flory</a:t>
            </a:r>
            <a:r>
              <a:rPr lang="zh-CN" altLang="en-US" sz="2800" b="1">
                <a:solidFill>
                  <a:srgbClr val="000099"/>
                </a:solidFill>
                <a:latin typeface="Times New Roman" panose="02020603050405020304" pitchFamily="18" charset="0"/>
              </a:rPr>
              <a:t>和</a:t>
            </a:r>
            <a:r>
              <a:rPr lang="en-US" altLang="zh-CN" sz="2800" b="1">
                <a:solidFill>
                  <a:srgbClr val="000099"/>
                </a:solidFill>
                <a:latin typeface="Times New Roman" panose="02020603050405020304" pitchFamily="18" charset="0"/>
              </a:rPr>
              <a:t>Fox</a:t>
            </a:r>
            <a:r>
              <a:rPr lang="zh-CN" altLang="en-US" sz="2800" b="1">
                <a:solidFill>
                  <a:srgbClr val="000099"/>
                </a:solidFill>
                <a:latin typeface="Times New Roman" panose="02020603050405020304" pitchFamily="18" charset="0"/>
              </a:rPr>
              <a:t>提出凝聚态体积由两部分组成</a:t>
            </a:r>
          </a:p>
        </p:txBody>
      </p:sp>
      <p:sp>
        <p:nvSpPr>
          <p:cNvPr id="112645" name="Text Box 5">
            <a:extLst>
              <a:ext uri="{FF2B5EF4-FFF2-40B4-BE49-F238E27FC236}">
                <a16:creationId xmlns:a16="http://schemas.microsoft.com/office/drawing/2014/main" id="{6C605102-C892-49D9-BB60-7C61397F2B52}"/>
              </a:ext>
            </a:extLst>
          </p:cNvPr>
          <p:cNvSpPr txBox="1">
            <a:spLocks noChangeArrowheads="1"/>
          </p:cNvSpPr>
          <p:nvPr/>
        </p:nvSpPr>
        <p:spPr bwMode="auto">
          <a:xfrm>
            <a:off x="228600" y="3124200"/>
            <a:ext cx="8458200" cy="2647950"/>
          </a:xfrm>
          <a:prstGeom prst="rect">
            <a:avLst/>
          </a:prstGeom>
          <a:solidFill>
            <a:srgbClr val="0066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u="sng">
                <a:solidFill>
                  <a:srgbClr val="FFFF00"/>
                </a:solidFill>
                <a:effectLst>
                  <a:outerShdw blurRad="38100" dist="38100" dir="2700000" algn="tl">
                    <a:srgbClr val="000000"/>
                  </a:outerShdw>
                </a:effectLst>
                <a:latin typeface="Times New Roman" panose="02020603050405020304" pitchFamily="18" charset="0"/>
              </a:rPr>
              <a:t>占有体积：</a:t>
            </a:r>
            <a:r>
              <a:rPr lang="zh-CN" altLang="en-US" sz="2400" b="1">
                <a:solidFill>
                  <a:schemeClr val="bg1"/>
                </a:solidFill>
                <a:latin typeface="Times New Roman" panose="02020603050405020304" pitchFamily="18" charset="0"/>
              </a:rPr>
              <a:t>分子本身占据的，随温度升高膨胀，</a:t>
            </a:r>
            <a:r>
              <a:rPr lang="en-US" altLang="zh-CN" sz="2400" b="1">
                <a:solidFill>
                  <a:schemeClr val="bg1"/>
                </a:solidFill>
                <a:latin typeface="Times New Roman" panose="02020603050405020304" pitchFamily="18" charset="0"/>
              </a:rPr>
              <a:t>V</a:t>
            </a:r>
            <a:r>
              <a:rPr lang="en-US" altLang="zh-CN" sz="2400" b="1" baseline="-25000">
                <a:solidFill>
                  <a:schemeClr val="bg1"/>
                </a:solidFill>
                <a:latin typeface="Times New Roman" panose="02020603050405020304" pitchFamily="18" charset="0"/>
              </a:rPr>
              <a:t>0</a:t>
            </a:r>
          </a:p>
          <a:p>
            <a:pPr eaLnBrk="1" hangingPunct="1">
              <a:lnSpc>
                <a:spcPct val="130000"/>
              </a:lnSpc>
              <a:spcBef>
                <a:spcPct val="50000"/>
              </a:spcBef>
            </a:pPr>
            <a:r>
              <a:rPr lang="zh-CN" altLang="en-US" sz="2400" b="1" u="sng">
                <a:solidFill>
                  <a:srgbClr val="FFFF00"/>
                </a:solidFill>
                <a:effectLst>
                  <a:outerShdw blurRad="38100" dist="38100" dir="2700000" algn="tl">
                    <a:srgbClr val="000000"/>
                  </a:outerShdw>
                </a:effectLst>
                <a:latin typeface="Times New Roman" panose="02020603050405020304" pitchFamily="18" charset="0"/>
              </a:rPr>
              <a:t>自由体积：</a:t>
            </a:r>
            <a:r>
              <a:rPr lang="zh-CN" altLang="en-US" sz="2400" b="1">
                <a:solidFill>
                  <a:schemeClr val="bg1"/>
                </a:solidFill>
                <a:latin typeface="Times New Roman" panose="02020603050405020304" pitchFamily="18" charset="0"/>
              </a:rPr>
              <a:t>分子间的空隙。以空穴的形式分散于整个物质当中，正是因为自由体积的存在高分子链才能够转动或者位移来调整构象。当</a:t>
            </a:r>
            <a:r>
              <a:rPr lang="en-US" altLang="zh-CN" sz="2400" b="1">
                <a:solidFill>
                  <a:schemeClr val="bg1"/>
                </a:solidFill>
                <a:latin typeface="Times New Roman" panose="02020603050405020304" pitchFamily="18" charset="0"/>
              </a:rPr>
              <a:t>T&lt;T</a:t>
            </a:r>
            <a:r>
              <a:rPr lang="en-US" altLang="zh-CN" sz="2400" b="1" baseline="-25000">
                <a:solidFill>
                  <a:schemeClr val="bg1"/>
                </a:solidFill>
                <a:latin typeface="Times New Roman" panose="02020603050405020304" pitchFamily="18" charset="0"/>
              </a:rPr>
              <a:t>g</a:t>
            </a:r>
            <a:r>
              <a:rPr lang="zh-CN" altLang="en-US" sz="2400" b="1">
                <a:solidFill>
                  <a:schemeClr val="bg1"/>
                </a:solidFill>
                <a:latin typeface="Times New Roman" panose="02020603050405020304" pitchFamily="18" charset="0"/>
              </a:rPr>
              <a:t>时，自由体积不随温度发生变化，为一恒定值；当</a:t>
            </a:r>
            <a:r>
              <a:rPr lang="en-US" altLang="zh-CN" sz="2400" b="1">
                <a:solidFill>
                  <a:schemeClr val="bg1"/>
                </a:solidFill>
                <a:latin typeface="Times New Roman" panose="02020603050405020304" pitchFamily="18" charset="0"/>
              </a:rPr>
              <a:t>T&gt;T</a:t>
            </a:r>
            <a:r>
              <a:rPr lang="en-US" altLang="zh-CN" sz="2400" b="1" baseline="-25000">
                <a:solidFill>
                  <a:schemeClr val="bg1"/>
                </a:solidFill>
                <a:latin typeface="Times New Roman" panose="02020603050405020304" pitchFamily="18" charset="0"/>
              </a:rPr>
              <a:t>g</a:t>
            </a:r>
            <a:r>
              <a:rPr lang="zh-CN" altLang="en-US" sz="2400" b="1">
                <a:solidFill>
                  <a:schemeClr val="bg1"/>
                </a:solidFill>
                <a:latin typeface="Times New Roman" panose="02020603050405020304" pitchFamily="18" charset="0"/>
              </a:rPr>
              <a:t>，自由体积随温度升高膨胀。</a:t>
            </a:r>
          </a:p>
        </p:txBody>
      </p:sp>
      <p:sp>
        <p:nvSpPr>
          <p:cNvPr id="51207" name="Text Box 8">
            <a:extLst>
              <a:ext uri="{FF2B5EF4-FFF2-40B4-BE49-F238E27FC236}">
                <a16:creationId xmlns:a16="http://schemas.microsoft.com/office/drawing/2014/main" id="{431B761D-7BA4-4A2F-A2A9-95DEA6E739FF}"/>
              </a:ext>
            </a:extLst>
          </p:cNvPr>
          <p:cNvSpPr txBox="1">
            <a:spLocks noChangeArrowheads="1"/>
          </p:cNvSpPr>
          <p:nvPr/>
        </p:nvSpPr>
        <p:spPr bwMode="auto">
          <a:xfrm>
            <a:off x="228600" y="1905000"/>
            <a:ext cx="3048000" cy="549275"/>
          </a:xfrm>
          <a:prstGeom prst="rect">
            <a:avLst/>
          </a:prstGeom>
          <a:solidFill>
            <a:srgbClr val="80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a:solidFill>
                  <a:srgbClr val="FFFF00"/>
                </a:solidFill>
                <a:latin typeface="Verdana" panose="020B0604030504040204" pitchFamily="34" charset="0"/>
                <a:ea typeface="隶书" panose="02010509060101010101" pitchFamily="49" charset="-122"/>
              </a:rPr>
              <a:t>自由体积理论</a:t>
            </a:r>
          </a:p>
        </p:txBody>
      </p:sp>
      <p:sp>
        <p:nvSpPr>
          <p:cNvPr id="51211" name="Rectangle 6" descr="画布">
            <a:extLst>
              <a:ext uri="{FF2B5EF4-FFF2-40B4-BE49-F238E27FC236}">
                <a16:creationId xmlns:a16="http://schemas.microsoft.com/office/drawing/2014/main" id="{684B8565-6E66-4D28-82F0-E388689B9662}"/>
              </a:ext>
            </a:extLst>
          </p:cNvPr>
          <p:cNvSpPr>
            <a:spLocks noChangeArrowheads="1"/>
          </p:cNvSpPr>
          <p:nvPr/>
        </p:nvSpPr>
        <p:spPr bwMode="auto">
          <a:xfrm>
            <a:off x="228600" y="1157288"/>
            <a:ext cx="8763000" cy="519112"/>
          </a:xfrm>
          <a:prstGeom prst="rect">
            <a:avLst/>
          </a:prstGeom>
          <a:noFill/>
          <a:ln>
            <a:noFill/>
          </a:ln>
          <a:extLst>
            <a:ext uri="{909E8E84-426E-40DD-AFC4-6F175D3DCCD1}">
              <a14:hiddenFill xmlns:a14="http://schemas.microsoft.com/office/drawing/2010/main">
                <a:solidFill>
                  <a:srgbClr val="800000"/>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000FF"/>
                </a:solidFill>
                <a:latin typeface="Verdana" panose="020B0604030504040204" pitchFamily="34" charset="0"/>
                <a:ea typeface="隶书" panose="02010509060101010101" pitchFamily="49" charset="-122"/>
              </a:rPr>
              <a:t>主要有三种：</a:t>
            </a:r>
            <a:r>
              <a:rPr lang="zh-CN" altLang="en-US" sz="2800">
                <a:solidFill>
                  <a:srgbClr val="FF0000"/>
                </a:solidFill>
                <a:latin typeface="Verdana" panose="020B0604030504040204" pitchFamily="34" charset="0"/>
                <a:ea typeface="隶书" panose="02010509060101010101" pitchFamily="49" charset="-122"/>
              </a:rPr>
              <a:t>自由体积理论</a:t>
            </a:r>
            <a:r>
              <a:rPr lang="zh-CN" altLang="en-US" sz="2800">
                <a:solidFill>
                  <a:srgbClr val="0000FF"/>
                </a:solidFill>
                <a:latin typeface="Verdana" panose="020B0604030504040204" pitchFamily="34" charset="0"/>
                <a:ea typeface="隶书" panose="02010509060101010101" pitchFamily="49" charset="-122"/>
              </a:rPr>
              <a:t>，热力学理论，动力学理论</a:t>
            </a:r>
          </a:p>
        </p:txBody>
      </p:sp>
      <p:sp>
        <p:nvSpPr>
          <p:cNvPr id="51212" name="Rectangle 3">
            <a:extLst>
              <a:ext uri="{FF2B5EF4-FFF2-40B4-BE49-F238E27FC236}">
                <a16:creationId xmlns:a16="http://schemas.microsoft.com/office/drawing/2014/main" id="{AB6BA23A-F818-4DBE-8419-BFD3CEBCB404}"/>
              </a:ext>
            </a:extLst>
          </p:cNvPr>
          <p:cNvSpPr>
            <a:spLocks noChangeArrowheads="1"/>
          </p:cNvSpPr>
          <p:nvPr/>
        </p:nvSpPr>
        <p:spPr bwMode="auto">
          <a:xfrm>
            <a:off x="76200" y="304800"/>
            <a:ext cx="457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eaLnBrk="0" hangingPunct="0">
              <a:defRPr sz="4400">
                <a:solidFill>
                  <a:schemeClr val="tx2"/>
                </a:solidFill>
                <a:latin typeface="Arial" panose="020B0604020202020204" pitchFamily="34" charset="0"/>
                <a:ea typeface="宋体" panose="02010600030101010101" pitchFamily="2" charset="-122"/>
              </a:defRPr>
            </a:lvl1pPr>
            <a:lvl2pPr algn="ctr" eaLnBrk="0" hangingPunct="0">
              <a:defRPr sz="4400">
                <a:solidFill>
                  <a:schemeClr val="tx2"/>
                </a:solidFill>
                <a:latin typeface="Arial" panose="020B0604020202020204" pitchFamily="34" charset="0"/>
                <a:ea typeface="宋体" panose="02010600030101010101" pitchFamily="2" charset="-122"/>
              </a:defRPr>
            </a:lvl2pPr>
            <a:lvl3pPr algn="ctr" eaLnBrk="0" hangingPunct="0">
              <a:defRPr sz="4400">
                <a:solidFill>
                  <a:schemeClr val="tx2"/>
                </a:solidFill>
                <a:latin typeface="Arial" panose="020B0604020202020204" pitchFamily="34" charset="0"/>
                <a:ea typeface="宋体" panose="02010600030101010101" pitchFamily="2" charset="-122"/>
              </a:defRPr>
            </a:lvl3pPr>
            <a:lvl4pPr algn="ctr" eaLnBrk="0" hangingPunct="0">
              <a:defRPr sz="4400">
                <a:solidFill>
                  <a:schemeClr val="tx2"/>
                </a:solidFill>
                <a:latin typeface="Arial" panose="020B0604020202020204" pitchFamily="34" charset="0"/>
                <a:ea typeface="宋体" panose="02010600030101010101" pitchFamily="2" charset="-122"/>
              </a:defRPr>
            </a:lvl4pPr>
            <a:lvl5pPr algn="ctr" eaLnBrk="0" hangingPunct="0">
              <a:defRPr sz="4400">
                <a:solidFill>
                  <a:schemeClr val="tx2"/>
                </a:solidFill>
                <a:latin typeface="Arial" panose="020B0604020202020204" pitchFamily="34" charset="0"/>
                <a:ea typeface="宋体" panose="02010600030101010101" pitchFamily="2" charset="-122"/>
              </a:defRPr>
            </a:lvl5pPr>
            <a:lvl6pPr marL="4572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玻璃化转变理论</a:t>
            </a:r>
          </a:p>
        </p:txBody>
      </p:sp>
      <p:sp>
        <p:nvSpPr>
          <p:cNvPr id="2" name="灯片编号占位符 1">
            <a:extLst>
              <a:ext uri="{FF2B5EF4-FFF2-40B4-BE49-F238E27FC236}">
                <a16:creationId xmlns:a16="http://schemas.microsoft.com/office/drawing/2014/main" id="{1DBA65C7-6A51-4B06-8BE7-53E184E3C108}"/>
              </a:ext>
            </a:extLst>
          </p:cNvPr>
          <p:cNvSpPr>
            <a:spLocks noGrp="1"/>
          </p:cNvSpPr>
          <p:nvPr>
            <p:ph type="sldNum" sz="quarter" idx="12"/>
          </p:nvPr>
        </p:nvSpPr>
        <p:spPr/>
        <p:txBody>
          <a:bodyPr/>
          <a:lstStyle/>
          <a:p>
            <a:fld id="{8A7A6979-0714-4377-B894-6BE4C2D6E202}"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Text Box 5">
            <a:extLst>
              <a:ext uri="{FF2B5EF4-FFF2-40B4-BE49-F238E27FC236}">
                <a16:creationId xmlns:a16="http://schemas.microsoft.com/office/drawing/2014/main" id="{AB2B9AF7-25A6-4A5C-9637-21B6FAEC8A63}"/>
              </a:ext>
            </a:extLst>
          </p:cNvPr>
          <p:cNvSpPr txBox="1">
            <a:spLocks noChangeArrowheads="1"/>
          </p:cNvSpPr>
          <p:nvPr/>
        </p:nvSpPr>
        <p:spPr bwMode="auto">
          <a:xfrm>
            <a:off x="2209800" y="5029200"/>
            <a:ext cx="464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a:solidFill>
                  <a:srgbClr val="0000FF"/>
                </a:solidFill>
                <a:ea typeface="隶书" panose="02010509060101010101" pitchFamily="49" charset="-122"/>
              </a:rPr>
              <a:t>链段实体与自由体积示意图</a:t>
            </a:r>
          </a:p>
        </p:txBody>
      </p:sp>
      <p:sp>
        <p:nvSpPr>
          <p:cNvPr id="84998" name="Text Box 8">
            <a:extLst>
              <a:ext uri="{FF2B5EF4-FFF2-40B4-BE49-F238E27FC236}">
                <a16:creationId xmlns:a16="http://schemas.microsoft.com/office/drawing/2014/main" id="{FC2B3A37-8D6F-4572-8C30-0CB15C45FAB7}"/>
              </a:ext>
            </a:extLst>
          </p:cNvPr>
          <p:cNvSpPr txBox="1">
            <a:spLocks noChangeArrowheads="1"/>
          </p:cNvSpPr>
          <p:nvPr/>
        </p:nvSpPr>
        <p:spPr bwMode="auto">
          <a:xfrm>
            <a:off x="228600" y="304800"/>
            <a:ext cx="3048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0000FF"/>
                </a:solidFill>
                <a:effectLst>
                  <a:outerShdw blurRad="38100" dist="38100" dir="2700000" algn="tl">
                    <a:srgbClr val="C0C0C0"/>
                  </a:outerShdw>
                </a:effectLst>
                <a:latin typeface="Times New Roman" panose="02020603050405020304" pitchFamily="18" charset="0"/>
                <a:ea typeface="方正小标宋简体" pitchFamily="2" charset="-122"/>
              </a:rPr>
              <a:t>自由体积理论</a:t>
            </a:r>
          </a:p>
        </p:txBody>
      </p:sp>
      <p:sp>
        <p:nvSpPr>
          <p:cNvPr id="85002" name="Oval 10">
            <a:extLst>
              <a:ext uri="{FF2B5EF4-FFF2-40B4-BE49-F238E27FC236}">
                <a16:creationId xmlns:a16="http://schemas.microsoft.com/office/drawing/2014/main" id="{1A191BB4-DF95-41CF-9B4B-3A5BF87CB356}"/>
              </a:ext>
            </a:extLst>
          </p:cNvPr>
          <p:cNvSpPr>
            <a:spLocks noChangeAspect="1" noChangeArrowheads="1"/>
          </p:cNvSpPr>
          <p:nvPr/>
        </p:nvSpPr>
        <p:spPr bwMode="auto">
          <a:xfrm>
            <a:off x="4429125" y="2028825"/>
            <a:ext cx="193675" cy="1936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5005" name="Group 13">
            <a:extLst>
              <a:ext uri="{FF2B5EF4-FFF2-40B4-BE49-F238E27FC236}">
                <a16:creationId xmlns:a16="http://schemas.microsoft.com/office/drawing/2014/main" id="{2C9BBE9A-AC66-441F-B965-BA8A5B2C843C}"/>
              </a:ext>
            </a:extLst>
          </p:cNvPr>
          <p:cNvGrpSpPr>
            <a:grpSpLocks/>
          </p:cNvGrpSpPr>
          <p:nvPr/>
        </p:nvGrpSpPr>
        <p:grpSpPr bwMode="auto">
          <a:xfrm>
            <a:off x="4210050" y="1690688"/>
            <a:ext cx="309563" cy="404812"/>
            <a:chOff x="2652" y="1065"/>
            <a:chExt cx="195" cy="255"/>
          </a:xfrm>
        </p:grpSpPr>
        <p:sp>
          <p:nvSpPr>
            <p:cNvPr id="85000" name="Oval 8">
              <a:extLst>
                <a:ext uri="{FF2B5EF4-FFF2-40B4-BE49-F238E27FC236}">
                  <a16:creationId xmlns:a16="http://schemas.microsoft.com/office/drawing/2014/main" id="{50C696DE-B6A8-4157-9F33-B11F2DC28A1A}"/>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3" name="Line 11">
              <a:extLst>
                <a:ext uri="{FF2B5EF4-FFF2-40B4-BE49-F238E27FC236}">
                  <a16:creationId xmlns:a16="http://schemas.microsoft.com/office/drawing/2014/main" id="{F2994683-8FE6-4C52-B280-C54C51169261}"/>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4" name="Line 12">
              <a:extLst>
                <a:ext uri="{FF2B5EF4-FFF2-40B4-BE49-F238E27FC236}">
                  <a16:creationId xmlns:a16="http://schemas.microsoft.com/office/drawing/2014/main" id="{8B921BC0-4357-4637-BF9C-463EBE97748F}"/>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06" name="Group 14">
            <a:extLst>
              <a:ext uri="{FF2B5EF4-FFF2-40B4-BE49-F238E27FC236}">
                <a16:creationId xmlns:a16="http://schemas.microsoft.com/office/drawing/2014/main" id="{135FE64E-79C5-4A3D-A1C7-36643590AECB}"/>
              </a:ext>
            </a:extLst>
          </p:cNvPr>
          <p:cNvGrpSpPr>
            <a:grpSpLocks/>
          </p:cNvGrpSpPr>
          <p:nvPr/>
        </p:nvGrpSpPr>
        <p:grpSpPr bwMode="auto">
          <a:xfrm rot="6984701">
            <a:off x="4638676" y="1900237"/>
            <a:ext cx="309562" cy="404813"/>
            <a:chOff x="2652" y="1065"/>
            <a:chExt cx="195" cy="255"/>
          </a:xfrm>
        </p:grpSpPr>
        <p:sp>
          <p:nvSpPr>
            <p:cNvPr id="85007" name="Oval 15">
              <a:extLst>
                <a:ext uri="{FF2B5EF4-FFF2-40B4-BE49-F238E27FC236}">
                  <a16:creationId xmlns:a16="http://schemas.microsoft.com/office/drawing/2014/main" id="{5769AC08-C19A-4FBA-87D3-50537868F1A8}"/>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8" name="Line 16">
              <a:extLst>
                <a:ext uri="{FF2B5EF4-FFF2-40B4-BE49-F238E27FC236}">
                  <a16:creationId xmlns:a16="http://schemas.microsoft.com/office/drawing/2014/main" id="{9365D7CA-E117-4289-9127-29DE5D0B66C7}"/>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9" name="Line 17">
              <a:extLst>
                <a:ext uri="{FF2B5EF4-FFF2-40B4-BE49-F238E27FC236}">
                  <a16:creationId xmlns:a16="http://schemas.microsoft.com/office/drawing/2014/main" id="{10C0FF5B-963A-4CA5-984B-ACF3D4F8F352}"/>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10" name="Group 18">
            <a:extLst>
              <a:ext uri="{FF2B5EF4-FFF2-40B4-BE49-F238E27FC236}">
                <a16:creationId xmlns:a16="http://schemas.microsoft.com/office/drawing/2014/main" id="{19E6C45B-4061-413E-967C-B17EFC23A168}"/>
              </a:ext>
            </a:extLst>
          </p:cNvPr>
          <p:cNvGrpSpPr>
            <a:grpSpLocks/>
          </p:cNvGrpSpPr>
          <p:nvPr/>
        </p:nvGrpSpPr>
        <p:grpSpPr bwMode="auto">
          <a:xfrm rot="11893201">
            <a:off x="4829175" y="2138363"/>
            <a:ext cx="309563" cy="404812"/>
            <a:chOff x="2652" y="1065"/>
            <a:chExt cx="195" cy="255"/>
          </a:xfrm>
        </p:grpSpPr>
        <p:sp>
          <p:nvSpPr>
            <p:cNvPr id="85011" name="Oval 19">
              <a:extLst>
                <a:ext uri="{FF2B5EF4-FFF2-40B4-BE49-F238E27FC236}">
                  <a16:creationId xmlns:a16="http://schemas.microsoft.com/office/drawing/2014/main" id="{E1AD1426-63BD-4A7E-9E3B-F3A309E3D3A1}"/>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12" name="Line 20">
              <a:extLst>
                <a:ext uri="{FF2B5EF4-FFF2-40B4-BE49-F238E27FC236}">
                  <a16:creationId xmlns:a16="http://schemas.microsoft.com/office/drawing/2014/main" id="{AAEA543E-3E5C-40AB-B21D-6E2BB8D1B732}"/>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3" name="Line 21">
              <a:extLst>
                <a:ext uri="{FF2B5EF4-FFF2-40B4-BE49-F238E27FC236}">
                  <a16:creationId xmlns:a16="http://schemas.microsoft.com/office/drawing/2014/main" id="{2AAD4B98-63A7-42C7-B766-24ECE33176B7}"/>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14" name="Group 22">
            <a:extLst>
              <a:ext uri="{FF2B5EF4-FFF2-40B4-BE49-F238E27FC236}">
                <a16:creationId xmlns:a16="http://schemas.microsoft.com/office/drawing/2014/main" id="{8B6AB639-0A4A-4791-9AEC-F3EC827D96B0}"/>
              </a:ext>
            </a:extLst>
          </p:cNvPr>
          <p:cNvGrpSpPr>
            <a:grpSpLocks/>
          </p:cNvGrpSpPr>
          <p:nvPr/>
        </p:nvGrpSpPr>
        <p:grpSpPr bwMode="auto">
          <a:xfrm rot="13229579">
            <a:off x="4833938" y="2533650"/>
            <a:ext cx="309562" cy="404813"/>
            <a:chOff x="2652" y="1065"/>
            <a:chExt cx="195" cy="255"/>
          </a:xfrm>
        </p:grpSpPr>
        <p:sp>
          <p:nvSpPr>
            <p:cNvPr id="85015" name="Oval 23">
              <a:extLst>
                <a:ext uri="{FF2B5EF4-FFF2-40B4-BE49-F238E27FC236}">
                  <a16:creationId xmlns:a16="http://schemas.microsoft.com/office/drawing/2014/main" id="{793F8A98-6715-4A1A-832E-A8D19D4DFF8F}"/>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16" name="Line 24">
              <a:extLst>
                <a:ext uri="{FF2B5EF4-FFF2-40B4-BE49-F238E27FC236}">
                  <a16:creationId xmlns:a16="http://schemas.microsoft.com/office/drawing/2014/main" id="{3E8F7390-C3AE-4A56-8CBA-F09444D123D9}"/>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7" name="Line 25">
              <a:extLst>
                <a:ext uri="{FF2B5EF4-FFF2-40B4-BE49-F238E27FC236}">
                  <a16:creationId xmlns:a16="http://schemas.microsoft.com/office/drawing/2014/main" id="{B78FE7FE-81A4-4853-901F-63523EA2E361}"/>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18" name="Group 26">
            <a:extLst>
              <a:ext uri="{FF2B5EF4-FFF2-40B4-BE49-F238E27FC236}">
                <a16:creationId xmlns:a16="http://schemas.microsoft.com/office/drawing/2014/main" id="{8AB69A66-118A-4ED7-968F-F32F711E1471}"/>
              </a:ext>
            </a:extLst>
          </p:cNvPr>
          <p:cNvGrpSpPr>
            <a:grpSpLocks/>
          </p:cNvGrpSpPr>
          <p:nvPr/>
        </p:nvGrpSpPr>
        <p:grpSpPr bwMode="auto">
          <a:xfrm rot="10579750">
            <a:off x="4972050" y="2890838"/>
            <a:ext cx="309563" cy="404812"/>
            <a:chOff x="2652" y="1065"/>
            <a:chExt cx="195" cy="255"/>
          </a:xfrm>
        </p:grpSpPr>
        <p:sp>
          <p:nvSpPr>
            <p:cNvPr id="85019" name="Oval 27">
              <a:extLst>
                <a:ext uri="{FF2B5EF4-FFF2-40B4-BE49-F238E27FC236}">
                  <a16:creationId xmlns:a16="http://schemas.microsoft.com/office/drawing/2014/main" id="{4AE8AEE4-F8D0-484A-AF48-2B8B5C190ED2}"/>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20" name="Line 28">
              <a:extLst>
                <a:ext uri="{FF2B5EF4-FFF2-40B4-BE49-F238E27FC236}">
                  <a16:creationId xmlns:a16="http://schemas.microsoft.com/office/drawing/2014/main" id="{70292EF2-9F5E-4567-A0FE-525DD9EA91B3}"/>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1" name="Line 29">
              <a:extLst>
                <a:ext uri="{FF2B5EF4-FFF2-40B4-BE49-F238E27FC236}">
                  <a16:creationId xmlns:a16="http://schemas.microsoft.com/office/drawing/2014/main" id="{4481CA19-2954-40F6-8E54-67DE61FBDB57}"/>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22" name="Group 30">
            <a:extLst>
              <a:ext uri="{FF2B5EF4-FFF2-40B4-BE49-F238E27FC236}">
                <a16:creationId xmlns:a16="http://schemas.microsoft.com/office/drawing/2014/main" id="{C69B5F57-5B5C-4A49-ADAB-80059CA6CEF5}"/>
              </a:ext>
            </a:extLst>
          </p:cNvPr>
          <p:cNvGrpSpPr>
            <a:grpSpLocks/>
          </p:cNvGrpSpPr>
          <p:nvPr/>
        </p:nvGrpSpPr>
        <p:grpSpPr bwMode="auto">
          <a:xfrm rot="14829566">
            <a:off x="4886325" y="3248025"/>
            <a:ext cx="309563" cy="404813"/>
            <a:chOff x="2652" y="1065"/>
            <a:chExt cx="195" cy="255"/>
          </a:xfrm>
        </p:grpSpPr>
        <p:sp>
          <p:nvSpPr>
            <p:cNvPr id="85023" name="Oval 31">
              <a:extLst>
                <a:ext uri="{FF2B5EF4-FFF2-40B4-BE49-F238E27FC236}">
                  <a16:creationId xmlns:a16="http://schemas.microsoft.com/office/drawing/2014/main" id="{46BF6D06-0366-49AB-8572-9454F6622151}"/>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24" name="Line 32">
              <a:extLst>
                <a:ext uri="{FF2B5EF4-FFF2-40B4-BE49-F238E27FC236}">
                  <a16:creationId xmlns:a16="http://schemas.microsoft.com/office/drawing/2014/main" id="{F11EE847-93EC-4326-95C2-882457B9D306}"/>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5" name="Line 33">
              <a:extLst>
                <a:ext uri="{FF2B5EF4-FFF2-40B4-BE49-F238E27FC236}">
                  <a16:creationId xmlns:a16="http://schemas.microsoft.com/office/drawing/2014/main" id="{FA66CE63-8A0F-4164-A31A-D8132A00015D}"/>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26" name="Group 34">
            <a:extLst>
              <a:ext uri="{FF2B5EF4-FFF2-40B4-BE49-F238E27FC236}">
                <a16:creationId xmlns:a16="http://schemas.microsoft.com/office/drawing/2014/main" id="{950E6D6D-7F25-4DBF-9F28-8A0584FE6D44}"/>
              </a:ext>
            </a:extLst>
          </p:cNvPr>
          <p:cNvGrpSpPr>
            <a:grpSpLocks/>
          </p:cNvGrpSpPr>
          <p:nvPr/>
        </p:nvGrpSpPr>
        <p:grpSpPr bwMode="auto">
          <a:xfrm rot="32074600">
            <a:off x="5005388" y="3586163"/>
            <a:ext cx="309562" cy="404812"/>
            <a:chOff x="2652" y="1065"/>
            <a:chExt cx="195" cy="255"/>
          </a:xfrm>
        </p:grpSpPr>
        <p:sp>
          <p:nvSpPr>
            <p:cNvPr id="85027" name="Oval 35">
              <a:extLst>
                <a:ext uri="{FF2B5EF4-FFF2-40B4-BE49-F238E27FC236}">
                  <a16:creationId xmlns:a16="http://schemas.microsoft.com/office/drawing/2014/main" id="{86622642-70AC-4B77-8EC0-7FFE16C0D438}"/>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28" name="Line 36">
              <a:extLst>
                <a:ext uri="{FF2B5EF4-FFF2-40B4-BE49-F238E27FC236}">
                  <a16:creationId xmlns:a16="http://schemas.microsoft.com/office/drawing/2014/main" id="{D415F8FF-CD89-48AA-B001-9D77AB061447}"/>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9" name="Line 37">
              <a:extLst>
                <a:ext uri="{FF2B5EF4-FFF2-40B4-BE49-F238E27FC236}">
                  <a16:creationId xmlns:a16="http://schemas.microsoft.com/office/drawing/2014/main" id="{1CA916F5-6DDA-43D5-A5A9-5F9CB8903C04}"/>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30" name="Group 38">
            <a:extLst>
              <a:ext uri="{FF2B5EF4-FFF2-40B4-BE49-F238E27FC236}">
                <a16:creationId xmlns:a16="http://schemas.microsoft.com/office/drawing/2014/main" id="{66EFC400-D6E3-4FD1-A401-C1C048BE71B8}"/>
              </a:ext>
            </a:extLst>
          </p:cNvPr>
          <p:cNvGrpSpPr>
            <a:grpSpLocks/>
          </p:cNvGrpSpPr>
          <p:nvPr/>
        </p:nvGrpSpPr>
        <p:grpSpPr bwMode="auto">
          <a:xfrm rot="37447533">
            <a:off x="4857751" y="3881437"/>
            <a:ext cx="309562" cy="404813"/>
            <a:chOff x="2652" y="1065"/>
            <a:chExt cx="195" cy="255"/>
          </a:xfrm>
        </p:grpSpPr>
        <p:sp>
          <p:nvSpPr>
            <p:cNvPr id="85031" name="Oval 39">
              <a:extLst>
                <a:ext uri="{FF2B5EF4-FFF2-40B4-BE49-F238E27FC236}">
                  <a16:creationId xmlns:a16="http://schemas.microsoft.com/office/drawing/2014/main" id="{C8DED7EF-1B45-45D3-8ACD-D8972F337DAC}"/>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32" name="Line 40">
              <a:extLst>
                <a:ext uri="{FF2B5EF4-FFF2-40B4-BE49-F238E27FC236}">
                  <a16:creationId xmlns:a16="http://schemas.microsoft.com/office/drawing/2014/main" id="{8FFB018B-316A-45DE-A5DD-F11D5054DE26}"/>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33" name="Line 41">
              <a:extLst>
                <a:ext uri="{FF2B5EF4-FFF2-40B4-BE49-F238E27FC236}">
                  <a16:creationId xmlns:a16="http://schemas.microsoft.com/office/drawing/2014/main" id="{92211143-03F2-4073-90EF-9B645CF98BD2}"/>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34" name="Group 42">
            <a:extLst>
              <a:ext uri="{FF2B5EF4-FFF2-40B4-BE49-F238E27FC236}">
                <a16:creationId xmlns:a16="http://schemas.microsoft.com/office/drawing/2014/main" id="{E995C2A0-F598-43A0-A33B-46DB0F508104}"/>
              </a:ext>
            </a:extLst>
          </p:cNvPr>
          <p:cNvGrpSpPr>
            <a:grpSpLocks/>
          </p:cNvGrpSpPr>
          <p:nvPr/>
        </p:nvGrpSpPr>
        <p:grpSpPr bwMode="auto">
          <a:xfrm rot="40592516">
            <a:off x="4495800" y="3886200"/>
            <a:ext cx="309563" cy="404813"/>
            <a:chOff x="2652" y="1065"/>
            <a:chExt cx="195" cy="255"/>
          </a:xfrm>
        </p:grpSpPr>
        <p:sp>
          <p:nvSpPr>
            <p:cNvPr id="85035" name="Oval 43">
              <a:extLst>
                <a:ext uri="{FF2B5EF4-FFF2-40B4-BE49-F238E27FC236}">
                  <a16:creationId xmlns:a16="http://schemas.microsoft.com/office/drawing/2014/main" id="{9DEE718E-0CEB-4032-96FA-637D2C3CDD67}"/>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36" name="Line 44">
              <a:extLst>
                <a:ext uri="{FF2B5EF4-FFF2-40B4-BE49-F238E27FC236}">
                  <a16:creationId xmlns:a16="http://schemas.microsoft.com/office/drawing/2014/main" id="{771B38C9-DBDC-4C54-939F-EFE539A09509}"/>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37" name="Line 45">
              <a:extLst>
                <a:ext uri="{FF2B5EF4-FFF2-40B4-BE49-F238E27FC236}">
                  <a16:creationId xmlns:a16="http://schemas.microsoft.com/office/drawing/2014/main" id="{DA239FAF-76E8-416C-B6FA-7BF39331CE27}"/>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38" name="Group 46">
            <a:extLst>
              <a:ext uri="{FF2B5EF4-FFF2-40B4-BE49-F238E27FC236}">
                <a16:creationId xmlns:a16="http://schemas.microsoft.com/office/drawing/2014/main" id="{F7A93650-9500-43A5-A577-94B877EE5EF3}"/>
              </a:ext>
            </a:extLst>
          </p:cNvPr>
          <p:cNvGrpSpPr>
            <a:grpSpLocks/>
          </p:cNvGrpSpPr>
          <p:nvPr/>
        </p:nvGrpSpPr>
        <p:grpSpPr bwMode="auto">
          <a:xfrm rot="41129897">
            <a:off x="4114800" y="3733800"/>
            <a:ext cx="309563" cy="404813"/>
            <a:chOff x="2652" y="1065"/>
            <a:chExt cx="195" cy="255"/>
          </a:xfrm>
        </p:grpSpPr>
        <p:sp>
          <p:nvSpPr>
            <p:cNvPr id="85039" name="Oval 47">
              <a:extLst>
                <a:ext uri="{FF2B5EF4-FFF2-40B4-BE49-F238E27FC236}">
                  <a16:creationId xmlns:a16="http://schemas.microsoft.com/office/drawing/2014/main" id="{D35A6C66-23C0-4DBE-BF10-3CA44C583EB3}"/>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0" name="Line 48">
              <a:extLst>
                <a:ext uri="{FF2B5EF4-FFF2-40B4-BE49-F238E27FC236}">
                  <a16:creationId xmlns:a16="http://schemas.microsoft.com/office/drawing/2014/main" id="{F3ADE3D5-7D27-4C14-80B6-7B5672D7A122}"/>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41" name="Line 49">
              <a:extLst>
                <a:ext uri="{FF2B5EF4-FFF2-40B4-BE49-F238E27FC236}">
                  <a16:creationId xmlns:a16="http://schemas.microsoft.com/office/drawing/2014/main" id="{2AA7549D-5A8E-4A53-A269-75DDEDAC5D77}"/>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42" name="Group 50">
            <a:extLst>
              <a:ext uri="{FF2B5EF4-FFF2-40B4-BE49-F238E27FC236}">
                <a16:creationId xmlns:a16="http://schemas.microsoft.com/office/drawing/2014/main" id="{BED06F03-57E9-49AE-A95F-1B56F55226C2}"/>
              </a:ext>
            </a:extLst>
          </p:cNvPr>
          <p:cNvGrpSpPr>
            <a:grpSpLocks/>
          </p:cNvGrpSpPr>
          <p:nvPr/>
        </p:nvGrpSpPr>
        <p:grpSpPr bwMode="auto">
          <a:xfrm rot="57652383">
            <a:off x="3905250" y="3914775"/>
            <a:ext cx="309563" cy="404813"/>
            <a:chOff x="2652" y="1065"/>
            <a:chExt cx="195" cy="255"/>
          </a:xfrm>
        </p:grpSpPr>
        <p:sp>
          <p:nvSpPr>
            <p:cNvPr id="85043" name="Oval 51">
              <a:extLst>
                <a:ext uri="{FF2B5EF4-FFF2-40B4-BE49-F238E27FC236}">
                  <a16:creationId xmlns:a16="http://schemas.microsoft.com/office/drawing/2014/main" id="{614C953B-93B1-441E-8EA0-53D1F26F17C2}"/>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4" name="Line 52">
              <a:extLst>
                <a:ext uri="{FF2B5EF4-FFF2-40B4-BE49-F238E27FC236}">
                  <a16:creationId xmlns:a16="http://schemas.microsoft.com/office/drawing/2014/main" id="{29766CFA-C614-4309-88DD-F63CD88AAB0B}"/>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45" name="Line 53">
              <a:extLst>
                <a:ext uri="{FF2B5EF4-FFF2-40B4-BE49-F238E27FC236}">
                  <a16:creationId xmlns:a16="http://schemas.microsoft.com/office/drawing/2014/main" id="{D53743D7-2060-432E-A097-940E7126EB90}"/>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46" name="Group 54">
            <a:extLst>
              <a:ext uri="{FF2B5EF4-FFF2-40B4-BE49-F238E27FC236}">
                <a16:creationId xmlns:a16="http://schemas.microsoft.com/office/drawing/2014/main" id="{910BE04C-1909-4C0D-9C54-5063C502D631}"/>
              </a:ext>
            </a:extLst>
          </p:cNvPr>
          <p:cNvGrpSpPr>
            <a:grpSpLocks/>
          </p:cNvGrpSpPr>
          <p:nvPr/>
        </p:nvGrpSpPr>
        <p:grpSpPr bwMode="auto">
          <a:xfrm rot="75936006">
            <a:off x="3962400" y="4267200"/>
            <a:ext cx="309563" cy="404813"/>
            <a:chOff x="2652" y="1065"/>
            <a:chExt cx="195" cy="255"/>
          </a:xfrm>
        </p:grpSpPr>
        <p:sp>
          <p:nvSpPr>
            <p:cNvPr id="85047" name="Oval 55">
              <a:extLst>
                <a:ext uri="{FF2B5EF4-FFF2-40B4-BE49-F238E27FC236}">
                  <a16:creationId xmlns:a16="http://schemas.microsoft.com/office/drawing/2014/main" id="{52A4D89E-12FB-4769-9F1C-B76139A5AE50}"/>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8" name="Line 56">
              <a:extLst>
                <a:ext uri="{FF2B5EF4-FFF2-40B4-BE49-F238E27FC236}">
                  <a16:creationId xmlns:a16="http://schemas.microsoft.com/office/drawing/2014/main" id="{0B845B61-3BD8-4766-8562-6C9CB7F42565}"/>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49" name="Line 57">
              <a:extLst>
                <a:ext uri="{FF2B5EF4-FFF2-40B4-BE49-F238E27FC236}">
                  <a16:creationId xmlns:a16="http://schemas.microsoft.com/office/drawing/2014/main" id="{20BD11A3-22B4-450D-AC89-3AAC26EB7D2A}"/>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50" name="Group 58">
            <a:extLst>
              <a:ext uri="{FF2B5EF4-FFF2-40B4-BE49-F238E27FC236}">
                <a16:creationId xmlns:a16="http://schemas.microsoft.com/office/drawing/2014/main" id="{F2D3345D-AE33-48E8-95CC-3CDF964FA9CD}"/>
              </a:ext>
            </a:extLst>
          </p:cNvPr>
          <p:cNvGrpSpPr>
            <a:grpSpLocks/>
          </p:cNvGrpSpPr>
          <p:nvPr/>
        </p:nvGrpSpPr>
        <p:grpSpPr bwMode="auto">
          <a:xfrm rot="72530347">
            <a:off x="4310063" y="4414838"/>
            <a:ext cx="309562" cy="404812"/>
            <a:chOff x="2652" y="1065"/>
            <a:chExt cx="195" cy="255"/>
          </a:xfrm>
        </p:grpSpPr>
        <p:sp>
          <p:nvSpPr>
            <p:cNvPr id="85051" name="Oval 59">
              <a:extLst>
                <a:ext uri="{FF2B5EF4-FFF2-40B4-BE49-F238E27FC236}">
                  <a16:creationId xmlns:a16="http://schemas.microsoft.com/office/drawing/2014/main" id="{ED5E15F8-B9D0-4D22-8A2B-4C2CD77E6F10}"/>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2" name="Line 60">
              <a:extLst>
                <a:ext uri="{FF2B5EF4-FFF2-40B4-BE49-F238E27FC236}">
                  <a16:creationId xmlns:a16="http://schemas.microsoft.com/office/drawing/2014/main" id="{78AB4EEC-6D3D-4C36-A026-CBA79B272F1D}"/>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53" name="Line 61">
              <a:extLst>
                <a:ext uri="{FF2B5EF4-FFF2-40B4-BE49-F238E27FC236}">
                  <a16:creationId xmlns:a16="http://schemas.microsoft.com/office/drawing/2014/main" id="{6B758826-95A4-4629-B699-DDA59692C769}"/>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59" name="Group 67">
            <a:extLst>
              <a:ext uri="{FF2B5EF4-FFF2-40B4-BE49-F238E27FC236}">
                <a16:creationId xmlns:a16="http://schemas.microsoft.com/office/drawing/2014/main" id="{702CCC67-C4F2-43BD-82FA-2613D8C475AA}"/>
              </a:ext>
            </a:extLst>
          </p:cNvPr>
          <p:cNvGrpSpPr>
            <a:grpSpLocks/>
          </p:cNvGrpSpPr>
          <p:nvPr/>
        </p:nvGrpSpPr>
        <p:grpSpPr bwMode="auto">
          <a:xfrm rot="10610592">
            <a:off x="3581400" y="1600200"/>
            <a:ext cx="309563" cy="404813"/>
            <a:chOff x="2652" y="1065"/>
            <a:chExt cx="195" cy="255"/>
          </a:xfrm>
        </p:grpSpPr>
        <p:sp>
          <p:nvSpPr>
            <p:cNvPr id="85060" name="Oval 68">
              <a:extLst>
                <a:ext uri="{FF2B5EF4-FFF2-40B4-BE49-F238E27FC236}">
                  <a16:creationId xmlns:a16="http://schemas.microsoft.com/office/drawing/2014/main" id="{B5008EB6-D161-490E-BFC5-F1A6920B8BDE}"/>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61" name="Line 69">
              <a:extLst>
                <a:ext uri="{FF2B5EF4-FFF2-40B4-BE49-F238E27FC236}">
                  <a16:creationId xmlns:a16="http://schemas.microsoft.com/office/drawing/2014/main" id="{E5C25464-E719-4348-A4B5-49A2CAFB9E44}"/>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62" name="Line 70">
              <a:extLst>
                <a:ext uri="{FF2B5EF4-FFF2-40B4-BE49-F238E27FC236}">
                  <a16:creationId xmlns:a16="http://schemas.microsoft.com/office/drawing/2014/main" id="{C2EE20C8-2D28-446E-8615-1A98FE6C4341}"/>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63" name="Group 71">
            <a:extLst>
              <a:ext uri="{FF2B5EF4-FFF2-40B4-BE49-F238E27FC236}">
                <a16:creationId xmlns:a16="http://schemas.microsoft.com/office/drawing/2014/main" id="{18FE7B26-A693-4A75-94BF-93CD1C1586E4}"/>
              </a:ext>
            </a:extLst>
          </p:cNvPr>
          <p:cNvGrpSpPr>
            <a:grpSpLocks/>
          </p:cNvGrpSpPr>
          <p:nvPr/>
        </p:nvGrpSpPr>
        <p:grpSpPr bwMode="auto">
          <a:xfrm rot="14740673">
            <a:off x="3505200" y="1933575"/>
            <a:ext cx="309563" cy="404813"/>
            <a:chOff x="2652" y="1065"/>
            <a:chExt cx="195" cy="255"/>
          </a:xfrm>
        </p:grpSpPr>
        <p:sp>
          <p:nvSpPr>
            <p:cNvPr id="85064" name="Oval 72">
              <a:extLst>
                <a:ext uri="{FF2B5EF4-FFF2-40B4-BE49-F238E27FC236}">
                  <a16:creationId xmlns:a16="http://schemas.microsoft.com/office/drawing/2014/main" id="{866569B9-4B74-4A0A-A4DA-9D9CB8B2764E}"/>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65" name="Line 73">
              <a:extLst>
                <a:ext uri="{FF2B5EF4-FFF2-40B4-BE49-F238E27FC236}">
                  <a16:creationId xmlns:a16="http://schemas.microsoft.com/office/drawing/2014/main" id="{6C3AA8EE-346F-48B3-8710-9990A6273BC7}"/>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66" name="Line 74">
              <a:extLst>
                <a:ext uri="{FF2B5EF4-FFF2-40B4-BE49-F238E27FC236}">
                  <a16:creationId xmlns:a16="http://schemas.microsoft.com/office/drawing/2014/main" id="{0C4DE28E-EA54-4173-A6A3-F9D2287609D5}"/>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67" name="Group 75">
            <a:extLst>
              <a:ext uri="{FF2B5EF4-FFF2-40B4-BE49-F238E27FC236}">
                <a16:creationId xmlns:a16="http://schemas.microsoft.com/office/drawing/2014/main" id="{F8C2F0D9-9ADE-45DD-82E7-7F9E9FA31D14}"/>
              </a:ext>
            </a:extLst>
          </p:cNvPr>
          <p:cNvGrpSpPr>
            <a:grpSpLocks/>
          </p:cNvGrpSpPr>
          <p:nvPr/>
        </p:nvGrpSpPr>
        <p:grpSpPr bwMode="auto">
          <a:xfrm rot="36969309">
            <a:off x="3243262" y="2228851"/>
            <a:ext cx="309563" cy="404812"/>
            <a:chOff x="2652" y="1065"/>
            <a:chExt cx="195" cy="255"/>
          </a:xfrm>
        </p:grpSpPr>
        <p:sp>
          <p:nvSpPr>
            <p:cNvPr id="85068" name="Oval 76">
              <a:extLst>
                <a:ext uri="{FF2B5EF4-FFF2-40B4-BE49-F238E27FC236}">
                  <a16:creationId xmlns:a16="http://schemas.microsoft.com/office/drawing/2014/main" id="{E1B0440E-4893-4F62-9F37-1913E3DF19F1}"/>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69" name="Line 77">
              <a:extLst>
                <a:ext uri="{FF2B5EF4-FFF2-40B4-BE49-F238E27FC236}">
                  <a16:creationId xmlns:a16="http://schemas.microsoft.com/office/drawing/2014/main" id="{F0165099-CA1B-43DE-9436-486D5E42DF45}"/>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70" name="Line 78">
              <a:extLst>
                <a:ext uri="{FF2B5EF4-FFF2-40B4-BE49-F238E27FC236}">
                  <a16:creationId xmlns:a16="http://schemas.microsoft.com/office/drawing/2014/main" id="{E6125084-BD71-4DD7-B989-0743A72B718E}"/>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71" name="Group 79">
            <a:extLst>
              <a:ext uri="{FF2B5EF4-FFF2-40B4-BE49-F238E27FC236}">
                <a16:creationId xmlns:a16="http://schemas.microsoft.com/office/drawing/2014/main" id="{BB2C3A98-07A7-455A-90CD-18E0CE1C43F8}"/>
              </a:ext>
            </a:extLst>
          </p:cNvPr>
          <p:cNvGrpSpPr>
            <a:grpSpLocks/>
          </p:cNvGrpSpPr>
          <p:nvPr/>
        </p:nvGrpSpPr>
        <p:grpSpPr bwMode="auto">
          <a:xfrm rot="78962578">
            <a:off x="3052763" y="2576513"/>
            <a:ext cx="309562" cy="404812"/>
            <a:chOff x="2652" y="1065"/>
            <a:chExt cx="195" cy="255"/>
          </a:xfrm>
        </p:grpSpPr>
        <p:sp>
          <p:nvSpPr>
            <p:cNvPr id="85072" name="Oval 80">
              <a:extLst>
                <a:ext uri="{FF2B5EF4-FFF2-40B4-BE49-F238E27FC236}">
                  <a16:creationId xmlns:a16="http://schemas.microsoft.com/office/drawing/2014/main" id="{82B5ABF7-7910-495A-A761-A6BD630208DF}"/>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3" name="Line 81">
              <a:extLst>
                <a:ext uri="{FF2B5EF4-FFF2-40B4-BE49-F238E27FC236}">
                  <a16:creationId xmlns:a16="http://schemas.microsoft.com/office/drawing/2014/main" id="{F5962CDF-55CC-4F04-9565-6B7735871833}"/>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74" name="Line 82">
              <a:extLst>
                <a:ext uri="{FF2B5EF4-FFF2-40B4-BE49-F238E27FC236}">
                  <a16:creationId xmlns:a16="http://schemas.microsoft.com/office/drawing/2014/main" id="{AA81A46A-3B6A-4692-8E6F-0E63B6AC07EB}"/>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75" name="Group 83">
            <a:extLst>
              <a:ext uri="{FF2B5EF4-FFF2-40B4-BE49-F238E27FC236}">
                <a16:creationId xmlns:a16="http://schemas.microsoft.com/office/drawing/2014/main" id="{F4985B0B-BD1D-4D1A-A1F2-531939A4FD66}"/>
              </a:ext>
            </a:extLst>
          </p:cNvPr>
          <p:cNvGrpSpPr>
            <a:grpSpLocks/>
          </p:cNvGrpSpPr>
          <p:nvPr/>
        </p:nvGrpSpPr>
        <p:grpSpPr bwMode="auto">
          <a:xfrm rot="98216133">
            <a:off x="3076575" y="2981325"/>
            <a:ext cx="309563" cy="404813"/>
            <a:chOff x="2652" y="1065"/>
            <a:chExt cx="195" cy="255"/>
          </a:xfrm>
        </p:grpSpPr>
        <p:sp>
          <p:nvSpPr>
            <p:cNvPr id="85076" name="Oval 84">
              <a:extLst>
                <a:ext uri="{FF2B5EF4-FFF2-40B4-BE49-F238E27FC236}">
                  <a16:creationId xmlns:a16="http://schemas.microsoft.com/office/drawing/2014/main" id="{A7D1AACC-0246-452B-BCAA-E6301D98471A}"/>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7" name="Line 85">
              <a:extLst>
                <a:ext uri="{FF2B5EF4-FFF2-40B4-BE49-F238E27FC236}">
                  <a16:creationId xmlns:a16="http://schemas.microsoft.com/office/drawing/2014/main" id="{A76686EC-0085-4A24-8B6C-36D11054A23B}"/>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78" name="Line 86">
              <a:extLst>
                <a:ext uri="{FF2B5EF4-FFF2-40B4-BE49-F238E27FC236}">
                  <a16:creationId xmlns:a16="http://schemas.microsoft.com/office/drawing/2014/main" id="{5F23FFAB-DE0C-4CFC-903A-B8675BE31E50}"/>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79" name="Group 87">
            <a:extLst>
              <a:ext uri="{FF2B5EF4-FFF2-40B4-BE49-F238E27FC236}">
                <a16:creationId xmlns:a16="http://schemas.microsoft.com/office/drawing/2014/main" id="{EBAACE44-5514-4169-A8E0-DE4C3AE98B33}"/>
              </a:ext>
            </a:extLst>
          </p:cNvPr>
          <p:cNvGrpSpPr>
            <a:grpSpLocks/>
          </p:cNvGrpSpPr>
          <p:nvPr/>
        </p:nvGrpSpPr>
        <p:grpSpPr bwMode="auto">
          <a:xfrm rot="98216133">
            <a:off x="3195638" y="3376613"/>
            <a:ext cx="309562" cy="404812"/>
            <a:chOff x="2652" y="1065"/>
            <a:chExt cx="195" cy="255"/>
          </a:xfrm>
        </p:grpSpPr>
        <p:sp>
          <p:nvSpPr>
            <p:cNvPr id="85080" name="Oval 88">
              <a:extLst>
                <a:ext uri="{FF2B5EF4-FFF2-40B4-BE49-F238E27FC236}">
                  <a16:creationId xmlns:a16="http://schemas.microsoft.com/office/drawing/2014/main" id="{91A0E107-D311-423B-82CA-B11D2F1848BA}"/>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1" name="Line 89">
              <a:extLst>
                <a:ext uri="{FF2B5EF4-FFF2-40B4-BE49-F238E27FC236}">
                  <a16:creationId xmlns:a16="http://schemas.microsoft.com/office/drawing/2014/main" id="{CEC891F5-BD52-4E2A-800F-E22A5FB7FECC}"/>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82" name="Line 90">
              <a:extLst>
                <a:ext uri="{FF2B5EF4-FFF2-40B4-BE49-F238E27FC236}">
                  <a16:creationId xmlns:a16="http://schemas.microsoft.com/office/drawing/2014/main" id="{2D90D797-6E79-4DEB-880D-535B9D323A42}"/>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83" name="Group 91">
            <a:extLst>
              <a:ext uri="{FF2B5EF4-FFF2-40B4-BE49-F238E27FC236}">
                <a16:creationId xmlns:a16="http://schemas.microsoft.com/office/drawing/2014/main" id="{7849170E-A8E9-4057-8063-41161345E518}"/>
              </a:ext>
            </a:extLst>
          </p:cNvPr>
          <p:cNvGrpSpPr>
            <a:grpSpLocks/>
          </p:cNvGrpSpPr>
          <p:nvPr/>
        </p:nvGrpSpPr>
        <p:grpSpPr bwMode="auto">
          <a:xfrm rot="100112278">
            <a:off x="3171825" y="3762375"/>
            <a:ext cx="309563" cy="404813"/>
            <a:chOff x="2652" y="1065"/>
            <a:chExt cx="195" cy="255"/>
          </a:xfrm>
        </p:grpSpPr>
        <p:sp>
          <p:nvSpPr>
            <p:cNvPr id="85084" name="Oval 92">
              <a:extLst>
                <a:ext uri="{FF2B5EF4-FFF2-40B4-BE49-F238E27FC236}">
                  <a16:creationId xmlns:a16="http://schemas.microsoft.com/office/drawing/2014/main" id="{1081ED6A-4475-4648-AF59-0262E5AF8AB1}"/>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5" name="Line 93">
              <a:extLst>
                <a:ext uri="{FF2B5EF4-FFF2-40B4-BE49-F238E27FC236}">
                  <a16:creationId xmlns:a16="http://schemas.microsoft.com/office/drawing/2014/main" id="{89A5EB7E-1FE2-48B9-8A75-38829D2D39C6}"/>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86" name="Line 94">
              <a:extLst>
                <a:ext uri="{FF2B5EF4-FFF2-40B4-BE49-F238E27FC236}">
                  <a16:creationId xmlns:a16="http://schemas.microsoft.com/office/drawing/2014/main" id="{6826465E-A4F5-4686-915C-CB571B1944EB}"/>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87" name="Group 95">
            <a:extLst>
              <a:ext uri="{FF2B5EF4-FFF2-40B4-BE49-F238E27FC236}">
                <a16:creationId xmlns:a16="http://schemas.microsoft.com/office/drawing/2014/main" id="{FC15238D-C2BA-48FA-B95D-3502BECD0E0A}"/>
              </a:ext>
            </a:extLst>
          </p:cNvPr>
          <p:cNvGrpSpPr>
            <a:grpSpLocks/>
          </p:cNvGrpSpPr>
          <p:nvPr/>
        </p:nvGrpSpPr>
        <p:grpSpPr bwMode="auto">
          <a:xfrm rot="101846887">
            <a:off x="2957512" y="4067176"/>
            <a:ext cx="309563" cy="404812"/>
            <a:chOff x="2652" y="1065"/>
            <a:chExt cx="195" cy="255"/>
          </a:xfrm>
        </p:grpSpPr>
        <p:sp>
          <p:nvSpPr>
            <p:cNvPr id="85088" name="Oval 96">
              <a:extLst>
                <a:ext uri="{FF2B5EF4-FFF2-40B4-BE49-F238E27FC236}">
                  <a16:creationId xmlns:a16="http://schemas.microsoft.com/office/drawing/2014/main" id="{FC8AF7E1-78E3-4BB6-AD95-A24FF8D21162}"/>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9" name="Line 97">
              <a:extLst>
                <a:ext uri="{FF2B5EF4-FFF2-40B4-BE49-F238E27FC236}">
                  <a16:creationId xmlns:a16="http://schemas.microsoft.com/office/drawing/2014/main" id="{C3D3B92B-85F4-46D8-ACDC-2DD5549D6010}"/>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90" name="Line 98">
              <a:extLst>
                <a:ext uri="{FF2B5EF4-FFF2-40B4-BE49-F238E27FC236}">
                  <a16:creationId xmlns:a16="http://schemas.microsoft.com/office/drawing/2014/main" id="{50879FE7-658B-49F5-B20B-520DA9A81F56}"/>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91" name="Group 99">
            <a:extLst>
              <a:ext uri="{FF2B5EF4-FFF2-40B4-BE49-F238E27FC236}">
                <a16:creationId xmlns:a16="http://schemas.microsoft.com/office/drawing/2014/main" id="{B47091BC-5A56-4356-9827-3C57CB7D2A82}"/>
              </a:ext>
            </a:extLst>
          </p:cNvPr>
          <p:cNvGrpSpPr>
            <a:grpSpLocks/>
          </p:cNvGrpSpPr>
          <p:nvPr/>
        </p:nvGrpSpPr>
        <p:grpSpPr bwMode="auto">
          <a:xfrm rot="116656582">
            <a:off x="3124200" y="4267200"/>
            <a:ext cx="309563" cy="404813"/>
            <a:chOff x="2652" y="1065"/>
            <a:chExt cx="195" cy="255"/>
          </a:xfrm>
        </p:grpSpPr>
        <p:sp>
          <p:nvSpPr>
            <p:cNvPr id="85092" name="Oval 100">
              <a:extLst>
                <a:ext uri="{FF2B5EF4-FFF2-40B4-BE49-F238E27FC236}">
                  <a16:creationId xmlns:a16="http://schemas.microsoft.com/office/drawing/2014/main" id="{C86777DA-0429-40D0-867C-D09F40F151E6}"/>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3" name="Line 101">
              <a:extLst>
                <a:ext uri="{FF2B5EF4-FFF2-40B4-BE49-F238E27FC236}">
                  <a16:creationId xmlns:a16="http://schemas.microsoft.com/office/drawing/2014/main" id="{8A6D6173-D3D7-481A-87DD-E0AF7829A8C1}"/>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94" name="Line 102">
              <a:extLst>
                <a:ext uri="{FF2B5EF4-FFF2-40B4-BE49-F238E27FC236}">
                  <a16:creationId xmlns:a16="http://schemas.microsoft.com/office/drawing/2014/main" id="{BF751AA3-283C-465E-AF74-021833D3F947}"/>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095" name="Group 103">
            <a:extLst>
              <a:ext uri="{FF2B5EF4-FFF2-40B4-BE49-F238E27FC236}">
                <a16:creationId xmlns:a16="http://schemas.microsoft.com/office/drawing/2014/main" id="{E5AFB0BA-CF1B-4481-8411-4CE45CACC146}"/>
              </a:ext>
            </a:extLst>
          </p:cNvPr>
          <p:cNvGrpSpPr>
            <a:grpSpLocks/>
          </p:cNvGrpSpPr>
          <p:nvPr/>
        </p:nvGrpSpPr>
        <p:grpSpPr bwMode="auto">
          <a:xfrm rot="101757642">
            <a:off x="3095625" y="4524375"/>
            <a:ext cx="309563" cy="404813"/>
            <a:chOff x="2652" y="1065"/>
            <a:chExt cx="195" cy="255"/>
          </a:xfrm>
        </p:grpSpPr>
        <p:sp>
          <p:nvSpPr>
            <p:cNvPr id="85096" name="Oval 104">
              <a:extLst>
                <a:ext uri="{FF2B5EF4-FFF2-40B4-BE49-F238E27FC236}">
                  <a16:creationId xmlns:a16="http://schemas.microsoft.com/office/drawing/2014/main" id="{AFCA2C80-05A3-4895-AE83-99E25D6A178D}"/>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7" name="Line 105">
              <a:extLst>
                <a:ext uri="{FF2B5EF4-FFF2-40B4-BE49-F238E27FC236}">
                  <a16:creationId xmlns:a16="http://schemas.microsoft.com/office/drawing/2014/main" id="{9A8ECC9C-6CC8-4159-B7A4-49C7AADF73F5}"/>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98" name="Line 106">
              <a:extLst>
                <a:ext uri="{FF2B5EF4-FFF2-40B4-BE49-F238E27FC236}">
                  <a16:creationId xmlns:a16="http://schemas.microsoft.com/office/drawing/2014/main" id="{57290767-B9F5-4E82-B462-5CE0538E24C4}"/>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08" name="Group 116">
            <a:extLst>
              <a:ext uri="{FF2B5EF4-FFF2-40B4-BE49-F238E27FC236}">
                <a16:creationId xmlns:a16="http://schemas.microsoft.com/office/drawing/2014/main" id="{7A2555CE-CE22-4F48-B685-0FCEE5744D21}"/>
              </a:ext>
            </a:extLst>
          </p:cNvPr>
          <p:cNvGrpSpPr>
            <a:grpSpLocks/>
          </p:cNvGrpSpPr>
          <p:nvPr/>
        </p:nvGrpSpPr>
        <p:grpSpPr bwMode="auto">
          <a:xfrm>
            <a:off x="2238375" y="1676400"/>
            <a:ext cx="714375" cy="650875"/>
            <a:chOff x="1410" y="1056"/>
            <a:chExt cx="450" cy="410"/>
          </a:xfrm>
        </p:grpSpPr>
        <p:grpSp>
          <p:nvGrpSpPr>
            <p:cNvPr id="85099" name="Group 107">
              <a:extLst>
                <a:ext uri="{FF2B5EF4-FFF2-40B4-BE49-F238E27FC236}">
                  <a16:creationId xmlns:a16="http://schemas.microsoft.com/office/drawing/2014/main" id="{694FF8E7-63CD-49C2-9A0E-31827F5D8CB2}"/>
                </a:ext>
              </a:extLst>
            </p:cNvPr>
            <p:cNvGrpSpPr>
              <a:grpSpLocks/>
            </p:cNvGrpSpPr>
            <p:nvPr/>
          </p:nvGrpSpPr>
          <p:grpSpPr bwMode="auto">
            <a:xfrm rot="7132855">
              <a:off x="1635" y="1026"/>
              <a:ext cx="195" cy="255"/>
              <a:chOff x="2652" y="1065"/>
              <a:chExt cx="195" cy="255"/>
            </a:xfrm>
          </p:grpSpPr>
          <p:sp>
            <p:nvSpPr>
              <p:cNvPr id="85100" name="Oval 108">
                <a:extLst>
                  <a:ext uri="{FF2B5EF4-FFF2-40B4-BE49-F238E27FC236}">
                    <a16:creationId xmlns:a16="http://schemas.microsoft.com/office/drawing/2014/main" id="{8537C4F6-1981-45FF-B3FB-0F50E9F9DA23}"/>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01" name="Line 109">
                <a:extLst>
                  <a:ext uri="{FF2B5EF4-FFF2-40B4-BE49-F238E27FC236}">
                    <a16:creationId xmlns:a16="http://schemas.microsoft.com/office/drawing/2014/main" id="{7CCF6AEB-3D39-4DD2-8344-05A7901D1D6E}"/>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02" name="Line 110">
                <a:extLst>
                  <a:ext uri="{FF2B5EF4-FFF2-40B4-BE49-F238E27FC236}">
                    <a16:creationId xmlns:a16="http://schemas.microsoft.com/office/drawing/2014/main" id="{27FEDE85-19F2-4D6A-9F2B-1FF66CC7EC51}"/>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03" name="Group 111">
              <a:extLst>
                <a:ext uri="{FF2B5EF4-FFF2-40B4-BE49-F238E27FC236}">
                  <a16:creationId xmlns:a16="http://schemas.microsoft.com/office/drawing/2014/main" id="{E1000D8B-232D-4D86-BC70-B9FF335C6009}"/>
                </a:ext>
              </a:extLst>
            </p:cNvPr>
            <p:cNvGrpSpPr>
              <a:grpSpLocks/>
            </p:cNvGrpSpPr>
            <p:nvPr/>
          </p:nvGrpSpPr>
          <p:grpSpPr bwMode="auto">
            <a:xfrm rot="3118104">
              <a:off x="1440" y="1125"/>
              <a:ext cx="195" cy="255"/>
              <a:chOff x="2652" y="1065"/>
              <a:chExt cx="195" cy="255"/>
            </a:xfrm>
          </p:grpSpPr>
          <p:sp>
            <p:nvSpPr>
              <p:cNvPr id="85104" name="Oval 112">
                <a:extLst>
                  <a:ext uri="{FF2B5EF4-FFF2-40B4-BE49-F238E27FC236}">
                    <a16:creationId xmlns:a16="http://schemas.microsoft.com/office/drawing/2014/main" id="{6F52F486-831A-44AA-A908-3C19168D0211}"/>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05" name="Line 113">
                <a:extLst>
                  <a:ext uri="{FF2B5EF4-FFF2-40B4-BE49-F238E27FC236}">
                    <a16:creationId xmlns:a16="http://schemas.microsoft.com/office/drawing/2014/main" id="{9F2B7488-604C-4D59-995E-2014B4E59A9C}"/>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06" name="Line 114">
                <a:extLst>
                  <a:ext uri="{FF2B5EF4-FFF2-40B4-BE49-F238E27FC236}">
                    <a16:creationId xmlns:a16="http://schemas.microsoft.com/office/drawing/2014/main" id="{52BBA56F-8F0C-4912-A18D-4FBAC14289F4}"/>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5107" name="Oval 115">
              <a:extLst>
                <a:ext uri="{FF2B5EF4-FFF2-40B4-BE49-F238E27FC236}">
                  <a16:creationId xmlns:a16="http://schemas.microsoft.com/office/drawing/2014/main" id="{5141AF4B-ED17-4E5F-811C-7CC7B278D4E7}"/>
                </a:ext>
              </a:extLst>
            </p:cNvPr>
            <p:cNvSpPr>
              <a:spLocks noChangeAspect="1" noChangeArrowheads="1"/>
            </p:cNvSpPr>
            <p:nvPr/>
          </p:nvSpPr>
          <p:spPr bwMode="auto">
            <a:xfrm>
              <a:off x="1440" y="1344"/>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5109" name="Group 117">
            <a:extLst>
              <a:ext uri="{FF2B5EF4-FFF2-40B4-BE49-F238E27FC236}">
                <a16:creationId xmlns:a16="http://schemas.microsoft.com/office/drawing/2014/main" id="{D5CE2E91-E492-43DD-8855-8E5007561497}"/>
              </a:ext>
            </a:extLst>
          </p:cNvPr>
          <p:cNvGrpSpPr>
            <a:grpSpLocks/>
          </p:cNvGrpSpPr>
          <p:nvPr/>
        </p:nvGrpSpPr>
        <p:grpSpPr bwMode="auto">
          <a:xfrm rot="10800000">
            <a:off x="2286000" y="2590800"/>
            <a:ext cx="309563" cy="404813"/>
            <a:chOff x="2652" y="1065"/>
            <a:chExt cx="195" cy="255"/>
          </a:xfrm>
        </p:grpSpPr>
        <p:sp>
          <p:nvSpPr>
            <p:cNvPr id="85110" name="Oval 118">
              <a:extLst>
                <a:ext uri="{FF2B5EF4-FFF2-40B4-BE49-F238E27FC236}">
                  <a16:creationId xmlns:a16="http://schemas.microsoft.com/office/drawing/2014/main" id="{65F42E6B-1543-4AD6-9C3F-A1FFC68F969A}"/>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11" name="Line 119">
              <a:extLst>
                <a:ext uri="{FF2B5EF4-FFF2-40B4-BE49-F238E27FC236}">
                  <a16:creationId xmlns:a16="http://schemas.microsoft.com/office/drawing/2014/main" id="{D2604D01-15CB-47EF-904F-A26D1951D232}"/>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12" name="Line 120">
              <a:extLst>
                <a:ext uri="{FF2B5EF4-FFF2-40B4-BE49-F238E27FC236}">
                  <a16:creationId xmlns:a16="http://schemas.microsoft.com/office/drawing/2014/main" id="{76748A0F-4290-49FB-A7CE-4E5363BCA277}"/>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13" name="Group 121">
            <a:extLst>
              <a:ext uri="{FF2B5EF4-FFF2-40B4-BE49-F238E27FC236}">
                <a16:creationId xmlns:a16="http://schemas.microsoft.com/office/drawing/2014/main" id="{2A524173-2D0E-44A3-8B6F-1A27CA67471C}"/>
              </a:ext>
            </a:extLst>
          </p:cNvPr>
          <p:cNvGrpSpPr>
            <a:grpSpLocks/>
          </p:cNvGrpSpPr>
          <p:nvPr/>
        </p:nvGrpSpPr>
        <p:grpSpPr bwMode="auto">
          <a:xfrm rot="10800000">
            <a:off x="2286000" y="3505200"/>
            <a:ext cx="309563" cy="404813"/>
            <a:chOff x="2652" y="1065"/>
            <a:chExt cx="195" cy="255"/>
          </a:xfrm>
        </p:grpSpPr>
        <p:sp>
          <p:nvSpPr>
            <p:cNvPr id="85114" name="Oval 122">
              <a:extLst>
                <a:ext uri="{FF2B5EF4-FFF2-40B4-BE49-F238E27FC236}">
                  <a16:creationId xmlns:a16="http://schemas.microsoft.com/office/drawing/2014/main" id="{57A5F95D-23BD-4454-A125-56EE29F385FF}"/>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15" name="Line 123">
              <a:extLst>
                <a:ext uri="{FF2B5EF4-FFF2-40B4-BE49-F238E27FC236}">
                  <a16:creationId xmlns:a16="http://schemas.microsoft.com/office/drawing/2014/main" id="{7A77FDAB-6EE7-4423-99C7-502F9FBFADFD}"/>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16" name="Line 124">
              <a:extLst>
                <a:ext uri="{FF2B5EF4-FFF2-40B4-BE49-F238E27FC236}">
                  <a16:creationId xmlns:a16="http://schemas.microsoft.com/office/drawing/2014/main" id="{A4E8F0E3-AB4C-449D-A240-10179C3A9FB6}"/>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17" name="Group 125">
            <a:extLst>
              <a:ext uri="{FF2B5EF4-FFF2-40B4-BE49-F238E27FC236}">
                <a16:creationId xmlns:a16="http://schemas.microsoft.com/office/drawing/2014/main" id="{FC9B893D-9CD3-41BA-8A71-BB68ED50E96C}"/>
              </a:ext>
            </a:extLst>
          </p:cNvPr>
          <p:cNvGrpSpPr>
            <a:grpSpLocks/>
          </p:cNvGrpSpPr>
          <p:nvPr/>
        </p:nvGrpSpPr>
        <p:grpSpPr bwMode="auto">
          <a:xfrm rot="13453727">
            <a:off x="2309813" y="3886200"/>
            <a:ext cx="309562" cy="404813"/>
            <a:chOff x="2652" y="1065"/>
            <a:chExt cx="195" cy="255"/>
          </a:xfrm>
        </p:grpSpPr>
        <p:sp>
          <p:nvSpPr>
            <p:cNvPr id="85118" name="Oval 126">
              <a:extLst>
                <a:ext uri="{FF2B5EF4-FFF2-40B4-BE49-F238E27FC236}">
                  <a16:creationId xmlns:a16="http://schemas.microsoft.com/office/drawing/2014/main" id="{71FA8960-E362-4CE9-ACDD-800AA00DD411}"/>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19" name="Line 127">
              <a:extLst>
                <a:ext uri="{FF2B5EF4-FFF2-40B4-BE49-F238E27FC236}">
                  <a16:creationId xmlns:a16="http://schemas.microsoft.com/office/drawing/2014/main" id="{958BA241-5291-4E6B-B25C-912340505A4D}"/>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20" name="Line 128">
              <a:extLst>
                <a:ext uri="{FF2B5EF4-FFF2-40B4-BE49-F238E27FC236}">
                  <a16:creationId xmlns:a16="http://schemas.microsoft.com/office/drawing/2014/main" id="{7754B96D-A87C-4BCC-859E-822E47826E2E}"/>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21" name="Group 129">
            <a:extLst>
              <a:ext uri="{FF2B5EF4-FFF2-40B4-BE49-F238E27FC236}">
                <a16:creationId xmlns:a16="http://schemas.microsoft.com/office/drawing/2014/main" id="{14BC926F-F399-49E7-B8CA-CE4938F4CFF4}"/>
              </a:ext>
            </a:extLst>
          </p:cNvPr>
          <p:cNvGrpSpPr>
            <a:grpSpLocks/>
          </p:cNvGrpSpPr>
          <p:nvPr/>
        </p:nvGrpSpPr>
        <p:grpSpPr bwMode="auto">
          <a:xfrm rot="8088661">
            <a:off x="5657850" y="1819275"/>
            <a:ext cx="309563" cy="404813"/>
            <a:chOff x="2652" y="1065"/>
            <a:chExt cx="195" cy="255"/>
          </a:xfrm>
        </p:grpSpPr>
        <p:sp>
          <p:nvSpPr>
            <p:cNvPr id="85122" name="Oval 130">
              <a:extLst>
                <a:ext uri="{FF2B5EF4-FFF2-40B4-BE49-F238E27FC236}">
                  <a16:creationId xmlns:a16="http://schemas.microsoft.com/office/drawing/2014/main" id="{D5C84552-279D-49A1-A305-1C19FE17A8C3}"/>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23" name="Line 131">
              <a:extLst>
                <a:ext uri="{FF2B5EF4-FFF2-40B4-BE49-F238E27FC236}">
                  <a16:creationId xmlns:a16="http://schemas.microsoft.com/office/drawing/2014/main" id="{7CFDA0D8-5617-44C0-9ED7-2AC0F8A8FDBC}"/>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24" name="Line 132">
              <a:extLst>
                <a:ext uri="{FF2B5EF4-FFF2-40B4-BE49-F238E27FC236}">
                  <a16:creationId xmlns:a16="http://schemas.microsoft.com/office/drawing/2014/main" id="{789BF779-55C2-448A-B5E2-DD245B799600}"/>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5125" name="Oval 133">
            <a:extLst>
              <a:ext uri="{FF2B5EF4-FFF2-40B4-BE49-F238E27FC236}">
                <a16:creationId xmlns:a16="http://schemas.microsoft.com/office/drawing/2014/main" id="{64A4729E-1BF9-471A-B6D4-C2549C244089}"/>
              </a:ext>
            </a:extLst>
          </p:cNvPr>
          <p:cNvSpPr>
            <a:spLocks noChangeAspect="1" noChangeArrowheads="1"/>
          </p:cNvSpPr>
          <p:nvPr/>
        </p:nvSpPr>
        <p:spPr bwMode="auto">
          <a:xfrm>
            <a:off x="2438400" y="4648200"/>
            <a:ext cx="193675" cy="1936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5130" name="Group 138">
            <a:extLst>
              <a:ext uri="{FF2B5EF4-FFF2-40B4-BE49-F238E27FC236}">
                <a16:creationId xmlns:a16="http://schemas.microsoft.com/office/drawing/2014/main" id="{35DC0AF9-B91A-4299-BD1B-80E00DE4E714}"/>
              </a:ext>
            </a:extLst>
          </p:cNvPr>
          <p:cNvGrpSpPr>
            <a:grpSpLocks/>
          </p:cNvGrpSpPr>
          <p:nvPr/>
        </p:nvGrpSpPr>
        <p:grpSpPr bwMode="auto">
          <a:xfrm rot="12947176">
            <a:off x="5391150" y="1643063"/>
            <a:ext cx="309563" cy="404812"/>
            <a:chOff x="2652" y="1065"/>
            <a:chExt cx="195" cy="255"/>
          </a:xfrm>
        </p:grpSpPr>
        <p:sp>
          <p:nvSpPr>
            <p:cNvPr id="85131" name="Oval 139">
              <a:extLst>
                <a:ext uri="{FF2B5EF4-FFF2-40B4-BE49-F238E27FC236}">
                  <a16:creationId xmlns:a16="http://schemas.microsoft.com/office/drawing/2014/main" id="{B7A3F9AC-829B-4EF2-BDC1-6487A70D2EDE}"/>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32" name="Line 140">
              <a:extLst>
                <a:ext uri="{FF2B5EF4-FFF2-40B4-BE49-F238E27FC236}">
                  <a16:creationId xmlns:a16="http://schemas.microsoft.com/office/drawing/2014/main" id="{8F30F10F-694F-4151-B6DF-03E6C91DDCD7}"/>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33" name="Line 141">
              <a:extLst>
                <a:ext uri="{FF2B5EF4-FFF2-40B4-BE49-F238E27FC236}">
                  <a16:creationId xmlns:a16="http://schemas.microsoft.com/office/drawing/2014/main" id="{21675C02-CA71-4AB8-9BCA-4A8394D9880B}"/>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34" name="Group 142">
            <a:extLst>
              <a:ext uri="{FF2B5EF4-FFF2-40B4-BE49-F238E27FC236}">
                <a16:creationId xmlns:a16="http://schemas.microsoft.com/office/drawing/2014/main" id="{09C629BC-091C-4A54-88FD-2B06AE122070}"/>
              </a:ext>
            </a:extLst>
          </p:cNvPr>
          <p:cNvGrpSpPr>
            <a:grpSpLocks/>
          </p:cNvGrpSpPr>
          <p:nvPr/>
        </p:nvGrpSpPr>
        <p:grpSpPr bwMode="auto">
          <a:xfrm rot="10273360">
            <a:off x="5943600" y="2057400"/>
            <a:ext cx="309563" cy="404813"/>
            <a:chOff x="2652" y="1065"/>
            <a:chExt cx="195" cy="255"/>
          </a:xfrm>
        </p:grpSpPr>
        <p:sp>
          <p:nvSpPr>
            <p:cNvPr id="85135" name="Oval 143">
              <a:extLst>
                <a:ext uri="{FF2B5EF4-FFF2-40B4-BE49-F238E27FC236}">
                  <a16:creationId xmlns:a16="http://schemas.microsoft.com/office/drawing/2014/main" id="{CCF6B5E7-B437-4642-B43D-630049273B34}"/>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36" name="Line 144">
              <a:extLst>
                <a:ext uri="{FF2B5EF4-FFF2-40B4-BE49-F238E27FC236}">
                  <a16:creationId xmlns:a16="http://schemas.microsoft.com/office/drawing/2014/main" id="{91A5CEF4-F286-49BE-934C-7225ED54E97C}"/>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37" name="Line 145">
              <a:extLst>
                <a:ext uri="{FF2B5EF4-FFF2-40B4-BE49-F238E27FC236}">
                  <a16:creationId xmlns:a16="http://schemas.microsoft.com/office/drawing/2014/main" id="{3D4C0819-EE6F-4590-8C2C-D2D50A85CFE4}"/>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38" name="Group 146">
            <a:extLst>
              <a:ext uri="{FF2B5EF4-FFF2-40B4-BE49-F238E27FC236}">
                <a16:creationId xmlns:a16="http://schemas.microsoft.com/office/drawing/2014/main" id="{EB850CFF-2A78-412E-879C-8E476BDD226C}"/>
              </a:ext>
            </a:extLst>
          </p:cNvPr>
          <p:cNvGrpSpPr>
            <a:grpSpLocks/>
          </p:cNvGrpSpPr>
          <p:nvPr/>
        </p:nvGrpSpPr>
        <p:grpSpPr bwMode="auto">
          <a:xfrm rot="15592159">
            <a:off x="5805487" y="2362201"/>
            <a:ext cx="309563" cy="404812"/>
            <a:chOff x="2652" y="1065"/>
            <a:chExt cx="195" cy="255"/>
          </a:xfrm>
        </p:grpSpPr>
        <p:sp>
          <p:nvSpPr>
            <p:cNvPr id="85139" name="Oval 147">
              <a:extLst>
                <a:ext uri="{FF2B5EF4-FFF2-40B4-BE49-F238E27FC236}">
                  <a16:creationId xmlns:a16="http://schemas.microsoft.com/office/drawing/2014/main" id="{ED22FFF9-BBB4-4918-B9F5-95DF57042D62}"/>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40" name="Line 148">
              <a:extLst>
                <a:ext uri="{FF2B5EF4-FFF2-40B4-BE49-F238E27FC236}">
                  <a16:creationId xmlns:a16="http://schemas.microsoft.com/office/drawing/2014/main" id="{75F1CF83-2CA1-4F17-BE4B-2A41AB93D001}"/>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41" name="Line 149">
              <a:extLst>
                <a:ext uri="{FF2B5EF4-FFF2-40B4-BE49-F238E27FC236}">
                  <a16:creationId xmlns:a16="http://schemas.microsoft.com/office/drawing/2014/main" id="{856FBAA9-7A6A-4593-9F69-045AFCCFB0F0}"/>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5142" name="Oval 150">
            <a:extLst>
              <a:ext uri="{FF2B5EF4-FFF2-40B4-BE49-F238E27FC236}">
                <a16:creationId xmlns:a16="http://schemas.microsoft.com/office/drawing/2014/main" id="{417D6628-A278-450D-AC20-CE3C1C5F533E}"/>
              </a:ext>
            </a:extLst>
          </p:cNvPr>
          <p:cNvSpPr>
            <a:spLocks noChangeAspect="1" noChangeArrowheads="1"/>
          </p:cNvSpPr>
          <p:nvPr/>
        </p:nvSpPr>
        <p:spPr bwMode="auto">
          <a:xfrm>
            <a:off x="6629400" y="1676400"/>
            <a:ext cx="193675" cy="1936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43" name="Oval 151">
            <a:extLst>
              <a:ext uri="{FF2B5EF4-FFF2-40B4-BE49-F238E27FC236}">
                <a16:creationId xmlns:a16="http://schemas.microsoft.com/office/drawing/2014/main" id="{8B3E4B0D-AB6F-4724-8026-7B51261E71A0}"/>
              </a:ext>
            </a:extLst>
          </p:cNvPr>
          <p:cNvSpPr>
            <a:spLocks noChangeAspect="1" noChangeArrowheads="1"/>
          </p:cNvSpPr>
          <p:nvPr/>
        </p:nvSpPr>
        <p:spPr bwMode="auto">
          <a:xfrm>
            <a:off x="6629400" y="2590800"/>
            <a:ext cx="193675" cy="1936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44" name="Oval 152">
            <a:extLst>
              <a:ext uri="{FF2B5EF4-FFF2-40B4-BE49-F238E27FC236}">
                <a16:creationId xmlns:a16="http://schemas.microsoft.com/office/drawing/2014/main" id="{620596E0-5DE8-4E62-AD13-3AE3F3383367}"/>
              </a:ext>
            </a:extLst>
          </p:cNvPr>
          <p:cNvSpPr>
            <a:spLocks noChangeAspect="1" noChangeArrowheads="1"/>
          </p:cNvSpPr>
          <p:nvPr/>
        </p:nvSpPr>
        <p:spPr bwMode="auto">
          <a:xfrm>
            <a:off x="5562600" y="3276600"/>
            <a:ext cx="193675" cy="1936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5145" name="Group 153">
            <a:extLst>
              <a:ext uri="{FF2B5EF4-FFF2-40B4-BE49-F238E27FC236}">
                <a16:creationId xmlns:a16="http://schemas.microsoft.com/office/drawing/2014/main" id="{E179682E-F7F1-4537-8861-0F023A2DF605}"/>
              </a:ext>
            </a:extLst>
          </p:cNvPr>
          <p:cNvGrpSpPr>
            <a:grpSpLocks/>
          </p:cNvGrpSpPr>
          <p:nvPr/>
        </p:nvGrpSpPr>
        <p:grpSpPr bwMode="auto">
          <a:xfrm rot="34294504">
            <a:off x="5715000" y="2743200"/>
            <a:ext cx="309563" cy="404813"/>
            <a:chOff x="2652" y="1065"/>
            <a:chExt cx="195" cy="255"/>
          </a:xfrm>
        </p:grpSpPr>
        <p:sp>
          <p:nvSpPr>
            <p:cNvPr id="85146" name="Oval 154">
              <a:extLst>
                <a:ext uri="{FF2B5EF4-FFF2-40B4-BE49-F238E27FC236}">
                  <a16:creationId xmlns:a16="http://schemas.microsoft.com/office/drawing/2014/main" id="{1FB455ED-D59E-4C27-B455-2B5D0CBE882C}"/>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47" name="Line 155">
              <a:extLst>
                <a:ext uri="{FF2B5EF4-FFF2-40B4-BE49-F238E27FC236}">
                  <a16:creationId xmlns:a16="http://schemas.microsoft.com/office/drawing/2014/main" id="{57F2897D-A242-489F-92AF-818C0038BE6B}"/>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48" name="Line 156">
              <a:extLst>
                <a:ext uri="{FF2B5EF4-FFF2-40B4-BE49-F238E27FC236}">
                  <a16:creationId xmlns:a16="http://schemas.microsoft.com/office/drawing/2014/main" id="{90677113-5BF9-42F7-9CE6-D5AFAD1D2A11}"/>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49" name="Group 157">
            <a:extLst>
              <a:ext uri="{FF2B5EF4-FFF2-40B4-BE49-F238E27FC236}">
                <a16:creationId xmlns:a16="http://schemas.microsoft.com/office/drawing/2014/main" id="{C77D655B-C6F7-4863-9211-21A2DF64C099}"/>
              </a:ext>
            </a:extLst>
          </p:cNvPr>
          <p:cNvGrpSpPr>
            <a:grpSpLocks/>
          </p:cNvGrpSpPr>
          <p:nvPr/>
        </p:nvGrpSpPr>
        <p:grpSpPr bwMode="auto">
          <a:xfrm rot="30363494">
            <a:off x="5943600" y="2971800"/>
            <a:ext cx="309563" cy="404813"/>
            <a:chOff x="2652" y="1065"/>
            <a:chExt cx="195" cy="255"/>
          </a:xfrm>
        </p:grpSpPr>
        <p:sp>
          <p:nvSpPr>
            <p:cNvPr id="85150" name="Oval 158">
              <a:extLst>
                <a:ext uri="{FF2B5EF4-FFF2-40B4-BE49-F238E27FC236}">
                  <a16:creationId xmlns:a16="http://schemas.microsoft.com/office/drawing/2014/main" id="{C57409EA-285C-4FD1-A587-38E4A7502E4F}"/>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51" name="Line 159">
              <a:extLst>
                <a:ext uri="{FF2B5EF4-FFF2-40B4-BE49-F238E27FC236}">
                  <a16:creationId xmlns:a16="http://schemas.microsoft.com/office/drawing/2014/main" id="{711A51EB-2F96-4810-BF35-0043E0C64A8C}"/>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52" name="Line 160">
              <a:extLst>
                <a:ext uri="{FF2B5EF4-FFF2-40B4-BE49-F238E27FC236}">
                  <a16:creationId xmlns:a16="http://schemas.microsoft.com/office/drawing/2014/main" id="{90DF8C7E-600E-4BF5-B185-3FA1076872F4}"/>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53" name="Group 161">
            <a:extLst>
              <a:ext uri="{FF2B5EF4-FFF2-40B4-BE49-F238E27FC236}">
                <a16:creationId xmlns:a16="http://schemas.microsoft.com/office/drawing/2014/main" id="{6EB1A42C-1DAD-406A-A4FC-542A72EBB21E}"/>
              </a:ext>
            </a:extLst>
          </p:cNvPr>
          <p:cNvGrpSpPr>
            <a:grpSpLocks/>
          </p:cNvGrpSpPr>
          <p:nvPr/>
        </p:nvGrpSpPr>
        <p:grpSpPr bwMode="auto">
          <a:xfrm rot="28118793">
            <a:off x="6324601" y="2957512"/>
            <a:ext cx="309562" cy="404813"/>
            <a:chOff x="2652" y="1065"/>
            <a:chExt cx="195" cy="255"/>
          </a:xfrm>
        </p:grpSpPr>
        <p:sp>
          <p:nvSpPr>
            <p:cNvPr id="85154" name="Oval 162">
              <a:extLst>
                <a:ext uri="{FF2B5EF4-FFF2-40B4-BE49-F238E27FC236}">
                  <a16:creationId xmlns:a16="http://schemas.microsoft.com/office/drawing/2014/main" id="{0A44417F-4C8D-4E77-B751-F16520E38B24}"/>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55" name="Line 163">
              <a:extLst>
                <a:ext uri="{FF2B5EF4-FFF2-40B4-BE49-F238E27FC236}">
                  <a16:creationId xmlns:a16="http://schemas.microsoft.com/office/drawing/2014/main" id="{A923990A-CEFF-4B5C-A4B8-12B892E467B4}"/>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56" name="Line 164">
              <a:extLst>
                <a:ext uri="{FF2B5EF4-FFF2-40B4-BE49-F238E27FC236}">
                  <a16:creationId xmlns:a16="http://schemas.microsoft.com/office/drawing/2014/main" id="{FB8FB1C3-1C93-4DFD-9C9A-9977B6403768}"/>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57" name="Group 165">
            <a:extLst>
              <a:ext uri="{FF2B5EF4-FFF2-40B4-BE49-F238E27FC236}">
                <a16:creationId xmlns:a16="http://schemas.microsoft.com/office/drawing/2014/main" id="{F2BFAE60-5255-46ED-968A-86009B657F57}"/>
              </a:ext>
            </a:extLst>
          </p:cNvPr>
          <p:cNvGrpSpPr>
            <a:grpSpLocks/>
          </p:cNvGrpSpPr>
          <p:nvPr/>
        </p:nvGrpSpPr>
        <p:grpSpPr bwMode="auto">
          <a:xfrm rot="27493242">
            <a:off x="6296025" y="3609975"/>
            <a:ext cx="309563" cy="404813"/>
            <a:chOff x="2652" y="1065"/>
            <a:chExt cx="195" cy="255"/>
          </a:xfrm>
        </p:grpSpPr>
        <p:sp>
          <p:nvSpPr>
            <p:cNvPr id="85158" name="Oval 166">
              <a:extLst>
                <a:ext uri="{FF2B5EF4-FFF2-40B4-BE49-F238E27FC236}">
                  <a16:creationId xmlns:a16="http://schemas.microsoft.com/office/drawing/2014/main" id="{44C9F9A2-1E57-495D-9334-B2081E328D22}"/>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59" name="Line 167">
              <a:extLst>
                <a:ext uri="{FF2B5EF4-FFF2-40B4-BE49-F238E27FC236}">
                  <a16:creationId xmlns:a16="http://schemas.microsoft.com/office/drawing/2014/main" id="{2D1F7D30-5830-454C-BE25-C0FF22F67449}"/>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60" name="Line 168">
              <a:extLst>
                <a:ext uri="{FF2B5EF4-FFF2-40B4-BE49-F238E27FC236}">
                  <a16:creationId xmlns:a16="http://schemas.microsoft.com/office/drawing/2014/main" id="{CDCAFB4C-4132-4B03-A5C5-B34380AB2892}"/>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61" name="Group 169">
            <a:extLst>
              <a:ext uri="{FF2B5EF4-FFF2-40B4-BE49-F238E27FC236}">
                <a16:creationId xmlns:a16="http://schemas.microsoft.com/office/drawing/2014/main" id="{F02FD043-0D67-4CC7-A549-9BEE8D3BCFB3}"/>
              </a:ext>
            </a:extLst>
          </p:cNvPr>
          <p:cNvGrpSpPr>
            <a:grpSpLocks/>
          </p:cNvGrpSpPr>
          <p:nvPr/>
        </p:nvGrpSpPr>
        <p:grpSpPr bwMode="auto">
          <a:xfrm rot="30451719">
            <a:off x="5943600" y="3657600"/>
            <a:ext cx="309563" cy="404813"/>
            <a:chOff x="2652" y="1065"/>
            <a:chExt cx="195" cy="255"/>
          </a:xfrm>
        </p:grpSpPr>
        <p:sp>
          <p:nvSpPr>
            <p:cNvPr id="85162" name="Oval 170">
              <a:extLst>
                <a:ext uri="{FF2B5EF4-FFF2-40B4-BE49-F238E27FC236}">
                  <a16:creationId xmlns:a16="http://schemas.microsoft.com/office/drawing/2014/main" id="{197E8AC9-4899-4EC1-85E0-760DD8D6C885}"/>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63" name="Line 171">
              <a:extLst>
                <a:ext uri="{FF2B5EF4-FFF2-40B4-BE49-F238E27FC236}">
                  <a16:creationId xmlns:a16="http://schemas.microsoft.com/office/drawing/2014/main" id="{AA17BB69-F448-4996-A762-42663FD70297}"/>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64" name="Line 172">
              <a:extLst>
                <a:ext uri="{FF2B5EF4-FFF2-40B4-BE49-F238E27FC236}">
                  <a16:creationId xmlns:a16="http://schemas.microsoft.com/office/drawing/2014/main" id="{C1AEA40E-91FF-497F-98B3-62DDA2F17612}"/>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65" name="Group 173">
            <a:extLst>
              <a:ext uri="{FF2B5EF4-FFF2-40B4-BE49-F238E27FC236}">
                <a16:creationId xmlns:a16="http://schemas.microsoft.com/office/drawing/2014/main" id="{D008483E-F008-485C-ACCD-C6EE00E3116E}"/>
              </a:ext>
            </a:extLst>
          </p:cNvPr>
          <p:cNvGrpSpPr>
            <a:grpSpLocks/>
          </p:cNvGrpSpPr>
          <p:nvPr/>
        </p:nvGrpSpPr>
        <p:grpSpPr bwMode="auto">
          <a:xfrm rot="24612015">
            <a:off x="5629275" y="3686175"/>
            <a:ext cx="309563" cy="404813"/>
            <a:chOff x="2652" y="1065"/>
            <a:chExt cx="195" cy="255"/>
          </a:xfrm>
        </p:grpSpPr>
        <p:sp>
          <p:nvSpPr>
            <p:cNvPr id="85166" name="Oval 174">
              <a:extLst>
                <a:ext uri="{FF2B5EF4-FFF2-40B4-BE49-F238E27FC236}">
                  <a16:creationId xmlns:a16="http://schemas.microsoft.com/office/drawing/2014/main" id="{E2004CC6-06D8-4D26-AB61-BF756BCDD8A8}"/>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67" name="Line 175">
              <a:extLst>
                <a:ext uri="{FF2B5EF4-FFF2-40B4-BE49-F238E27FC236}">
                  <a16:creationId xmlns:a16="http://schemas.microsoft.com/office/drawing/2014/main" id="{9E4A8A79-E3F2-48F4-AAF7-AD51F11E1FD0}"/>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68" name="Line 176">
              <a:extLst>
                <a:ext uri="{FF2B5EF4-FFF2-40B4-BE49-F238E27FC236}">
                  <a16:creationId xmlns:a16="http://schemas.microsoft.com/office/drawing/2014/main" id="{871182EA-1255-4F95-AC5F-B16CB214A64A}"/>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69" name="Group 177">
            <a:extLst>
              <a:ext uri="{FF2B5EF4-FFF2-40B4-BE49-F238E27FC236}">
                <a16:creationId xmlns:a16="http://schemas.microsoft.com/office/drawing/2014/main" id="{1A3402D4-E209-42F7-95E1-3460D0891715}"/>
              </a:ext>
            </a:extLst>
          </p:cNvPr>
          <p:cNvGrpSpPr>
            <a:grpSpLocks/>
          </p:cNvGrpSpPr>
          <p:nvPr/>
        </p:nvGrpSpPr>
        <p:grpSpPr bwMode="auto">
          <a:xfrm rot="24612015">
            <a:off x="5514975" y="4067175"/>
            <a:ext cx="309563" cy="404813"/>
            <a:chOff x="2652" y="1065"/>
            <a:chExt cx="195" cy="255"/>
          </a:xfrm>
        </p:grpSpPr>
        <p:sp>
          <p:nvSpPr>
            <p:cNvPr id="85170" name="Oval 178">
              <a:extLst>
                <a:ext uri="{FF2B5EF4-FFF2-40B4-BE49-F238E27FC236}">
                  <a16:creationId xmlns:a16="http://schemas.microsoft.com/office/drawing/2014/main" id="{C9E682D6-E1CF-43E5-A494-6A00B07835B0}"/>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71" name="Line 179">
              <a:extLst>
                <a:ext uri="{FF2B5EF4-FFF2-40B4-BE49-F238E27FC236}">
                  <a16:creationId xmlns:a16="http://schemas.microsoft.com/office/drawing/2014/main" id="{59AF484F-7F80-472E-9376-8FCDA9AE21B9}"/>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72" name="Line 180">
              <a:extLst>
                <a:ext uri="{FF2B5EF4-FFF2-40B4-BE49-F238E27FC236}">
                  <a16:creationId xmlns:a16="http://schemas.microsoft.com/office/drawing/2014/main" id="{8DB927B9-2D6E-4474-9B72-25DAE222530F}"/>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5173" name="Oval 181">
            <a:extLst>
              <a:ext uri="{FF2B5EF4-FFF2-40B4-BE49-F238E27FC236}">
                <a16:creationId xmlns:a16="http://schemas.microsoft.com/office/drawing/2014/main" id="{7CCFEE41-E4F1-4E15-A189-7576531A0C29}"/>
              </a:ext>
            </a:extLst>
          </p:cNvPr>
          <p:cNvSpPr>
            <a:spLocks noChangeAspect="1" noChangeArrowheads="1"/>
          </p:cNvSpPr>
          <p:nvPr/>
        </p:nvSpPr>
        <p:spPr bwMode="auto">
          <a:xfrm>
            <a:off x="5486400" y="4419600"/>
            <a:ext cx="193675" cy="1936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5174" name="Group 182">
            <a:extLst>
              <a:ext uri="{FF2B5EF4-FFF2-40B4-BE49-F238E27FC236}">
                <a16:creationId xmlns:a16="http://schemas.microsoft.com/office/drawing/2014/main" id="{33F6F0FC-44AF-483D-9F20-68A515636344}"/>
              </a:ext>
            </a:extLst>
          </p:cNvPr>
          <p:cNvGrpSpPr>
            <a:grpSpLocks/>
          </p:cNvGrpSpPr>
          <p:nvPr/>
        </p:nvGrpSpPr>
        <p:grpSpPr bwMode="auto">
          <a:xfrm rot="27493242">
            <a:off x="6372225" y="4448175"/>
            <a:ext cx="309563" cy="404813"/>
            <a:chOff x="2652" y="1065"/>
            <a:chExt cx="195" cy="255"/>
          </a:xfrm>
        </p:grpSpPr>
        <p:sp>
          <p:nvSpPr>
            <p:cNvPr id="85175" name="Oval 183">
              <a:extLst>
                <a:ext uri="{FF2B5EF4-FFF2-40B4-BE49-F238E27FC236}">
                  <a16:creationId xmlns:a16="http://schemas.microsoft.com/office/drawing/2014/main" id="{A7625BF2-B136-4D30-B315-29F4D92FF3CF}"/>
                </a:ext>
              </a:extLst>
            </p:cNvPr>
            <p:cNvSpPr>
              <a:spLocks noChangeAspect="1" noChangeArrowheads="1"/>
            </p:cNvSpPr>
            <p:nvPr/>
          </p:nvSpPr>
          <p:spPr bwMode="auto">
            <a:xfrm>
              <a:off x="2652" y="1065"/>
              <a:ext cx="122" cy="122"/>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76" name="Line 184">
              <a:extLst>
                <a:ext uri="{FF2B5EF4-FFF2-40B4-BE49-F238E27FC236}">
                  <a16:creationId xmlns:a16="http://schemas.microsoft.com/office/drawing/2014/main" id="{1B0E45DC-E9CD-4DEB-AD1A-1D5FFB40D91E}"/>
                </a:ext>
              </a:extLst>
            </p:cNvPr>
            <p:cNvSpPr>
              <a:spLocks noChangeShapeType="1"/>
            </p:cNvSpPr>
            <p:nvPr/>
          </p:nvSpPr>
          <p:spPr bwMode="auto">
            <a:xfrm>
              <a:off x="2715" y="1176"/>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77" name="Line 185">
              <a:extLst>
                <a:ext uri="{FF2B5EF4-FFF2-40B4-BE49-F238E27FC236}">
                  <a16:creationId xmlns:a16="http://schemas.microsoft.com/office/drawing/2014/main" id="{4B219E5F-B744-43A1-AD37-364C55A05C71}"/>
                </a:ext>
              </a:extLst>
            </p:cNvPr>
            <p:cNvSpPr>
              <a:spLocks noChangeShapeType="1"/>
            </p:cNvSpPr>
            <p:nvPr/>
          </p:nvSpPr>
          <p:spPr bwMode="auto">
            <a:xfrm>
              <a:off x="2751" y="1152"/>
              <a:ext cx="96" cy="144"/>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5178" name="Oval 186">
            <a:extLst>
              <a:ext uri="{FF2B5EF4-FFF2-40B4-BE49-F238E27FC236}">
                <a16:creationId xmlns:a16="http://schemas.microsoft.com/office/drawing/2014/main" id="{EC6CF099-9F92-4CAE-8523-186FA63871F7}"/>
              </a:ext>
            </a:extLst>
          </p:cNvPr>
          <p:cNvSpPr>
            <a:spLocks noChangeAspect="1" noChangeArrowheads="1"/>
          </p:cNvSpPr>
          <p:nvPr/>
        </p:nvSpPr>
        <p:spPr bwMode="auto">
          <a:xfrm>
            <a:off x="6172200" y="4648200"/>
            <a:ext cx="193675" cy="1936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79" name="Freeform 187">
            <a:extLst>
              <a:ext uri="{FF2B5EF4-FFF2-40B4-BE49-F238E27FC236}">
                <a16:creationId xmlns:a16="http://schemas.microsoft.com/office/drawing/2014/main" id="{DE89BC07-DCF3-4FD1-8F49-AF13F2575F2B}"/>
              </a:ext>
            </a:extLst>
          </p:cNvPr>
          <p:cNvSpPr>
            <a:spLocks/>
          </p:cNvSpPr>
          <p:nvPr/>
        </p:nvSpPr>
        <p:spPr bwMode="auto">
          <a:xfrm>
            <a:off x="3886200" y="3962400"/>
            <a:ext cx="304800" cy="304800"/>
          </a:xfrm>
          <a:custGeom>
            <a:avLst/>
            <a:gdLst>
              <a:gd name="T0" fmla="*/ 192 w 192"/>
              <a:gd name="T1" fmla="*/ 192 h 192"/>
              <a:gd name="T2" fmla="*/ 144 w 192"/>
              <a:gd name="T3" fmla="*/ 48 h 192"/>
              <a:gd name="T4" fmla="*/ 0 w 192"/>
              <a:gd name="T5" fmla="*/ 0 h 192"/>
            </a:gdLst>
            <a:ahLst/>
            <a:cxnLst>
              <a:cxn ang="0">
                <a:pos x="T0" y="T1"/>
              </a:cxn>
              <a:cxn ang="0">
                <a:pos x="T2" y="T3"/>
              </a:cxn>
              <a:cxn ang="0">
                <a:pos x="T4" y="T5"/>
              </a:cxn>
            </a:cxnLst>
            <a:rect l="0" t="0" r="r" b="b"/>
            <a:pathLst>
              <a:path w="192" h="192">
                <a:moveTo>
                  <a:pt x="192" y="192"/>
                </a:moveTo>
                <a:cubicBezTo>
                  <a:pt x="184" y="136"/>
                  <a:pt x="176" y="80"/>
                  <a:pt x="144" y="48"/>
                </a:cubicBezTo>
                <a:cubicBezTo>
                  <a:pt x="112" y="16"/>
                  <a:pt x="56" y="8"/>
                  <a:pt x="0" y="0"/>
                </a:cubicBezTo>
              </a:path>
            </a:pathLst>
          </a:custGeom>
          <a:noFill/>
          <a:ln w="38100">
            <a:solidFill>
              <a:srgbClr val="0000FF"/>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85" name="Freeform 193">
            <a:extLst>
              <a:ext uri="{FF2B5EF4-FFF2-40B4-BE49-F238E27FC236}">
                <a16:creationId xmlns:a16="http://schemas.microsoft.com/office/drawing/2014/main" id="{4375AE88-C011-4B3E-8C96-3842C818890E}"/>
              </a:ext>
            </a:extLst>
          </p:cNvPr>
          <p:cNvSpPr>
            <a:spLocks/>
          </p:cNvSpPr>
          <p:nvPr/>
        </p:nvSpPr>
        <p:spPr bwMode="auto">
          <a:xfrm rot="-1162449">
            <a:off x="4829175" y="2557463"/>
            <a:ext cx="304800" cy="304800"/>
          </a:xfrm>
          <a:custGeom>
            <a:avLst/>
            <a:gdLst>
              <a:gd name="T0" fmla="*/ 192 w 192"/>
              <a:gd name="T1" fmla="*/ 192 h 192"/>
              <a:gd name="T2" fmla="*/ 144 w 192"/>
              <a:gd name="T3" fmla="*/ 48 h 192"/>
              <a:gd name="T4" fmla="*/ 0 w 192"/>
              <a:gd name="T5" fmla="*/ 0 h 192"/>
            </a:gdLst>
            <a:ahLst/>
            <a:cxnLst>
              <a:cxn ang="0">
                <a:pos x="T0" y="T1"/>
              </a:cxn>
              <a:cxn ang="0">
                <a:pos x="T2" y="T3"/>
              </a:cxn>
              <a:cxn ang="0">
                <a:pos x="T4" y="T5"/>
              </a:cxn>
            </a:cxnLst>
            <a:rect l="0" t="0" r="r" b="b"/>
            <a:pathLst>
              <a:path w="192" h="192">
                <a:moveTo>
                  <a:pt x="192" y="192"/>
                </a:moveTo>
                <a:cubicBezTo>
                  <a:pt x="184" y="136"/>
                  <a:pt x="176" y="80"/>
                  <a:pt x="144" y="48"/>
                </a:cubicBezTo>
                <a:cubicBezTo>
                  <a:pt x="112" y="16"/>
                  <a:pt x="56" y="8"/>
                  <a:pt x="0" y="0"/>
                </a:cubicBezTo>
              </a:path>
            </a:pathLst>
          </a:custGeom>
          <a:noFill/>
          <a:ln w="38100">
            <a:solidFill>
              <a:srgbClr val="0000FF"/>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5219" name="Group 227">
            <a:extLst>
              <a:ext uri="{FF2B5EF4-FFF2-40B4-BE49-F238E27FC236}">
                <a16:creationId xmlns:a16="http://schemas.microsoft.com/office/drawing/2014/main" id="{13CA1049-BC66-48C7-8221-07E580E4CC33}"/>
              </a:ext>
            </a:extLst>
          </p:cNvPr>
          <p:cNvGrpSpPr>
            <a:grpSpLocks/>
          </p:cNvGrpSpPr>
          <p:nvPr/>
        </p:nvGrpSpPr>
        <p:grpSpPr bwMode="auto">
          <a:xfrm>
            <a:off x="3690938" y="2514600"/>
            <a:ext cx="1239837" cy="1319213"/>
            <a:chOff x="2325" y="1584"/>
            <a:chExt cx="781" cy="831"/>
          </a:xfrm>
        </p:grpSpPr>
        <p:grpSp>
          <p:nvGrpSpPr>
            <p:cNvPr id="85216" name="Group 224">
              <a:extLst>
                <a:ext uri="{FF2B5EF4-FFF2-40B4-BE49-F238E27FC236}">
                  <a16:creationId xmlns:a16="http://schemas.microsoft.com/office/drawing/2014/main" id="{624AE0F0-75B0-4366-B32D-6BDD3278A51C}"/>
                </a:ext>
              </a:extLst>
            </p:cNvPr>
            <p:cNvGrpSpPr>
              <a:grpSpLocks/>
            </p:cNvGrpSpPr>
            <p:nvPr/>
          </p:nvGrpSpPr>
          <p:grpSpPr bwMode="auto">
            <a:xfrm rot="3400970">
              <a:off x="2957" y="1669"/>
              <a:ext cx="161" cy="136"/>
              <a:chOff x="2927" y="1539"/>
              <a:chExt cx="161" cy="136"/>
            </a:xfrm>
          </p:grpSpPr>
          <p:sp>
            <p:nvSpPr>
              <p:cNvPr id="85214" name="Line 222">
                <a:extLst>
                  <a:ext uri="{FF2B5EF4-FFF2-40B4-BE49-F238E27FC236}">
                    <a16:creationId xmlns:a16="http://schemas.microsoft.com/office/drawing/2014/main" id="{1AC8F632-0988-44BC-A8C1-EC35DECD6C9C}"/>
                  </a:ext>
                </a:extLst>
              </p:cNvPr>
              <p:cNvSpPr>
                <a:spLocks noChangeShapeType="1"/>
              </p:cNvSpPr>
              <p:nvPr/>
            </p:nvSpPr>
            <p:spPr bwMode="auto">
              <a:xfrm rot="92476919">
                <a:off x="2951" y="1515"/>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215" name="Line 223">
                <a:extLst>
                  <a:ext uri="{FF2B5EF4-FFF2-40B4-BE49-F238E27FC236}">
                    <a16:creationId xmlns:a16="http://schemas.microsoft.com/office/drawing/2014/main" id="{D2DB6CF8-4A10-4245-AC83-E1013CBCBD70}"/>
                  </a:ext>
                </a:extLst>
              </p:cNvPr>
              <p:cNvSpPr>
                <a:spLocks noChangeShapeType="1"/>
              </p:cNvSpPr>
              <p:nvPr/>
            </p:nvSpPr>
            <p:spPr bwMode="auto">
              <a:xfrm rot="92476919">
                <a:off x="2968" y="1555"/>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86" name="Group 194">
              <a:extLst>
                <a:ext uri="{FF2B5EF4-FFF2-40B4-BE49-F238E27FC236}">
                  <a16:creationId xmlns:a16="http://schemas.microsoft.com/office/drawing/2014/main" id="{4C05C14F-6F55-4077-9589-74C90B6B3D38}"/>
                </a:ext>
              </a:extLst>
            </p:cNvPr>
            <p:cNvGrpSpPr>
              <a:grpSpLocks/>
            </p:cNvGrpSpPr>
            <p:nvPr/>
          </p:nvGrpSpPr>
          <p:grpSpPr bwMode="auto">
            <a:xfrm rot="86060940">
              <a:off x="2400" y="2160"/>
              <a:ext cx="195" cy="255"/>
              <a:chOff x="2652" y="1065"/>
              <a:chExt cx="195" cy="255"/>
            </a:xfrm>
          </p:grpSpPr>
          <p:sp>
            <p:nvSpPr>
              <p:cNvPr id="85187" name="Oval 195">
                <a:extLst>
                  <a:ext uri="{FF2B5EF4-FFF2-40B4-BE49-F238E27FC236}">
                    <a16:creationId xmlns:a16="http://schemas.microsoft.com/office/drawing/2014/main" id="{F8DD5040-704B-4469-9654-8552AAE1BD57}"/>
                  </a:ext>
                </a:extLst>
              </p:cNvPr>
              <p:cNvSpPr>
                <a:spLocks noChangeAspect="1" noChangeArrowheads="1"/>
              </p:cNvSpPr>
              <p:nvPr/>
            </p:nvSpPr>
            <p:spPr bwMode="auto">
              <a:xfrm>
                <a:off x="2652" y="1065"/>
                <a:ext cx="122" cy="122"/>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88" name="Line 196">
                <a:extLst>
                  <a:ext uri="{FF2B5EF4-FFF2-40B4-BE49-F238E27FC236}">
                    <a16:creationId xmlns:a16="http://schemas.microsoft.com/office/drawing/2014/main" id="{C6B3E263-DDE0-4DDF-9A69-7FE9A99D5AF2}"/>
                  </a:ext>
                </a:extLst>
              </p:cNvPr>
              <p:cNvSpPr>
                <a:spLocks noChangeShapeType="1"/>
              </p:cNvSpPr>
              <p:nvPr/>
            </p:nvSpPr>
            <p:spPr bwMode="auto">
              <a:xfrm>
                <a:off x="2715" y="1176"/>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89" name="Line 197">
                <a:extLst>
                  <a:ext uri="{FF2B5EF4-FFF2-40B4-BE49-F238E27FC236}">
                    <a16:creationId xmlns:a16="http://schemas.microsoft.com/office/drawing/2014/main" id="{6A580140-50CC-4063-BE7B-8AA5027654BF}"/>
                  </a:ext>
                </a:extLst>
              </p:cNvPr>
              <p:cNvSpPr>
                <a:spLocks noChangeShapeType="1"/>
              </p:cNvSpPr>
              <p:nvPr/>
            </p:nvSpPr>
            <p:spPr bwMode="auto">
              <a:xfrm>
                <a:off x="2751" y="1152"/>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196" name="Group 204">
              <a:extLst>
                <a:ext uri="{FF2B5EF4-FFF2-40B4-BE49-F238E27FC236}">
                  <a16:creationId xmlns:a16="http://schemas.microsoft.com/office/drawing/2014/main" id="{E0B5D44A-1B53-4474-AC08-AA5842F28A50}"/>
                </a:ext>
              </a:extLst>
            </p:cNvPr>
            <p:cNvGrpSpPr>
              <a:grpSpLocks/>
            </p:cNvGrpSpPr>
            <p:nvPr/>
          </p:nvGrpSpPr>
          <p:grpSpPr bwMode="auto">
            <a:xfrm rot="87885798">
              <a:off x="2325" y="1920"/>
              <a:ext cx="195" cy="255"/>
              <a:chOff x="2652" y="1065"/>
              <a:chExt cx="195" cy="255"/>
            </a:xfrm>
          </p:grpSpPr>
          <p:sp>
            <p:nvSpPr>
              <p:cNvPr id="85197" name="Oval 205">
                <a:extLst>
                  <a:ext uri="{FF2B5EF4-FFF2-40B4-BE49-F238E27FC236}">
                    <a16:creationId xmlns:a16="http://schemas.microsoft.com/office/drawing/2014/main" id="{02858CFC-7A58-4691-8B24-0B7B2665E720}"/>
                  </a:ext>
                </a:extLst>
              </p:cNvPr>
              <p:cNvSpPr>
                <a:spLocks noChangeAspect="1" noChangeArrowheads="1"/>
              </p:cNvSpPr>
              <p:nvPr/>
            </p:nvSpPr>
            <p:spPr bwMode="auto">
              <a:xfrm>
                <a:off x="2652" y="1065"/>
                <a:ext cx="122" cy="122"/>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198" name="Line 206">
                <a:extLst>
                  <a:ext uri="{FF2B5EF4-FFF2-40B4-BE49-F238E27FC236}">
                    <a16:creationId xmlns:a16="http://schemas.microsoft.com/office/drawing/2014/main" id="{BA4CC526-C4A7-4005-A783-44CCF25D84B1}"/>
                  </a:ext>
                </a:extLst>
              </p:cNvPr>
              <p:cNvSpPr>
                <a:spLocks noChangeShapeType="1"/>
              </p:cNvSpPr>
              <p:nvPr/>
            </p:nvSpPr>
            <p:spPr bwMode="auto">
              <a:xfrm>
                <a:off x="2715" y="1176"/>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199" name="Line 207">
                <a:extLst>
                  <a:ext uri="{FF2B5EF4-FFF2-40B4-BE49-F238E27FC236}">
                    <a16:creationId xmlns:a16="http://schemas.microsoft.com/office/drawing/2014/main" id="{34BE3E6A-76E5-4224-BB54-7917B3674BDB}"/>
                  </a:ext>
                </a:extLst>
              </p:cNvPr>
              <p:cNvSpPr>
                <a:spLocks noChangeShapeType="1"/>
              </p:cNvSpPr>
              <p:nvPr/>
            </p:nvSpPr>
            <p:spPr bwMode="auto">
              <a:xfrm>
                <a:off x="2751" y="1152"/>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200" name="Group 208">
              <a:extLst>
                <a:ext uri="{FF2B5EF4-FFF2-40B4-BE49-F238E27FC236}">
                  <a16:creationId xmlns:a16="http://schemas.microsoft.com/office/drawing/2014/main" id="{D819C53A-FE43-4ABB-9C7A-CD1FA2B47C7B}"/>
                </a:ext>
              </a:extLst>
            </p:cNvPr>
            <p:cNvGrpSpPr>
              <a:grpSpLocks/>
            </p:cNvGrpSpPr>
            <p:nvPr/>
          </p:nvGrpSpPr>
          <p:grpSpPr bwMode="auto">
            <a:xfrm rot="94017656">
              <a:off x="2508" y="1842"/>
              <a:ext cx="195" cy="255"/>
              <a:chOff x="2652" y="1065"/>
              <a:chExt cx="195" cy="255"/>
            </a:xfrm>
          </p:grpSpPr>
          <p:sp>
            <p:nvSpPr>
              <p:cNvPr id="85201" name="Oval 209">
                <a:extLst>
                  <a:ext uri="{FF2B5EF4-FFF2-40B4-BE49-F238E27FC236}">
                    <a16:creationId xmlns:a16="http://schemas.microsoft.com/office/drawing/2014/main" id="{C4AD0DEC-43E2-4695-8728-47F06761114E}"/>
                  </a:ext>
                </a:extLst>
              </p:cNvPr>
              <p:cNvSpPr>
                <a:spLocks noChangeAspect="1" noChangeArrowheads="1"/>
              </p:cNvSpPr>
              <p:nvPr/>
            </p:nvSpPr>
            <p:spPr bwMode="auto">
              <a:xfrm>
                <a:off x="2652" y="1065"/>
                <a:ext cx="122" cy="122"/>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202" name="Line 210">
                <a:extLst>
                  <a:ext uri="{FF2B5EF4-FFF2-40B4-BE49-F238E27FC236}">
                    <a16:creationId xmlns:a16="http://schemas.microsoft.com/office/drawing/2014/main" id="{F32898A1-EE1C-4428-8C01-D9C0F0E09794}"/>
                  </a:ext>
                </a:extLst>
              </p:cNvPr>
              <p:cNvSpPr>
                <a:spLocks noChangeShapeType="1"/>
              </p:cNvSpPr>
              <p:nvPr/>
            </p:nvSpPr>
            <p:spPr bwMode="auto">
              <a:xfrm>
                <a:off x="2715" y="1176"/>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203" name="Line 211">
                <a:extLst>
                  <a:ext uri="{FF2B5EF4-FFF2-40B4-BE49-F238E27FC236}">
                    <a16:creationId xmlns:a16="http://schemas.microsoft.com/office/drawing/2014/main" id="{5DDEA497-C65C-40D4-857A-17EA20E70186}"/>
                  </a:ext>
                </a:extLst>
              </p:cNvPr>
              <p:cNvSpPr>
                <a:spLocks noChangeShapeType="1"/>
              </p:cNvSpPr>
              <p:nvPr/>
            </p:nvSpPr>
            <p:spPr bwMode="auto">
              <a:xfrm>
                <a:off x="2751" y="1152"/>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204" name="Group 212">
              <a:extLst>
                <a:ext uri="{FF2B5EF4-FFF2-40B4-BE49-F238E27FC236}">
                  <a16:creationId xmlns:a16="http://schemas.microsoft.com/office/drawing/2014/main" id="{B72A88DE-3A25-4999-9FA1-9B948F7744CC}"/>
                </a:ext>
              </a:extLst>
            </p:cNvPr>
            <p:cNvGrpSpPr>
              <a:grpSpLocks/>
            </p:cNvGrpSpPr>
            <p:nvPr/>
          </p:nvGrpSpPr>
          <p:grpSpPr bwMode="auto">
            <a:xfrm rot="89078936">
              <a:off x="2616" y="1674"/>
              <a:ext cx="195" cy="255"/>
              <a:chOff x="2652" y="1065"/>
              <a:chExt cx="195" cy="255"/>
            </a:xfrm>
          </p:grpSpPr>
          <p:sp>
            <p:nvSpPr>
              <p:cNvPr id="85205" name="Oval 213">
                <a:extLst>
                  <a:ext uri="{FF2B5EF4-FFF2-40B4-BE49-F238E27FC236}">
                    <a16:creationId xmlns:a16="http://schemas.microsoft.com/office/drawing/2014/main" id="{BB0BE821-1255-43C4-B74C-AE6C388B148A}"/>
                  </a:ext>
                </a:extLst>
              </p:cNvPr>
              <p:cNvSpPr>
                <a:spLocks noChangeAspect="1" noChangeArrowheads="1"/>
              </p:cNvSpPr>
              <p:nvPr/>
            </p:nvSpPr>
            <p:spPr bwMode="auto">
              <a:xfrm>
                <a:off x="2652" y="1065"/>
                <a:ext cx="122" cy="122"/>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206" name="Line 214">
                <a:extLst>
                  <a:ext uri="{FF2B5EF4-FFF2-40B4-BE49-F238E27FC236}">
                    <a16:creationId xmlns:a16="http://schemas.microsoft.com/office/drawing/2014/main" id="{1709B84C-AF4B-4939-BF59-080B7C58F477}"/>
                  </a:ext>
                </a:extLst>
              </p:cNvPr>
              <p:cNvSpPr>
                <a:spLocks noChangeShapeType="1"/>
              </p:cNvSpPr>
              <p:nvPr/>
            </p:nvSpPr>
            <p:spPr bwMode="auto">
              <a:xfrm>
                <a:off x="2715" y="1176"/>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207" name="Line 215">
                <a:extLst>
                  <a:ext uri="{FF2B5EF4-FFF2-40B4-BE49-F238E27FC236}">
                    <a16:creationId xmlns:a16="http://schemas.microsoft.com/office/drawing/2014/main" id="{30F25348-C9D3-4DEF-B714-0397EDA86661}"/>
                  </a:ext>
                </a:extLst>
              </p:cNvPr>
              <p:cNvSpPr>
                <a:spLocks noChangeShapeType="1"/>
              </p:cNvSpPr>
              <p:nvPr/>
            </p:nvSpPr>
            <p:spPr bwMode="auto">
              <a:xfrm>
                <a:off x="2751" y="1152"/>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208" name="Group 216">
              <a:extLst>
                <a:ext uri="{FF2B5EF4-FFF2-40B4-BE49-F238E27FC236}">
                  <a16:creationId xmlns:a16="http://schemas.microsoft.com/office/drawing/2014/main" id="{8DE23EBA-D773-45BB-BB06-536A64DE27CC}"/>
                </a:ext>
              </a:extLst>
            </p:cNvPr>
            <p:cNvGrpSpPr>
              <a:grpSpLocks/>
            </p:cNvGrpSpPr>
            <p:nvPr/>
          </p:nvGrpSpPr>
          <p:grpSpPr bwMode="auto">
            <a:xfrm rot="92884395">
              <a:off x="2766" y="1554"/>
              <a:ext cx="195" cy="255"/>
              <a:chOff x="2652" y="1065"/>
              <a:chExt cx="195" cy="255"/>
            </a:xfrm>
          </p:grpSpPr>
          <p:sp>
            <p:nvSpPr>
              <p:cNvPr id="85209" name="Oval 217">
                <a:extLst>
                  <a:ext uri="{FF2B5EF4-FFF2-40B4-BE49-F238E27FC236}">
                    <a16:creationId xmlns:a16="http://schemas.microsoft.com/office/drawing/2014/main" id="{EB208CFC-54C6-4113-A203-B70BF587131C}"/>
                  </a:ext>
                </a:extLst>
              </p:cNvPr>
              <p:cNvSpPr>
                <a:spLocks noChangeAspect="1" noChangeArrowheads="1"/>
              </p:cNvSpPr>
              <p:nvPr/>
            </p:nvSpPr>
            <p:spPr bwMode="auto">
              <a:xfrm>
                <a:off x="2652" y="1065"/>
                <a:ext cx="122" cy="122"/>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210" name="Line 218">
                <a:extLst>
                  <a:ext uri="{FF2B5EF4-FFF2-40B4-BE49-F238E27FC236}">
                    <a16:creationId xmlns:a16="http://schemas.microsoft.com/office/drawing/2014/main" id="{118ADF24-56F3-4F21-8B18-B1227FC2EF9C}"/>
                  </a:ext>
                </a:extLst>
              </p:cNvPr>
              <p:cNvSpPr>
                <a:spLocks noChangeShapeType="1"/>
              </p:cNvSpPr>
              <p:nvPr/>
            </p:nvSpPr>
            <p:spPr bwMode="auto">
              <a:xfrm>
                <a:off x="2715" y="1176"/>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211" name="Line 219">
                <a:extLst>
                  <a:ext uri="{FF2B5EF4-FFF2-40B4-BE49-F238E27FC236}">
                    <a16:creationId xmlns:a16="http://schemas.microsoft.com/office/drawing/2014/main" id="{D4A4B550-9BB1-43A6-87E0-C66D457E62B0}"/>
                  </a:ext>
                </a:extLst>
              </p:cNvPr>
              <p:cNvSpPr>
                <a:spLocks noChangeShapeType="1"/>
              </p:cNvSpPr>
              <p:nvPr/>
            </p:nvSpPr>
            <p:spPr bwMode="auto">
              <a:xfrm>
                <a:off x="2751" y="1152"/>
                <a:ext cx="96" cy="144"/>
              </a:xfrm>
              <a:prstGeom prst="line">
                <a:avLst/>
              </a:prstGeom>
              <a:noFill/>
              <a:ln w="28575">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85217" name="Text Box 225">
            <a:extLst>
              <a:ext uri="{FF2B5EF4-FFF2-40B4-BE49-F238E27FC236}">
                <a16:creationId xmlns:a16="http://schemas.microsoft.com/office/drawing/2014/main" id="{00A75B7C-A1D0-40C8-9210-4C18E4CCF702}"/>
              </a:ext>
            </a:extLst>
          </p:cNvPr>
          <p:cNvSpPr txBox="1">
            <a:spLocks noChangeArrowheads="1"/>
          </p:cNvSpPr>
          <p:nvPr/>
        </p:nvSpPr>
        <p:spPr bwMode="auto">
          <a:xfrm>
            <a:off x="3962400" y="32004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隶书" panose="02010509060101010101" pitchFamily="49" charset="-122"/>
              </a:rPr>
              <a:t>自由体积</a:t>
            </a:r>
          </a:p>
        </p:txBody>
      </p:sp>
      <p:sp>
        <p:nvSpPr>
          <p:cNvPr id="84999" name="Rectangle 7">
            <a:extLst>
              <a:ext uri="{FF2B5EF4-FFF2-40B4-BE49-F238E27FC236}">
                <a16:creationId xmlns:a16="http://schemas.microsoft.com/office/drawing/2014/main" id="{CEF8207B-AC66-4E02-94BD-F227F97B9D4E}"/>
              </a:ext>
            </a:extLst>
          </p:cNvPr>
          <p:cNvSpPr>
            <a:spLocks noChangeArrowheads="1"/>
          </p:cNvSpPr>
          <p:nvPr/>
        </p:nvSpPr>
        <p:spPr bwMode="auto">
          <a:xfrm>
            <a:off x="2286000" y="1614488"/>
            <a:ext cx="4572000" cy="3276600"/>
          </a:xfrm>
          <a:prstGeom prst="rect">
            <a:avLst/>
          </a:prstGeom>
          <a:noFill/>
          <a:ln w="50800">
            <a:solidFill>
              <a:schemeClr val="folHlink"/>
            </a:solidFill>
            <a:miter lim="800000"/>
            <a:headEnd/>
            <a:tailEnd/>
          </a:ln>
          <a:effectLst>
            <a:prstShdw prst="shdw13" dist="28398" dir="12393903">
              <a:schemeClr val="bg2">
                <a:alpha val="50000"/>
              </a:scheme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 name="灯片编号占位符 1">
            <a:extLst>
              <a:ext uri="{FF2B5EF4-FFF2-40B4-BE49-F238E27FC236}">
                <a16:creationId xmlns:a16="http://schemas.microsoft.com/office/drawing/2014/main" id="{8A8FBDAE-D739-48D7-8A08-D24393CCC4DF}"/>
              </a:ext>
            </a:extLst>
          </p:cNvPr>
          <p:cNvSpPr>
            <a:spLocks noGrp="1"/>
          </p:cNvSpPr>
          <p:nvPr>
            <p:ph type="sldNum" sz="quarter" idx="12"/>
          </p:nvPr>
        </p:nvSpPr>
        <p:spPr/>
        <p:txBody>
          <a:bodyPr/>
          <a:lstStyle/>
          <a:p>
            <a:fld id="{8A7A6979-0714-4377-B894-6BE4C2D6E202}" type="slidenum">
              <a:rPr lang="en-US" smtClean="0"/>
              <a:pPr/>
              <a:t>31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85185"/>
                                        </p:tgtEl>
                                        <p:attrNameLst>
                                          <p:attrName>style.visibility</p:attrName>
                                        </p:attrNameLst>
                                      </p:cBhvr>
                                      <p:to>
                                        <p:strVal val="visible"/>
                                      </p:to>
                                    </p:set>
                                    <p:animEffect transition="in" filter="wipe(right)">
                                      <p:cBhvr>
                                        <p:cTn id="7" dur="500"/>
                                        <p:tgtEl>
                                          <p:spTgt spid="85185"/>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85179"/>
                                        </p:tgtEl>
                                        <p:attrNameLst>
                                          <p:attrName>style.visibility</p:attrName>
                                        </p:attrNameLst>
                                      </p:cBhvr>
                                      <p:to>
                                        <p:strVal val="visible"/>
                                      </p:to>
                                    </p:set>
                                    <p:animEffect transition="in" filter="wipe(right)">
                                      <p:cBhvr>
                                        <p:cTn id="11" dur="500"/>
                                        <p:tgtEl>
                                          <p:spTgt spid="85179"/>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85219"/>
                                        </p:tgtEl>
                                        <p:attrNameLst>
                                          <p:attrName>style.visibility</p:attrName>
                                        </p:attrNameLst>
                                      </p:cBhvr>
                                      <p:to>
                                        <p:strVal val="visible"/>
                                      </p:to>
                                    </p:set>
                                    <p:animEffect transition="in" filter="fade">
                                      <p:cBhvr>
                                        <p:cTn id="15" dur="2000"/>
                                        <p:tgtEl>
                                          <p:spTgt spid="85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Line 25">
            <a:extLst>
              <a:ext uri="{FF2B5EF4-FFF2-40B4-BE49-F238E27FC236}">
                <a16:creationId xmlns:a16="http://schemas.microsoft.com/office/drawing/2014/main" id="{B7FC6996-EC05-4241-93A7-1AE0731A0944}"/>
              </a:ext>
            </a:extLst>
          </p:cNvPr>
          <p:cNvSpPr>
            <a:spLocks noChangeShapeType="1"/>
          </p:cNvSpPr>
          <p:nvPr/>
        </p:nvSpPr>
        <p:spPr bwMode="auto">
          <a:xfrm flipV="1">
            <a:off x="1616075" y="3429000"/>
            <a:ext cx="4251325" cy="549275"/>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3" name="Line 26">
            <a:extLst>
              <a:ext uri="{FF2B5EF4-FFF2-40B4-BE49-F238E27FC236}">
                <a16:creationId xmlns:a16="http://schemas.microsoft.com/office/drawing/2014/main" id="{D1D2B976-E683-423F-8CA5-C3B2097E7798}"/>
              </a:ext>
            </a:extLst>
          </p:cNvPr>
          <p:cNvSpPr>
            <a:spLocks noChangeShapeType="1"/>
          </p:cNvSpPr>
          <p:nvPr/>
        </p:nvSpPr>
        <p:spPr bwMode="auto">
          <a:xfrm flipV="1">
            <a:off x="1600200" y="3411538"/>
            <a:ext cx="2305050" cy="2762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4" name="Line 27">
            <a:extLst>
              <a:ext uri="{FF2B5EF4-FFF2-40B4-BE49-F238E27FC236}">
                <a16:creationId xmlns:a16="http://schemas.microsoft.com/office/drawing/2014/main" id="{DB130C47-49BD-445D-A3D7-F3A84013A1AB}"/>
              </a:ext>
            </a:extLst>
          </p:cNvPr>
          <p:cNvSpPr>
            <a:spLocks noChangeShapeType="1"/>
          </p:cNvSpPr>
          <p:nvPr/>
        </p:nvSpPr>
        <p:spPr bwMode="auto">
          <a:xfrm flipV="1">
            <a:off x="3890963" y="1514475"/>
            <a:ext cx="1604962" cy="19097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5" name="Line 28">
            <a:extLst>
              <a:ext uri="{FF2B5EF4-FFF2-40B4-BE49-F238E27FC236}">
                <a16:creationId xmlns:a16="http://schemas.microsoft.com/office/drawing/2014/main" id="{FC7CDCA0-53F7-480C-9E3C-423C9656E4D8}"/>
              </a:ext>
            </a:extLst>
          </p:cNvPr>
          <p:cNvSpPr>
            <a:spLocks noChangeShapeType="1"/>
          </p:cNvSpPr>
          <p:nvPr/>
        </p:nvSpPr>
        <p:spPr bwMode="auto">
          <a:xfrm>
            <a:off x="3992563" y="3398838"/>
            <a:ext cx="0" cy="1285875"/>
          </a:xfrm>
          <a:prstGeom prst="line">
            <a:avLst/>
          </a:prstGeom>
          <a:noFill/>
          <a:ln w="38100">
            <a:solidFill>
              <a:schemeClr val="folHlink"/>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6" name="Text Box 29">
            <a:extLst>
              <a:ext uri="{FF2B5EF4-FFF2-40B4-BE49-F238E27FC236}">
                <a16:creationId xmlns:a16="http://schemas.microsoft.com/office/drawing/2014/main" id="{C879D918-51A8-4CA3-A623-422E6EB68C3C}"/>
              </a:ext>
            </a:extLst>
          </p:cNvPr>
          <p:cNvSpPr txBox="1">
            <a:spLocks noChangeArrowheads="1"/>
          </p:cNvSpPr>
          <p:nvPr/>
        </p:nvSpPr>
        <p:spPr bwMode="auto">
          <a:xfrm>
            <a:off x="1066800" y="1066800"/>
            <a:ext cx="5413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b="1" i="1">
                <a:latin typeface="Verdana" panose="020B0604030504040204" pitchFamily="34" charset="0"/>
              </a:rPr>
              <a:t>V</a:t>
            </a:r>
          </a:p>
        </p:txBody>
      </p:sp>
      <p:sp>
        <p:nvSpPr>
          <p:cNvPr id="6157" name="Text Box 30">
            <a:extLst>
              <a:ext uri="{FF2B5EF4-FFF2-40B4-BE49-F238E27FC236}">
                <a16:creationId xmlns:a16="http://schemas.microsoft.com/office/drawing/2014/main" id="{F925C9AA-08F9-4318-B60B-BE3309DD3A85}"/>
              </a:ext>
            </a:extLst>
          </p:cNvPr>
          <p:cNvSpPr txBox="1">
            <a:spLocks noChangeArrowheads="1"/>
          </p:cNvSpPr>
          <p:nvPr/>
        </p:nvSpPr>
        <p:spPr bwMode="auto">
          <a:xfrm>
            <a:off x="1143000" y="4706938"/>
            <a:ext cx="20256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500" b="1" i="1">
                <a:latin typeface="Verdana" panose="020B0604030504040204" pitchFamily="34" charset="0"/>
              </a:rPr>
              <a:t>T</a:t>
            </a:r>
            <a:r>
              <a:rPr lang="en-US" altLang="zh-CN" sz="2500" b="1" i="1" baseline="-25000">
                <a:latin typeface="Verdana" panose="020B0604030504040204" pitchFamily="34" charset="0"/>
              </a:rPr>
              <a:t>0</a:t>
            </a:r>
            <a:endParaRPr lang="en-US" altLang="zh-CN" sz="2500" b="1" i="1">
              <a:latin typeface="Verdana" panose="020B0604030504040204" pitchFamily="34" charset="0"/>
            </a:endParaRPr>
          </a:p>
        </p:txBody>
      </p:sp>
      <p:sp>
        <p:nvSpPr>
          <p:cNvPr id="6158" name="Text Box 31">
            <a:extLst>
              <a:ext uri="{FF2B5EF4-FFF2-40B4-BE49-F238E27FC236}">
                <a16:creationId xmlns:a16="http://schemas.microsoft.com/office/drawing/2014/main" id="{DFFA279C-9704-47BF-B801-3F32AF7602F6}"/>
              </a:ext>
            </a:extLst>
          </p:cNvPr>
          <p:cNvSpPr txBox="1">
            <a:spLocks noChangeArrowheads="1"/>
          </p:cNvSpPr>
          <p:nvPr/>
        </p:nvSpPr>
        <p:spPr bwMode="auto">
          <a:xfrm>
            <a:off x="5597525" y="4737100"/>
            <a:ext cx="16049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500" b="1" i="1">
                <a:latin typeface="Times New Roman" panose="02020603050405020304" pitchFamily="18" charset="0"/>
              </a:rPr>
              <a:t>T(K)</a:t>
            </a:r>
          </a:p>
        </p:txBody>
      </p:sp>
      <p:sp>
        <p:nvSpPr>
          <p:cNvPr id="6159" name="Text Box 32">
            <a:extLst>
              <a:ext uri="{FF2B5EF4-FFF2-40B4-BE49-F238E27FC236}">
                <a16:creationId xmlns:a16="http://schemas.microsoft.com/office/drawing/2014/main" id="{C6AD2261-2F98-4BC7-8AC1-F13B382ECA0C}"/>
              </a:ext>
            </a:extLst>
          </p:cNvPr>
          <p:cNvSpPr txBox="1">
            <a:spLocks noChangeArrowheads="1"/>
          </p:cNvSpPr>
          <p:nvPr/>
        </p:nvSpPr>
        <p:spPr bwMode="auto">
          <a:xfrm>
            <a:off x="3711575" y="4722813"/>
            <a:ext cx="7683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500" b="1" i="1">
                <a:latin typeface="Verdana" panose="020B0604030504040204" pitchFamily="34" charset="0"/>
              </a:rPr>
              <a:t>T</a:t>
            </a:r>
            <a:r>
              <a:rPr lang="en-US" altLang="zh-CN" sz="2500" b="1" i="1" baseline="-25000">
                <a:latin typeface="Verdana" panose="020B0604030504040204" pitchFamily="34" charset="0"/>
              </a:rPr>
              <a:t>g</a:t>
            </a:r>
          </a:p>
        </p:txBody>
      </p:sp>
      <p:sp>
        <p:nvSpPr>
          <p:cNvPr id="6160" name="Text Box 33">
            <a:extLst>
              <a:ext uri="{FF2B5EF4-FFF2-40B4-BE49-F238E27FC236}">
                <a16:creationId xmlns:a16="http://schemas.microsoft.com/office/drawing/2014/main" id="{367EDBF8-0CF8-47E8-B09B-49086540354D}"/>
              </a:ext>
            </a:extLst>
          </p:cNvPr>
          <p:cNvSpPr txBox="1">
            <a:spLocks noChangeArrowheads="1"/>
          </p:cNvSpPr>
          <p:nvPr/>
        </p:nvSpPr>
        <p:spPr bwMode="auto">
          <a:xfrm>
            <a:off x="6553200" y="2286000"/>
            <a:ext cx="24987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0000FF"/>
                </a:solidFill>
                <a:latin typeface="Times New Roman" panose="02020603050405020304" pitchFamily="18" charset="0"/>
              </a:rPr>
              <a:t>V</a:t>
            </a:r>
            <a:r>
              <a:rPr lang="en-US" altLang="zh-CN" sz="2000" b="1" i="1" baseline="-25000">
                <a:solidFill>
                  <a:srgbClr val="0000FF"/>
                </a:solidFill>
                <a:latin typeface="Times New Roman" panose="02020603050405020304" pitchFamily="18" charset="0"/>
              </a:rPr>
              <a:t>0</a:t>
            </a:r>
            <a:r>
              <a:rPr lang="en-US" altLang="zh-CN" sz="2000" b="1" i="1">
                <a:solidFill>
                  <a:srgbClr val="0000FF"/>
                </a:solidFill>
                <a:latin typeface="Times New Roman" panose="02020603050405020304" pitchFamily="18" charset="0"/>
              </a:rPr>
              <a:t>—</a:t>
            </a:r>
            <a:r>
              <a:rPr lang="zh-CN" altLang="en-US" sz="2000" b="1">
                <a:solidFill>
                  <a:srgbClr val="0000FF"/>
                </a:solidFill>
                <a:latin typeface="Times New Roman" panose="02020603050405020304" pitchFamily="18" charset="0"/>
              </a:rPr>
              <a:t>聚合物绝对零度时的已占体积</a:t>
            </a:r>
          </a:p>
          <a:p>
            <a:pPr eaLnBrk="1" hangingPunct="1">
              <a:spcBef>
                <a:spcPct val="50000"/>
              </a:spcBef>
            </a:pPr>
            <a:r>
              <a:rPr lang="en-US" altLang="zh-CN" sz="2000" b="1" i="1">
                <a:solidFill>
                  <a:srgbClr val="0000FF"/>
                </a:solidFill>
                <a:latin typeface="Times New Roman" panose="02020603050405020304" pitchFamily="18" charset="0"/>
              </a:rPr>
              <a:t>V</a:t>
            </a:r>
            <a:r>
              <a:rPr lang="en-US" altLang="zh-CN" sz="2000" b="1" i="1" baseline="-25000">
                <a:solidFill>
                  <a:srgbClr val="0000FF"/>
                </a:solidFill>
                <a:latin typeface="Times New Roman" panose="02020603050405020304" pitchFamily="18" charset="0"/>
              </a:rPr>
              <a:t>g</a:t>
            </a:r>
            <a:r>
              <a:rPr lang="en-US" altLang="zh-CN" sz="2000" b="1" i="1">
                <a:solidFill>
                  <a:srgbClr val="0000FF"/>
                </a:solidFill>
                <a:latin typeface="Times New Roman" panose="02020603050405020304" pitchFamily="18" charset="0"/>
              </a:rPr>
              <a:t>—</a:t>
            </a:r>
            <a:r>
              <a:rPr lang="zh-CN" altLang="en-US" sz="2000" b="1">
                <a:solidFill>
                  <a:srgbClr val="0000FF"/>
                </a:solidFill>
                <a:latin typeface="Times New Roman" panose="02020603050405020304" pitchFamily="18" charset="0"/>
              </a:rPr>
              <a:t>聚合物在</a:t>
            </a:r>
            <a:r>
              <a:rPr lang="en-US" altLang="zh-CN" sz="2000" b="1" i="1">
                <a:solidFill>
                  <a:srgbClr val="0000FF"/>
                </a:solidFill>
                <a:latin typeface="Times New Roman" panose="02020603050405020304" pitchFamily="18" charset="0"/>
              </a:rPr>
              <a:t>T</a:t>
            </a:r>
            <a:r>
              <a:rPr lang="en-US" altLang="zh-CN" sz="2000" b="1" i="1" baseline="-25000">
                <a:solidFill>
                  <a:srgbClr val="0000FF"/>
                </a:solidFill>
                <a:latin typeface="Times New Roman" panose="02020603050405020304" pitchFamily="18" charset="0"/>
              </a:rPr>
              <a:t>g</a:t>
            </a:r>
            <a:r>
              <a:rPr lang="zh-CN" altLang="en-US" sz="2000" b="1">
                <a:solidFill>
                  <a:srgbClr val="0000FF"/>
                </a:solidFill>
                <a:latin typeface="Times New Roman" panose="02020603050405020304" pitchFamily="18" charset="0"/>
              </a:rPr>
              <a:t>时的总体积</a:t>
            </a:r>
          </a:p>
          <a:p>
            <a:pPr eaLnBrk="1" hangingPunct="1">
              <a:spcBef>
                <a:spcPct val="50000"/>
              </a:spcBef>
            </a:pPr>
            <a:r>
              <a:rPr lang="en-US" altLang="zh-CN" sz="2000" b="1" i="1">
                <a:solidFill>
                  <a:srgbClr val="0000FF"/>
                </a:solidFill>
                <a:latin typeface="Times New Roman" panose="02020603050405020304" pitchFamily="18" charset="0"/>
              </a:rPr>
              <a:t>V</a:t>
            </a:r>
            <a:r>
              <a:rPr lang="en-US" altLang="zh-CN" sz="2000" b="1" i="1" baseline="-25000">
                <a:solidFill>
                  <a:srgbClr val="0000FF"/>
                </a:solidFill>
                <a:latin typeface="Times New Roman" panose="02020603050405020304" pitchFamily="18" charset="0"/>
              </a:rPr>
              <a:t>f</a:t>
            </a:r>
            <a:r>
              <a:rPr lang="en-US" altLang="zh-CN" sz="2000" b="1" i="1">
                <a:solidFill>
                  <a:srgbClr val="0000FF"/>
                </a:solidFill>
                <a:latin typeface="Times New Roman" panose="02020603050405020304" pitchFamily="18" charset="0"/>
              </a:rPr>
              <a:t>—</a:t>
            </a:r>
            <a:r>
              <a:rPr lang="zh-CN" altLang="en-US" sz="2000" b="1">
                <a:solidFill>
                  <a:srgbClr val="0000FF"/>
                </a:solidFill>
                <a:latin typeface="Times New Roman" panose="02020603050405020304" pitchFamily="18" charset="0"/>
              </a:rPr>
              <a:t>聚合物在</a:t>
            </a:r>
            <a:r>
              <a:rPr lang="en-US" altLang="zh-CN" sz="2000" b="1" i="1">
                <a:solidFill>
                  <a:srgbClr val="0000FF"/>
                </a:solidFill>
                <a:latin typeface="Times New Roman" panose="02020603050405020304" pitchFamily="18" charset="0"/>
              </a:rPr>
              <a:t>T</a:t>
            </a:r>
            <a:r>
              <a:rPr lang="en-US" altLang="zh-CN" sz="2000" b="1" i="1" baseline="-25000">
                <a:solidFill>
                  <a:srgbClr val="0000FF"/>
                </a:solidFill>
                <a:latin typeface="Times New Roman" panose="02020603050405020304" pitchFamily="18" charset="0"/>
              </a:rPr>
              <a:t>g</a:t>
            </a:r>
            <a:r>
              <a:rPr lang="zh-CN" altLang="en-US" sz="2000" b="1">
                <a:solidFill>
                  <a:srgbClr val="0000FF"/>
                </a:solidFill>
                <a:latin typeface="Times New Roman" panose="02020603050405020304" pitchFamily="18" charset="0"/>
              </a:rPr>
              <a:t>以下的自由体积。</a:t>
            </a:r>
          </a:p>
        </p:txBody>
      </p:sp>
      <p:sp>
        <p:nvSpPr>
          <p:cNvPr id="6162" name="Arc 35">
            <a:extLst>
              <a:ext uri="{FF2B5EF4-FFF2-40B4-BE49-F238E27FC236}">
                <a16:creationId xmlns:a16="http://schemas.microsoft.com/office/drawing/2014/main" id="{A86FB2AB-0503-4234-918B-AB05DCDA6BA8}"/>
              </a:ext>
            </a:extLst>
          </p:cNvPr>
          <p:cNvSpPr>
            <a:spLocks/>
          </p:cNvSpPr>
          <p:nvPr/>
        </p:nvSpPr>
        <p:spPr bwMode="auto">
          <a:xfrm flipH="1">
            <a:off x="5038725" y="1552575"/>
            <a:ext cx="1747838" cy="1138238"/>
          </a:xfrm>
          <a:custGeom>
            <a:avLst/>
            <a:gdLst>
              <a:gd name="T0" fmla="*/ 0 w 21600"/>
              <a:gd name="T1" fmla="*/ 0 h 28063"/>
              <a:gd name="T2" fmla="*/ 1051 w 21600"/>
              <a:gd name="T3" fmla="*/ 717 h 28063"/>
              <a:gd name="T4" fmla="*/ 0 w 21600"/>
              <a:gd name="T5" fmla="*/ 552 h 28063"/>
              <a:gd name="T6" fmla="*/ 0 60000 65536"/>
              <a:gd name="T7" fmla="*/ 0 60000 65536"/>
              <a:gd name="T8" fmla="*/ 0 60000 65536"/>
              <a:gd name="T9" fmla="*/ 0 w 21600"/>
              <a:gd name="T10" fmla="*/ 0 h 28063"/>
              <a:gd name="T11" fmla="*/ 21600 w 21600"/>
              <a:gd name="T12" fmla="*/ 28063 h 28063"/>
            </a:gdLst>
            <a:ahLst/>
            <a:cxnLst>
              <a:cxn ang="T6">
                <a:pos x="T0" y="T1"/>
              </a:cxn>
              <a:cxn ang="T7">
                <a:pos x="T2" y="T3"/>
              </a:cxn>
              <a:cxn ang="T8">
                <a:pos x="T4" y="T5"/>
              </a:cxn>
            </a:cxnLst>
            <a:rect l="T9" t="T10" r="T11" b="T12"/>
            <a:pathLst>
              <a:path w="21600" h="28063" fill="none" extrusionOk="0">
                <a:moveTo>
                  <a:pt x="-1" y="0"/>
                </a:moveTo>
                <a:cubicBezTo>
                  <a:pt x="11929" y="0"/>
                  <a:pt x="21600" y="9670"/>
                  <a:pt x="21600" y="21600"/>
                </a:cubicBezTo>
                <a:cubicBezTo>
                  <a:pt x="21600" y="23792"/>
                  <a:pt x="21266" y="25971"/>
                  <a:pt x="20610" y="28063"/>
                </a:cubicBezTo>
              </a:path>
              <a:path w="21600" h="28063" stroke="0" extrusionOk="0">
                <a:moveTo>
                  <a:pt x="-1" y="0"/>
                </a:moveTo>
                <a:cubicBezTo>
                  <a:pt x="11929" y="0"/>
                  <a:pt x="21600" y="9670"/>
                  <a:pt x="21600" y="21600"/>
                </a:cubicBezTo>
                <a:cubicBezTo>
                  <a:pt x="21600" y="23792"/>
                  <a:pt x="21266" y="25971"/>
                  <a:pt x="20610" y="28063"/>
                </a:cubicBezTo>
                <a:lnTo>
                  <a:pt x="0" y="21600"/>
                </a:lnTo>
                <a:close/>
              </a:path>
            </a:pathLst>
          </a:custGeom>
          <a:noFill/>
          <a:ln w="22225">
            <a:solidFill>
              <a:srgbClr val="FF0066"/>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63" name="Text Box 36">
            <a:extLst>
              <a:ext uri="{FF2B5EF4-FFF2-40B4-BE49-F238E27FC236}">
                <a16:creationId xmlns:a16="http://schemas.microsoft.com/office/drawing/2014/main" id="{B4053378-B22E-4740-8C4F-011C3727F79E}"/>
              </a:ext>
            </a:extLst>
          </p:cNvPr>
          <p:cNvSpPr txBox="1">
            <a:spLocks noChangeArrowheads="1"/>
          </p:cNvSpPr>
          <p:nvPr/>
        </p:nvSpPr>
        <p:spPr bwMode="auto">
          <a:xfrm>
            <a:off x="6781800" y="1295400"/>
            <a:ext cx="1901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FF0066"/>
                </a:solidFill>
                <a:latin typeface="Times New Roman" panose="02020603050405020304" pitchFamily="18" charset="0"/>
              </a:rPr>
              <a:t>V</a:t>
            </a:r>
            <a:r>
              <a:rPr lang="en-US" altLang="zh-CN" sz="2400" b="1" i="1" baseline="-25000">
                <a:solidFill>
                  <a:srgbClr val="FF0066"/>
                </a:solidFill>
                <a:latin typeface="Times New Roman" panose="02020603050405020304" pitchFamily="18" charset="0"/>
              </a:rPr>
              <a:t>f </a:t>
            </a:r>
            <a:r>
              <a:rPr lang="en-US" altLang="zh-CN" sz="2400" b="1" i="1">
                <a:solidFill>
                  <a:srgbClr val="FF0066"/>
                </a:solidFill>
                <a:latin typeface="Times New Roman" panose="02020603050405020304" pitchFamily="18" charset="0"/>
              </a:rPr>
              <a:t>-</a:t>
            </a:r>
            <a:r>
              <a:rPr lang="zh-CN" altLang="en-US" sz="2400" b="1">
                <a:solidFill>
                  <a:srgbClr val="FF0066"/>
                </a:solidFill>
                <a:latin typeface="Times New Roman" panose="02020603050405020304" pitchFamily="18" charset="0"/>
              </a:rPr>
              <a:t>自由</a:t>
            </a:r>
            <a:r>
              <a:rPr lang="zh-CN" altLang="en-US" sz="2400" b="1">
                <a:solidFill>
                  <a:srgbClr val="FF0066"/>
                </a:solidFill>
                <a:latin typeface="宋体" panose="02010600030101010101" pitchFamily="2" charset="-122"/>
              </a:rPr>
              <a:t>体积</a:t>
            </a:r>
          </a:p>
        </p:txBody>
      </p:sp>
      <p:sp>
        <p:nvSpPr>
          <p:cNvPr id="6164" name="Line 37">
            <a:extLst>
              <a:ext uri="{FF2B5EF4-FFF2-40B4-BE49-F238E27FC236}">
                <a16:creationId xmlns:a16="http://schemas.microsoft.com/office/drawing/2014/main" id="{79EF090B-CC73-4E78-AD99-208065B9362E}"/>
              </a:ext>
            </a:extLst>
          </p:cNvPr>
          <p:cNvSpPr>
            <a:spLocks noChangeShapeType="1"/>
          </p:cNvSpPr>
          <p:nvPr/>
        </p:nvSpPr>
        <p:spPr bwMode="auto">
          <a:xfrm flipV="1">
            <a:off x="3921125" y="3157538"/>
            <a:ext cx="1954213" cy="246062"/>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5" name="Text Box 38">
            <a:extLst>
              <a:ext uri="{FF2B5EF4-FFF2-40B4-BE49-F238E27FC236}">
                <a16:creationId xmlns:a16="http://schemas.microsoft.com/office/drawing/2014/main" id="{C0962F89-F3B4-4CCB-BE6A-8ACC08B8B55D}"/>
              </a:ext>
            </a:extLst>
          </p:cNvPr>
          <p:cNvSpPr txBox="1">
            <a:spLocks noChangeArrowheads="1"/>
          </p:cNvSpPr>
          <p:nvPr/>
        </p:nvSpPr>
        <p:spPr bwMode="auto">
          <a:xfrm>
            <a:off x="1965325" y="2463800"/>
            <a:ext cx="908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Verdana" panose="020B0604030504040204" pitchFamily="34" charset="0"/>
                <a:sym typeface="Symbol" panose="05050102010706020507" pitchFamily="18" charset="2"/>
              </a:rPr>
              <a:t></a:t>
            </a:r>
            <a:r>
              <a:rPr lang="en-US" altLang="zh-CN" sz="2800" b="1" baseline="-25000">
                <a:latin typeface="Verdana" panose="020B0604030504040204" pitchFamily="34" charset="0"/>
                <a:sym typeface="Symbol" panose="05050102010706020507" pitchFamily="18" charset="2"/>
              </a:rPr>
              <a:t>g</a:t>
            </a:r>
          </a:p>
        </p:txBody>
      </p:sp>
      <p:sp>
        <p:nvSpPr>
          <p:cNvPr id="6166" name="Arc 39">
            <a:extLst>
              <a:ext uri="{FF2B5EF4-FFF2-40B4-BE49-F238E27FC236}">
                <a16:creationId xmlns:a16="http://schemas.microsoft.com/office/drawing/2014/main" id="{B1508905-93FD-4472-A8CE-D735CD40BDDC}"/>
              </a:ext>
            </a:extLst>
          </p:cNvPr>
          <p:cNvSpPr>
            <a:spLocks/>
          </p:cNvSpPr>
          <p:nvPr/>
        </p:nvSpPr>
        <p:spPr bwMode="auto">
          <a:xfrm>
            <a:off x="3082925" y="2070100"/>
            <a:ext cx="1397000" cy="592138"/>
          </a:xfrm>
          <a:custGeom>
            <a:avLst/>
            <a:gdLst>
              <a:gd name="T0" fmla="*/ 0 w 21600"/>
              <a:gd name="T1" fmla="*/ 0 h 21600"/>
              <a:gd name="T2" fmla="*/ 880 w 21600"/>
              <a:gd name="T3" fmla="*/ 373 h 21600"/>
              <a:gd name="T4" fmla="*/ 0 w 21600"/>
              <a:gd name="T5" fmla="*/ 37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67" name="Text Box 40">
            <a:extLst>
              <a:ext uri="{FF2B5EF4-FFF2-40B4-BE49-F238E27FC236}">
                <a16:creationId xmlns:a16="http://schemas.microsoft.com/office/drawing/2014/main" id="{52C3FB9C-8682-45FF-883E-9352F441A989}"/>
              </a:ext>
            </a:extLst>
          </p:cNvPr>
          <p:cNvSpPr txBox="1">
            <a:spLocks noChangeArrowheads="1"/>
          </p:cNvSpPr>
          <p:nvPr/>
        </p:nvSpPr>
        <p:spPr bwMode="auto">
          <a:xfrm>
            <a:off x="2524125" y="1722438"/>
            <a:ext cx="908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Verdana" panose="020B0604030504040204" pitchFamily="34" charset="0"/>
                <a:sym typeface="Symbol" panose="05050102010706020507" pitchFamily="18" charset="2"/>
              </a:rPr>
              <a:t></a:t>
            </a:r>
            <a:r>
              <a:rPr lang="en-US" altLang="zh-CN" sz="2800" b="1" baseline="-25000">
                <a:latin typeface="Verdana" panose="020B0604030504040204" pitchFamily="34" charset="0"/>
                <a:sym typeface="Symbol" panose="05050102010706020507" pitchFamily="18" charset="2"/>
              </a:rPr>
              <a:t>r</a:t>
            </a:r>
            <a:endParaRPr lang="en-US" altLang="zh-CN" sz="2800" b="1">
              <a:latin typeface="Verdana" panose="020B0604030504040204" pitchFamily="34" charset="0"/>
              <a:sym typeface="Symbol" panose="05050102010706020507" pitchFamily="18" charset="2"/>
            </a:endParaRPr>
          </a:p>
        </p:txBody>
      </p:sp>
      <p:sp>
        <p:nvSpPr>
          <p:cNvPr id="6168" name="Arc 41">
            <a:extLst>
              <a:ext uri="{FF2B5EF4-FFF2-40B4-BE49-F238E27FC236}">
                <a16:creationId xmlns:a16="http://schemas.microsoft.com/office/drawing/2014/main" id="{47B0A68E-4275-47D7-AD5B-761A22B4C8AB}"/>
              </a:ext>
            </a:extLst>
          </p:cNvPr>
          <p:cNvSpPr>
            <a:spLocks/>
          </p:cNvSpPr>
          <p:nvPr/>
        </p:nvSpPr>
        <p:spPr bwMode="auto">
          <a:xfrm>
            <a:off x="2524125" y="2760663"/>
            <a:ext cx="1397000" cy="593725"/>
          </a:xfrm>
          <a:custGeom>
            <a:avLst/>
            <a:gdLst>
              <a:gd name="T0" fmla="*/ 0 w 21600"/>
              <a:gd name="T1" fmla="*/ 0 h 21600"/>
              <a:gd name="T2" fmla="*/ 880 w 21600"/>
              <a:gd name="T3" fmla="*/ 374 h 21600"/>
              <a:gd name="T4" fmla="*/ 0 w 21600"/>
              <a:gd name="T5" fmla="*/ 37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bg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69" name="Text Box 42">
            <a:extLst>
              <a:ext uri="{FF2B5EF4-FFF2-40B4-BE49-F238E27FC236}">
                <a16:creationId xmlns:a16="http://schemas.microsoft.com/office/drawing/2014/main" id="{BC4833BB-37B6-4BFE-8F00-FBE5E44D0855}"/>
              </a:ext>
            </a:extLst>
          </p:cNvPr>
          <p:cNvSpPr txBox="1">
            <a:spLocks noChangeArrowheads="1"/>
          </p:cNvSpPr>
          <p:nvPr/>
        </p:nvSpPr>
        <p:spPr bwMode="auto">
          <a:xfrm>
            <a:off x="838200" y="3886200"/>
            <a:ext cx="7477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200" b="1" i="1">
                <a:solidFill>
                  <a:srgbClr val="FF0000"/>
                </a:solidFill>
                <a:latin typeface="Verdana" panose="020B0604030504040204" pitchFamily="34" charset="0"/>
              </a:rPr>
              <a:t>V</a:t>
            </a:r>
            <a:r>
              <a:rPr lang="en-US" altLang="zh-CN" sz="2200" b="1" i="1" baseline="-25000">
                <a:solidFill>
                  <a:srgbClr val="FF0000"/>
                </a:solidFill>
                <a:latin typeface="Verdana" panose="020B0604030504040204" pitchFamily="34" charset="0"/>
              </a:rPr>
              <a:t>0</a:t>
            </a:r>
            <a:endParaRPr lang="en-US" altLang="zh-CN" sz="2200" b="1" i="1">
              <a:solidFill>
                <a:srgbClr val="FF0000"/>
              </a:solidFill>
              <a:latin typeface="Verdana" panose="020B0604030504040204" pitchFamily="34" charset="0"/>
            </a:endParaRPr>
          </a:p>
        </p:txBody>
      </p:sp>
      <p:sp>
        <p:nvSpPr>
          <p:cNvPr id="6170" name="Rectangle 43">
            <a:extLst>
              <a:ext uri="{FF2B5EF4-FFF2-40B4-BE49-F238E27FC236}">
                <a16:creationId xmlns:a16="http://schemas.microsoft.com/office/drawing/2014/main" id="{E132D37A-876D-41EC-914A-2B7D46F2A9F4}"/>
              </a:ext>
            </a:extLst>
          </p:cNvPr>
          <p:cNvSpPr>
            <a:spLocks noChangeArrowheads="1"/>
          </p:cNvSpPr>
          <p:nvPr/>
        </p:nvSpPr>
        <p:spPr bwMode="auto">
          <a:xfrm>
            <a:off x="304800" y="3429000"/>
            <a:ext cx="11636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b="1" i="1">
                <a:solidFill>
                  <a:srgbClr val="FF0000"/>
                </a:solidFill>
                <a:latin typeface="Verdana" panose="020B0604030504040204" pitchFamily="34" charset="0"/>
              </a:rPr>
              <a:t>V</a:t>
            </a:r>
            <a:r>
              <a:rPr lang="en-US" altLang="zh-CN" sz="2200" b="1" i="1" baseline="-25000">
                <a:solidFill>
                  <a:srgbClr val="FF0000"/>
                </a:solidFill>
                <a:latin typeface="Verdana" panose="020B0604030504040204" pitchFamily="34" charset="0"/>
              </a:rPr>
              <a:t>0</a:t>
            </a:r>
            <a:r>
              <a:rPr lang="en-US" altLang="zh-CN" sz="2200" b="1" i="1">
                <a:latin typeface="Verdana" panose="020B0604030504040204" pitchFamily="34" charset="0"/>
              </a:rPr>
              <a:t>+ </a:t>
            </a:r>
            <a:r>
              <a:rPr lang="en-US" altLang="zh-CN" sz="2200" b="1" i="1">
                <a:solidFill>
                  <a:srgbClr val="0000FF"/>
                </a:solidFill>
                <a:latin typeface="Verdana" panose="020B0604030504040204" pitchFamily="34" charset="0"/>
              </a:rPr>
              <a:t>V</a:t>
            </a:r>
            <a:r>
              <a:rPr lang="en-US" altLang="zh-CN" sz="2200" b="1" i="1" baseline="-25000">
                <a:solidFill>
                  <a:srgbClr val="0000FF"/>
                </a:solidFill>
                <a:latin typeface="Verdana" panose="020B0604030504040204" pitchFamily="34" charset="0"/>
              </a:rPr>
              <a:t>f</a:t>
            </a:r>
            <a:endParaRPr lang="en-US" altLang="zh-CN" sz="2200" b="1" i="1">
              <a:solidFill>
                <a:srgbClr val="0000FF"/>
              </a:solidFill>
              <a:latin typeface="Verdana" panose="020B0604030504040204" pitchFamily="34" charset="0"/>
            </a:endParaRPr>
          </a:p>
        </p:txBody>
      </p:sp>
      <p:sp>
        <p:nvSpPr>
          <p:cNvPr id="6171" name="Line 44">
            <a:extLst>
              <a:ext uri="{FF2B5EF4-FFF2-40B4-BE49-F238E27FC236}">
                <a16:creationId xmlns:a16="http://schemas.microsoft.com/office/drawing/2014/main" id="{4110BA4E-A209-42D2-A504-92619044EF87}"/>
              </a:ext>
            </a:extLst>
          </p:cNvPr>
          <p:cNvSpPr>
            <a:spLocks noChangeShapeType="1"/>
          </p:cNvSpPr>
          <p:nvPr/>
        </p:nvSpPr>
        <p:spPr bwMode="auto">
          <a:xfrm flipV="1">
            <a:off x="1616075" y="1801813"/>
            <a:ext cx="3632200" cy="0"/>
          </a:xfrm>
          <a:prstGeom prst="line">
            <a:avLst/>
          </a:prstGeom>
          <a:noFill/>
          <a:ln w="38100">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2" name="Line 45">
            <a:extLst>
              <a:ext uri="{FF2B5EF4-FFF2-40B4-BE49-F238E27FC236}">
                <a16:creationId xmlns:a16="http://schemas.microsoft.com/office/drawing/2014/main" id="{93377247-A997-4C3E-8663-82D91EBE799B}"/>
              </a:ext>
            </a:extLst>
          </p:cNvPr>
          <p:cNvSpPr>
            <a:spLocks noChangeShapeType="1"/>
          </p:cNvSpPr>
          <p:nvPr/>
        </p:nvSpPr>
        <p:spPr bwMode="auto">
          <a:xfrm>
            <a:off x="5248275" y="1801813"/>
            <a:ext cx="0" cy="1703387"/>
          </a:xfrm>
          <a:prstGeom prst="line">
            <a:avLst/>
          </a:prstGeom>
          <a:noFill/>
          <a:ln w="38100">
            <a:solidFill>
              <a:srgbClr val="FF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3" name="Text Box 46">
            <a:extLst>
              <a:ext uri="{FF2B5EF4-FFF2-40B4-BE49-F238E27FC236}">
                <a16:creationId xmlns:a16="http://schemas.microsoft.com/office/drawing/2014/main" id="{214EC27B-26FF-4486-960F-5ED8B04C76DA}"/>
              </a:ext>
            </a:extLst>
          </p:cNvPr>
          <p:cNvSpPr txBox="1">
            <a:spLocks noChangeArrowheads="1"/>
          </p:cNvSpPr>
          <p:nvPr/>
        </p:nvSpPr>
        <p:spPr bwMode="auto">
          <a:xfrm>
            <a:off x="990600" y="1603375"/>
            <a:ext cx="7905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b="1" i="1">
                <a:solidFill>
                  <a:srgbClr val="000099"/>
                </a:solidFill>
                <a:latin typeface="Verdana" panose="020B0604030504040204" pitchFamily="34" charset="0"/>
              </a:rPr>
              <a:t>V</a:t>
            </a:r>
            <a:r>
              <a:rPr lang="en-US" altLang="zh-CN" sz="2200" b="1" i="1" baseline="-25000">
                <a:solidFill>
                  <a:srgbClr val="000099"/>
                </a:solidFill>
                <a:latin typeface="Verdana" panose="020B0604030504040204" pitchFamily="34" charset="0"/>
              </a:rPr>
              <a:t>r</a:t>
            </a:r>
            <a:endParaRPr lang="en-US" altLang="zh-CN" sz="2200" b="1" i="1">
              <a:solidFill>
                <a:srgbClr val="000099"/>
              </a:solidFill>
              <a:latin typeface="Verdana" panose="020B0604030504040204" pitchFamily="34" charset="0"/>
            </a:endParaRPr>
          </a:p>
        </p:txBody>
      </p:sp>
      <p:sp>
        <p:nvSpPr>
          <p:cNvPr id="6174" name="Line 47">
            <a:extLst>
              <a:ext uri="{FF2B5EF4-FFF2-40B4-BE49-F238E27FC236}">
                <a16:creationId xmlns:a16="http://schemas.microsoft.com/office/drawing/2014/main" id="{25388558-50D1-48CB-A610-329DBA561CCD}"/>
              </a:ext>
            </a:extLst>
          </p:cNvPr>
          <p:cNvSpPr>
            <a:spLocks noChangeShapeType="1"/>
          </p:cNvSpPr>
          <p:nvPr/>
        </p:nvSpPr>
        <p:spPr bwMode="auto">
          <a:xfrm flipV="1">
            <a:off x="1616075" y="4025900"/>
            <a:ext cx="2444750" cy="0"/>
          </a:xfrm>
          <a:prstGeom prst="line">
            <a:avLst/>
          </a:prstGeom>
          <a:noFill/>
          <a:ln w="38100">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5" name="Arc 48">
            <a:extLst>
              <a:ext uri="{FF2B5EF4-FFF2-40B4-BE49-F238E27FC236}">
                <a16:creationId xmlns:a16="http://schemas.microsoft.com/office/drawing/2014/main" id="{45241FC9-F813-4C88-9EF3-FB1FE844D4CA}"/>
              </a:ext>
            </a:extLst>
          </p:cNvPr>
          <p:cNvSpPr>
            <a:spLocks/>
          </p:cNvSpPr>
          <p:nvPr/>
        </p:nvSpPr>
        <p:spPr bwMode="auto">
          <a:xfrm>
            <a:off x="4200525" y="3086100"/>
            <a:ext cx="279400" cy="247650"/>
          </a:xfrm>
          <a:custGeom>
            <a:avLst/>
            <a:gdLst>
              <a:gd name="T0" fmla="*/ 0 w 21600"/>
              <a:gd name="T1" fmla="*/ 0 h 21600"/>
              <a:gd name="T2" fmla="*/ 17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76" name="Rectangle 49">
            <a:extLst>
              <a:ext uri="{FF2B5EF4-FFF2-40B4-BE49-F238E27FC236}">
                <a16:creationId xmlns:a16="http://schemas.microsoft.com/office/drawing/2014/main" id="{E60236C9-8FC8-4371-BB2D-D97E7A6F74C3}"/>
              </a:ext>
            </a:extLst>
          </p:cNvPr>
          <p:cNvSpPr>
            <a:spLocks noChangeArrowheads="1"/>
          </p:cNvSpPr>
          <p:nvPr/>
        </p:nvSpPr>
        <p:spPr bwMode="auto">
          <a:xfrm>
            <a:off x="1600200" y="1201738"/>
            <a:ext cx="4897438" cy="3529012"/>
          </a:xfrm>
          <a:prstGeom prst="rect">
            <a:avLst/>
          </a:prstGeom>
          <a:noFill/>
          <a:ln w="41275" algn="ctr">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0" name="Line 50">
            <a:extLst>
              <a:ext uri="{FF2B5EF4-FFF2-40B4-BE49-F238E27FC236}">
                <a16:creationId xmlns:a16="http://schemas.microsoft.com/office/drawing/2014/main" id="{5947C173-4BF6-496C-8A80-646D7ACC774C}"/>
              </a:ext>
            </a:extLst>
          </p:cNvPr>
          <p:cNvSpPr>
            <a:spLocks noChangeShapeType="1"/>
          </p:cNvSpPr>
          <p:nvPr/>
        </p:nvSpPr>
        <p:spPr bwMode="auto">
          <a:xfrm flipV="1">
            <a:off x="2895600" y="3868738"/>
            <a:ext cx="457200" cy="45720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146" name="Object 52">
            <a:extLst>
              <a:ext uri="{FF2B5EF4-FFF2-40B4-BE49-F238E27FC236}">
                <a16:creationId xmlns:a16="http://schemas.microsoft.com/office/drawing/2014/main" id="{413193F5-8638-4742-B8C0-28082F577000}"/>
              </a:ext>
            </a:extLst>
          </p:cNvPr>
          <p:cNvGraphicFramePr>
            <a:graphicFrameLocks noChangeAspect="1"/>
          </p:cNvGraphicFramePr>
          <p:nvPr/>
        </p:nvGraphicFramePr>
        <p:xfrm>
          <a:off x="2209800" y="4097338"/>
          <a:ext cx="914400" cy="889000"/>
        </p:xfrm>
        <a:graphic>
          <a:graphicData uri="http://schemas.openxmlformats.org/presentationml/2006/ole">
            <mc:AlternateContent xmlns:mc="http://schemas.openxmlformats.org/markup-compatibility/2006">
              <mc:Choice xmlns:v="urn:schemas-microsoft-com:vml" Requires="v">
                <p:oleObj spid="_x0000_s6337" name="公式" r:id="rId3" imgW="469800" imgH="457200" progId="Equation.3">
                  <p:embed/>
                </p:oleObj>
              </mc:Choice>
              <mc:Fallback>
                <p:oleObj name="公式" r:id="rId3" imgW="469800" imgH="457200" progId="Equation.3">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097338"/>
                        <a:ext cx="914400" cy="889000"/>
                      </a:xfrm>
                      <a:prstGeom prst="rect">
                        <a:avLst/>
                      </a:prstGeom>
                      <a:noFill/>
                      <a:extLst>
                        <a:ext uri="{909E8E84-426E-40DD-AFC4-6F175D3DCCD1}">
                          <a14:hiddenFill xmlns:a14="http://schemas.microsoft.com/office/drawing/2010/main">
                            <a:solidFill>
                              <a:srgbClr val="FF6600"/>
                            </a:solidFill>
                          </a14:hiddenFill>
                        </a:ext>
                      </a:extLst>
                    </p:spPr>
                  </p:pic>
                </p:oleObj>
              </mc:Fallback>
            </mc:AlternateContent>
          </a:graphicData>
        </a:graphic>
      </p:graphicFrame>
      <p:graphicFrame>
        <p:nvGraphicFramePr>
          <p:cNvPr id="6147" name="Object 53">
            <a:extLst>
              <a:ext uri="{FF2B5EF4-FFF2-40B4-BE49-F238E27FC236}">
                <a16:creationId xmlns:a16="http://schemas.microsoft.com/office/drawing/2014/main" id="{BDC3D5EF-2D27-4F57-9A0D-E07B6B78EE2B}"/>
              </a:ext>
            </a:extLst>
          </p:cNvPr>
          <p:cNvGraphicFramePr>
            <a:graphicFrameLocks noChangeAspect="1"/>
          </p:cNvGraphicFramePr>
          <p:nvPr/>
        </p:nvGraphicFramePr>
        <p:xfrm>
          <a:off x="5562600" y="2057400"/>
          <a:ext cx="963613" cy="935038"/>
        </p:xfrm>
        <a:graphic>
          <a:graphicData uri="http://schemas.openxmlformats.org/presentationml/2006/ole">
            <mc:AlternateContent xmlns:mc="http://schemas.openxmlformats.org/markup-compatibility/2006">
              <mc:Choice xmlns:v="urn:schemas-microsoft-com:vml" Requires="v">
                <p:oleObj spid="_x0000_s6338" name="公式" r:id="rId5" imgW="457200" imgH="444240" progId="Equation.3">
                  <p:embed/>
                </p:oleObj>
              </mc:Choice>
              <mc:Fallback>
                <p:oleObj name="公式" r:id="rId5" imgW="457200" imgH="444240" progId="Equation.3">
                  <p:embed/>
                  <p:pic>
                    <p:nvPicPr>
                      <p:cNvPr id="0"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2057400"/>
                        <a:ext cx="963613" cy="935038"/>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 name="Line 54">
            <a:extLst>
              <a:ext uri="{FF2B5EF4-FFF2-40B4-BE49-F238E27FC236}">
                <a16:creationId xmlns:a16="http://schemas.microsoft.com/office/drawing/2014/main" id="{592D0129-90C8-42B0-86EC-C9D83D0802DA}"/>
              </a:ext>
            </a:extLst>
          </p:cNvPr>
          <p:cNvSpPr>
            <a:spLocks noChangeShapeType="1"/>
          </p:cNvSpPr>
          <p:nvPr/>
        </p:nvSpPr>
        <p:spPr bwMode="auto">
          <a:xfrm flipH="1">
            <a:off x="4419600" y="2667000"/>
            <a:ext cx="1219200" cy="457200"/>
          </a:xfrm>
          <a:prstGeom prst="line">
            <a:avLst/>
          </a:prstGeom>
          <a:noFill/>
          <a:ln w="381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78" name="Text Box 8">
            <a:extLst>
              <a:ext uri="{FF2B5EF4-FFF2-40B4-BE49-F238E27FC236}">
                <a16:creationId xmlns:a16="http://schemas.microsoft.com/office/drawing/2014/main" id="{BD13F57B-50B0-4771-9324-AFDDAD19DBB2}"/>
              </a:ext>
            </a:extLst>
          </p:cNvPr>
          <p:cNvSpPr txBox="1">
            <a:spLocks noChangeArrowheads="1"/>
          </p:cNvSpPr>
          <p:nvPr/>
        </p:nvSpPr>
        <p:spPr bwMode="auto">
          <a:xfrm>
            <a:off x="228600" y="304800"/>
            <a:ext cx="3048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0000FF"/>
                </a:solidFill>
                <a:effectLst>
                  <a:outerShdw blurRad="38100" dist="38100" dir="2700000" algn="tl">
                    <a:srgbClr val="C0C0C0"/>
                  </a:outerShdw>
                </a:effectLst>
                <a:latin typeface="Times New Roman" panose="02020603050405020304" pitchFamily="18" charset="0"/>
                <a:ea typeface="方正小标宋简体" pitchFamily="2" charset="-122"/>
              </a:rPr>
              <a:t>自由体积理论</a:t>
            </a:r>
          </a:p>
        </p:txBody>
      </p:sp>
      <p:sp>
        <p:nvSpPr>
          <p:cNvPr id="6179" name="Arc 48">
            <a:extLst>
              <a:ext uri="{FF2B5EF4-FFF2-40B4-BE49-F238E27FC236}">
                <a16:creationId xmlns:a16="http://schemas.microsoft.com/office/drawing/2014/main" id="{A1D0DD70-967C-4FB8-8B09-2DE68D64D28B}"/>
              </a:ext>
            </a:extLst>
          </p:cNvPr>
          <p:cNvSpPr>
            <a:spLocks/>
          </p:cNvSpPr>
          <p:nvPr/>
        </p:nvSpPr>
        <p:spPr bwMode="auto">
          <a:xfrm>
            <a:off x="3200400" y="3810000"/>
            <a:ext cx="228600" cy="228600"/>
          </a:xfrm>
          <a:custGeom>
            <a:avLst/>
            <a:gdLst>
              <a:gd name="T0" fmla="*/ 0 w 21600"/>
              <a:gd name="T1" fmla="*/ 0 h 21600"/>
              <a:gd name="T2" fmla="*/ 17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80" name="Text Box 36">
            <a:extLst>
              <a:ext uri="{FF2B5EF4-FFF2-40B4-BE49-F238E27FC236}">
                <a16:creationId xmlns:a16="http://schemas.microsoft.com/office/drawing/2014/main" id="{0D5CAFB0-6724-4A7A-98F8-ED16066D13DA}"/>
              </a:ext>
            </a:extLst>
          </p:cNvPr>
          <p:cNvSpPr txBox="1">
            <a:spLocks noChangeArrowheads="1"/>
          </p:cNvSpPr>
          <p:nvPr/>
        </p:nvSpPr>
        <p:spPr bwMode="auto">
          <a:xfrm>
            <a:off x="2819400" y="381000"/>
            <a:ext cx="502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a:solidFill>
                  <a:srgbClr val="0000FF"/>
                </a:solidFill>
                <a:ea typeface="隶书" panose="02010509060101010101" pitchFamily="49" charset="-122"/>
              </a:rPr>
              <a:t>非晶态聚合物体积膨胀</a:t>
            </a:r>
          </a:p>
        </p:txBody>
      </p:sp>
      <p:sp>
        <p:nvSpPr>
          <p:cNvPr id="6181" name="Line 37">
            <a:extLst>
              <a:ext uri="{FF2B5EF4-FFF2-40B4-BE49-F238E27FC236}">
                <a16:creationId xmlns:a16="http://schemas.microsoft.com/office/drawing/2014/main" id="{2E516E38-87B1-4BB0-9016-FB016F67E0E7}"/>
              </a:ext>
            </a:extLst>
          </p:cNvPr>
          <p:cNvSpPr>
            <a:spLocks noChangeShapeType="1"/>
          </p:cNvSpPr>
          <p:nvPr/>
        </p:nvSpPr>
        <p:spPr bwMode="auto">
          <a:xfrm flipH="1">
            <a:off x="1628775" y="3352800"/>
            <a:ext cx="2362200" cy="0"/>
          </a:xfrm>
          <a:prstGeom prst="line">
            <a:avLst/>
          </a:prstGeom>
          <a:noFill/>
          <a:ln w="38100">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83" name="Text Box 46">
            <a:extLst>
              <a:ext uri="{FF2B5EF4-FFF2-40B4-BE49-F238E27FC236}">
                <a16:creationId xmlns:a16="http://schemas.microsoft.com/office/drawing/2014/main" id="{6E850611-54A5-4455-90C7-4DABCCC8CF63}"/>
              </a:ext>
            </a:extLst>
          </p:cNvPr>
          <p:cNvSpPr txBox="1">
            <a:spLocks noChangeArrowheads="1"/>
          </p:cNvSpPr>
          <p:nvPr/>
        </p:nvSpPr>
        <p:spPr bwMode="auto">
          <a:xfrm>
            <a:off x="990600" y="2971800"/>
            <a:ext cx="7905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b="1" i="1">
                <a:solidFill>
                  <a:srgbClr val="9900FF"/>
                </a:solidFill>
                <a:latin typeface="Verdana" panose="020B0604030504040204" pitchFamily="34" charset="0"/>
              </a:rPr>
              <a:t>V</a:t>
            </a:r>
            <a:r>
              <a:rPr lang="en-US" altLang="zh-CN" sz="2200" b="1" i="1" baseline="-25000">
                <a:solidFill>
                  <a:srgbClr val="9900FF"/>
                </a:solidFill>
                <a:latin typeface="Verdana" panose="020B0604030504040204" pitchFamily="34" charset="0"/>
              </a:rPr>
              <a:t>g</a:t>
            </a:r>
            <a:endParaRPr lang="en-US" altLang="zh-CN" sz="2200" b="1" i="1">
              <a:solidFill>
                <a:srgbClr val="9900FF"/>
              </a:solidFill>
              <a:latin typeface="Verdana" panose="020B0604030504040204" pitchFamily="34" charset="0"/>
            </a:endParaRPr>
          </a:p>
        </p:txBody>
      </p:sp>
      <p:graphicFrame>
        <p:nvGraphicFramePr>
          <p:cNvPr id="6184" name="Object 86">
            <a:extLst>
              <a:ext uri="{FF2B5EF4-FFF2-40B4-BE49-F238E27FC236}">
                <a16:creationId xmlns:a16="http://schemas.microsoft.com/office/drawing/2014/main" id="{AF07FB18-F106-47B2-8A8A-1F751508BD62}"/>
              </a:ext>
            </a:extLst>
          </p:cNvPr>
          <p:cNvGraphicFramePr>
            <a:graphicFrameLocks noChangeAspect="1"/>
          </p:cNvGraphicFramePr>
          <p:nvPr/>
        </p:nvGraphicFramePr>
        <p:xfrm>
          <a:off x="1295400" y="5862638"/>
          <a:ext cx="2743200" cy="842962"/>
        </p:xfrm>
        <a:graphic>
          <a:graphicData uri="http://schemas.openxmlformats.org/presentationml/2006/ole">
            <mc:AlternateContent xmlns:mc="http://schemas.openxmlformats.org/markup-compatibility/2006">
              <mc:Choice xmlns:v="urn:schemas-microsoft-com:vml" Requires="v">
                <p:oleObj spid="_x0000_s6339" name="公式" r:id="rId7" imgW="1485720" imgH="457200" progId="Equation.3">
                  <p:embed/>
                </p:oleObj>
              </mc:Choice>
              <mc:Fallback>
                <p:oleObj name="公式" r:id="rId7" imgW="1485720" imgH="457200" progId="Equation.3">
                  <p:embed/>
                  <p:pic>
                    <p:nvPicPr>
                      <p:cNvPr id="0" name="Object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5862638"/>
                        <a:ext cx="2743200" cy="842962"/>
                      </a:xfrm>
                      <a:prstGeom prst="rect">
                        <a:avLst/>
                      </a:prstGeom>
                      <a:noFill/>
                      <a:extLst>
                        <a:ext uri="{909E8E84-426E-40DD-AFC4-6F175D3DCCD1}">
                          <a14:hiddenFill xmlns:a14="http://schemas.microsoft.com/office/drawing/2010/main">
                            <a:solidFill>
                              <a:srgbClr val="FF33CC">
                                <a:alpha val="70000"/>
                              </a:srgbClr>
                            </a:solidFill>
                          </a14:hiddenFill>
                        </a:ext>
                      </a:extLst>
                    </p:spPr>
                  </p:pic>
                </p:oleObj>
              </mc:Fallback>
            </mc:AlternateContent>
          </a:graphicData>
        </a:graphic>
      </p:graphicFrame>
      <p:graphicFrame>
        <p:nvGraphicFramePr>
          <p:cNvPr id="114775" name="Object 87">
            <a:extLst>
              <a:ext uri="{FF2B5EF4-FFF2-40B4-BE49-F238E27FC236}">
                <a16:creationId xmlns:a16="http://schemas.microsoft.com/office/drawing/2014/main" id="{D752CBA1-298D-4242-8F50-97126DCD5F3A}"/>
              </a:ext>
            </a:extLst>
          </p:cNvPr>
          <p:cNvGraphicFramePr>
            <a:graphicFrameLocks noChangeAspect="1"/>
          </p:cNvGraphicFramePr>
          <p:nvPr/>
        </p:nvGraphicFramePr>
        <p:xfrm>
          <a:off x="4724400" y="5867400"/>
          <a:ext cx="3048000" cy="812800"/>
        </p:xfrm>
        <a:graphic>
          <a:graphicData uri="http://schemas.openxmlformats.org/presentationml/2006/ole">
            <mc:AlternateContent xmlns:mc="http://schemas.openxmlformats.org/markup-compatibility/2006">
              <mc:Choice xmlns:v="urn:schemas-microsoft-com:vml" Requires="v">
                <p:oleObj spid="_x0000_s6340" name="公式" r:id="rId9" imgW="1523880" imgH="444240" progId="Equation.3">
                  <p:embed/>
                </p:oleObj>
              </mc:Choice>
              <mc:Fallback>
                <p:oleObj name="公式" r:id="rId9" imgW="1523880" imgH="444240" progId="Equation.3">
                  <p:embed/>
                  <p:pic>
                    <p:nvPicPr>
                      <p:cNvPr id="0" name="Object 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5867400"/>
                        <a:ext cx="3048000" cy="812800"/>
                      </a:xfrm>
                      <a:prstGeom prst="rect">
                        <a:avLst/>
                      </a:prstGeom>
                      <a:noFill/>
                      <a:ln>
                        <a:noFill/>
                      </a:ln>
                      <a:effectLst/>
                      <a:extLst>
                        <a:ext uri="{909E8E84-426E-40DD-AFC4-6F175D3DCCD1}">
                          <a14:hiddenFill xmlns:a14="http://schemas.microsoft.com/office/drawing/2010/main">
                            <a:solidFill>
                              <a:srgbClr val="FF33CC">
                                <a:alpha val="70000"/>
                              </a:srgbClr>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86" name="Text Box 89">
            <a:extLst>
              <a:ext uri="{FF2B5EF4-FFF2-40B4-BE49-F238E27FC236}">
                <a16:creationId xmlns:a16="http://schemas.microsoft.com/office/drawing/2014/main" id="{D3E73EF8-3AD4-4316-AC7B-1D925510B045}"/>
              </a:ext>
            </a:extLst>
          </p:cNvPr>
          <p:cNvSpPr txBox="1">
            <a:spLocks noChangeArrowheads="1"/>
          </p:cNvSpPr>
          <p:nvPr/>
        </p:nvSpPr>
        <p:spPr bwMode="auto">
          <a:xfrm>
            <a:off x="1295400" y="5334000"/>
            <a:ext cx="2286000" cy="473075"/>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500" b="1">
                <a:solidFill>
                  <a:schemeClr val="bg1"/>
                </a:solidFill>
                <a:latin typeface="Times New Roman" panose="02020603050405020304" pitchFamily="18" charset="0"/>
              </a:rPr>
              <a:t>When </a:t>
            </a:r>
            <a:r>
              <a:rPr kumimoji="1" lang="en-US" altLang="zh-CN" sz="2500" b="1" i="1">
                <a:solidFill>
                  <a:schemeClr val="bg1"/>
                </a:solidFill>
                <a:latin typeface="Times New Roman" panose="02020603050405020304" pitchFamily="18" charset="0"/>
              </a:rPr>
              <a:t>T=T</a:t>
            </a:r>
            <a:r>
              <a:rPr kumimoji="1" lang="en-US" altLang="zh-CN" sz="2500" b="1" i="1" baseline="-25000">
                <a:solidFill>
                  <a:schemeClr val="bg1"/>
                </a:solidFill>
                <a:latin typeface="Times New Roman" panose="02020603050405020304" pitchFamily="18" charset="0"/>
              </a:rPr>
              <a:t>g</a:t>
            </a:r>
            <a:endParaRPr kumimoji="1" lang="en-US" altLang="zh-CN" sz="2500" b="1" i="1">
              <a:solidFill>
                <a:schemeClr val="bg1"/>
              </a:solidFill>
              <a:latin typeface="Times New Roman" panose="02020603050405020304" pitchFamily="18" charset="0"/>
            </a:endParaRPr>
          </a:p>
        </p:txBody>
      </p:sp>
      <p:sp>
        <p:nvSpPr>
          <p:cNvPr id="114778" name="Text Box 90">
            <a:extLst>
              <a:ext uri="{FF2B5EF4-FFF2-40B4-BE49-F238E27FC236}">
                <a16:creationId xmlns:a16="http://schemas.microsoft.com/office/drawing/2014/main" id="{47B33471-16B5-4D6E-BD0D-734754FC7572}"/>
              </a:ext>
            </a:extLst>
          </p:cNvPr>
          <p:cNvSpPr txBox="1">
            <a:spLocks noChangeArrowheads="1"/>
          </p:cNvSpPr>
          <p:nvPr/>
        </p:nvSpPr>
        <p:spPr bwMode="auto">
          <a:xfrm>
            <a:off x="4724400" y="5334000"/>
            <a:ext cx="2286000" cy="473075"/>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500" b="1">
                <a:solidFill>
                  <a:schemeClr val="bg1"/>
                </a:solidFill>
                <a:latin typeface="Times New Roman" panose="02020603050405020304" pitchFamily="18" charset="0"/>
              </a:rPr>
              <a:t>When </a:t>
            </a:r>
            <a:r>
              <a:rPr kumimoji="1" lang="en-US" altLang="zh-CN" sz="2500" b="1" i="1">
                <a:solidFill>
                  <a:schemeClr val="bg1"/>
                </a:solidFill>
                <a:latin typeface="Times New Roman" panose="02020603050405020304" pitchFamily="18" charset="0"/>
              </a:rPr>
              <a:t>T&gt;T</a:t>
            </a:r>
            <a:r>
              <a:rPr kumimoji="1" lang="en-US" altLang="zh-CN" sz="2500" b="1" i="1" baseline="-25000">
                <a:solidFill>
                  <a:schemeClr val="bg1"/>
                </a:solidFill>
                <a:latin typeface="Times New Roman" panose="02020603050405020304" pitchFamily="18" charset="0"/>
              </a:rPr>
              <a:t>g</a:t>
            </a:r>
            <a:endParaRPr kumimoji="1" lang="en-US" altLang="zh-CN" sz="2500" b="1" i="1">
              <a:solidFill>
                <a:schemeClr val="bg1"/>
              </a:solidFill>
              <a:latin typeface="Times New Roman" panose="02020603050405020304" pitchFamily="18" charset="0"/>
            </a:endParaRPr>
          </a:p>
        </p:txBody>
      </p:sp>
      <p:sp>
        <p:nvSpPr>
          <p:cNvPr id="6188" name="Line 45">
            <a:extLst>
              <a:ext uri="{FF2B5EF4-FFF2-40B4-BE49-F238E27FC236}">
                <a16:creationId xmlns:a16="http://schemas.microsoft.com/office/drawing/2014/main" id="{31ECFE70-4F4A-4FBF-993E-8FEA35B6A313}"/>
              </a:ext>
            </a:extLst>
          </p:cNvPr>
          <p:cNvSpPr>
            <a:spLocks noChangeShapeType="1"/>
          </p:cNvSpPr>
          <p:nvPr/>
        </p:nvSpPr>
        <p:spPr bwMode="auto">
          <a:xfrm>
            <a:off x="5248275" y="3505200"/>
            <a:ext cx="0" cy="121920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2BF16812-3D8A-42FD-93A5-D3A7AE05B9E0}"/>
              </a:ext>
            </a:extLst>
          </p:cNvPr>
          <p:cNvSpPr>
            <a:spLocks noGrp="1"/>
          </p:cNvSpPr>
          <p:nvPr>
            <p:ph type="sldNum" sz="quarter" idx="12"/>
          </p:nvPr>
        </p:nvSpPr>
        <p:spPr/>
        <p:txBody>
          <a:bodyPr/>
          <a:lstStyle/>
          <a:p>
            <a:fld id="{8A7A6979-0714-4377-B894-6BE4C2D6E202}" type="slidenum">
              <a:rPr lang="en-US" smtClean="0"/>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17">
            <a:extLst>
              <a:ext uri="{FF2B5EF4-FFF2-40B4-BE49-F238E27FC236}">
                <a16:creationId xmlns:a16="http://schemas.microsoft.com/office/drawing/2014/main" id="{1EA2E9AF-66FA-4532-A973-E280D4D9964E}"/>
              </a:ext>
            </a:extLst>
          </p:cNvPr>
          <p:cNvSpPr txBox="1">
            <a:spLocks noChangeArrowheads="1"/>
          </p:cNvSpPr>
          <p:nvPr/>
        </p:nvSpPr>
        <p:spPr bwMode="auto">
          <a:xfrm>
            <a:off x="457200" y="1219200"/>
            <a:ext cx="6934200" cy="51911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chemeClr val="bg1"/>
                </a:solidFill>
                <a:latin typeface="Times New Roman" panose="02020603050405020304" pitchFamily="18" charset="0"/>
              </a:rPr>
              <a:t>T</a:t>
            </a:r>
            <a:r>
              <a:rPr lang="en-US" altLang="zh-CN" sz="2800" b="1" i="1" baseline="-25000">
                <a:solidFill>
                  <a:schemeClr val="bg1"/>
                </a:solidFill>
                <a:latin typeface="Times New Roman" panose="02020603050405020304" pitchFamily="18" charset="0"/>
              </a:rPr>
              <a:t>g</a:t>
            </a:r>
            <a:r>
              <a:rPr lang="zh-CN" altLang="en-US" sz="2800" b="1">
                <a:solidFill>
                  <a:schemeClr val="bg1"/>
                </a:solidFill>
                <a:latin typeface="Times New Roman" panose="02020603050405020304" pitchFamily="18" charset="0"/>
              </a:rPr>
              <a:t>以上</a:t>
            </a:r>
            <a:r>
              <a:rPr kumimoji="1" lang="zh-CN" altLang="en-US" sz="2800" b="1">
                <a:solidFill>
                  <a:schemeClr val="bg1"/>
                </a:solidFill>
                <a:latin typeface="Times New Roman" panose="02020603050405020304" pitchFamily="18" charset="0"/>
              </a:rPr>
              <a:t>高弹态某温度</a:t>
            </a:r>
            <a:r>
              <a:rPr kumimoji="1" lang="en-US" altLang="zh-CN" sz="2800" b="1" i="1">
                <a:solidFill>
                  <a:schemeClr val="bg1"/>
                </a:solidFill>
                <a:latin typeface="Times New Roman" panose="02020603050405020304" pitchFamily="18" charset="0"/>
              </a:rPr>
              <a:t>T</a:t>
            </a:r>
            <a:r>
              <a:rPr kumimoji="1" lang="zh-CN" altLang="en-US" sz="2800" b="1">
                <a:solidFill>
                  <a:schemeClr val="bg1"/>
                </a:solidFill>
                <a:latin typeface="Times New Roman" panose="02020603050405020304" pitchFamily="18" charset="0"/>
              </a:rPr>
              <a:t>时的自由体积为：</a:t>
            </a:r>
          </a:p>
        </p:txBody>
      </p:sp>
      <p:graphicFrame>
        <p:nvGraphicFramePr>
          <p:cNvPr id="8194" name="Object 30">
            <a:extLst>
              <a:ext uri="{FF2B5EF4-FFF2-40B4-BE49-F238E27FC236}">
                <a16:creationId xmlns:a16="http://schemas.microsoft.com/office/drawing/2014/main" id="{8578F01A-00D7-464E-96BE-E06AFE900EAC}"/>
              </a:ext>
            </a:extLst>
          </p:cNvPr>
          <p:cNvGraphicFramePr>
            <a:graphicFrameLocks noChangeAspect="1"/>
          </p:cNvGraphicFramePr>
          <p:nvPr/>
        </p:nvGraphicFramePr>
        <p:xfrm>
          <a:off x="1219200" y="1905000"/>
          <a:ext cx="6172200" cy="1254125"/>
        </p:xfrm>
        <a:graphic>
          <a:graphicData uri="http://schemas.openxmlformats.org/presentationml/2006/ole">
            <mc:AlternateContent xmlns:mc="http://schemas.openxmlformats.org/markup-compatibility/2006">
              <mc:Choice xmlns:v="urn:schemas-microsoft-com:vml" Requires="v">
                <p:oleObj spid="_x0000_s8315" name="公式" r:id="rId3" imgW="2286000" imgH="507960" progId="Equation.3">
                  <p:embed/>
                </p:oleObj>
              </mc:Choice>
              <mc:Fallback>
                <p:oleObj name="公式" r:id="rId3" imgW="2286000" imgH="507960"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905000"/>
                        <a:ext cx="6172200" cy="1254125"/>
                      </a:xfrm>
                      <a:prstGeom prst="rect">
                        <a:avLst/>
                      </a:prstGeom>
                      <a:solidFill>
                        <a:srgbClr val="FF33CC">
                          <a:alpha val="7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35" name="Object 31">
            <a:extLst>
              <a:ext uri="{FF2B5EF4-FFF2-40B4-BE49-F238E27FC236}">
                <a16:creationId xmlns:a16="http://schemas.microsoft.com/office/drawing/2014/main" id="{8DE394F8-F882-4923-BDA3-8ADA39415953}"/>
              </a:ext>
            </a:extLst>
          </p:cNvPr>
          <p:cNvGraphicFramePr>
            <a:graphicFrameLocks noChangeAspect="1"/>
          </p:cNvGraphicFramePr>
          <p:nvPr/>
        </p:nvGraphicFramePr>
        <p:xfrm>
          <a:off x="4495800" y="5257800"/>
          <a:ext cx="1905000" cy="879475"/>
        </p:xfrm>
        <a:graphic>
          <a:graphicData uri="http://schemas.openxmlformats.org/presentationml/2006/ole">
            <mc:AlternateContent xmlns:mc="http://schemas.openxmlformats.org/markup-compatibility/2006">
              <mc:Choice xmlns:v="urn:schemas-microsoft-com:vml" Requires="v">
                <p:oleObj spid="_x0000_s8316" r:id="rId5" imgW="990600" imgH="457200" progId="Equation.3">
                  <p:embed/>
                </p:oleObj>
              </mc:Choice>
              <mc:Fallback>
                <p:oleObj r:id="rId5" imgW="990600" imgH="457200"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5257800"/>
                        <a:ext cx="1905000" cy="879475"/>
                      </a:xfrm>
                      <a:prstGeom prst="rect">
                        <a:avLst/>
                      </a:prstGeom>
                      <a:solidFill>
                        <a:schemeClr val="hlink"/>
                      </a:solidFill>
                    </p:spPr>
                  </p:pic>
                </p:oleObj>
              </mc:Fallback>
            </mc:AlternateContent>
          </a:graphicData>
        </a:graphic>
      </p:graphicFrame>
      <p:graphicFrame>
        <p:nvGraphicFramePr>
          <p:cNvPr id="123936" name="Object 32">
            <a:extLst>
              <a:ext uri="{FF2B5EF4-FFF2-40B4-BE49-F238E27FC236}">
                <a16:creationId xmlns:a16="http://schemas.microsoft.com/office/drawing/2014/main" id="{F0A95C72-CF11-4366-A103-5942EA7F2A5B}"/>
              </a:ext>
            </a:extLst>
          </p:cNvPr>
          <p:cNvGraphicFramePr>
            <a:graphicFrameLocks noChangeAspect="1"/>
          </p:cNvGraphicFramePr>
          <p:nvPr/>
        </p:nvGraphicFramePr>
        <p:xfrm>
          <a:off x="4443413" y="3962400"/>
          <a:ext cx="1881187" cy="879475"/>
        </p:xfrm>
        <a:graphic>
          <a:graphicData uri="http://schemas.openxmlformats.org/presentationml/2006/ole">
            <mc:AlternateContent xmlns:mc="http://schemas.openxmlformats.org/markup-compatibility/2006">
              <mc:Choice xmlns:v="urn:schemas-microsoft-com:vml" Requires="v">
                <p:oleObj spid="_x0000_s8317" name="Equation" r:id="rId7" imgW="977760" imgH="457200" progId="Equation.3">
                  <p:embed/>
                </p:oleObj>
              </mc:Choice>
              <mc:Fallback>
                <p:oleObj name="Equation" r:id="rId7" imgW="977760" imgH="45720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3413" y="3962400"/>
                        <a:ext cx="1881187" cy="879475"/>
                      </a:xfrm>
                      <a:prstGeom prst="rect">
                        <a:avLst/>
                      </a:prstGeom>
                      <a:solidFill>
                        <a:schemeClr val="hlink"/>
                      </a:solidFill>
                    </p:spPr>
                  </p:pic>
                </p:oleObj>
              </mc:Fallback>
            </mc:AlternateContent>
          </a:graphicData>
        </a:graphic>
      </p:graphicFrame>
      <p:sp>
        <p:nvSpPr>
          <p:cNvPr id="123939" name="Text Box 35">
            <a:extLst>
              <a:ext uri="{FF2B5EF4-FFF2-40B4-BE49-F238E27FC236}">
                <a16:creationId xmlns:a16="http://schemas.microsoft.com/office/drawing/2014/main" id="{347B7298-80C0-4FC2-8E32-E2F994969159}"/>
              </a:ext>
            </a:extLst>
          </p:cNvPr>
          <p:cNvSpPr txBox="1">
            <a:spLocks noChangeArrowheads="1"/>
          </p:cNvSpPr>
          <p:nvPr/>
        </p:nvSpPr>
        <p:spPr bwMode="auto">
          <a:xfrm>
            <a:off x="304800" y="3352800"/>
            <a:ext cx="1752600" cy="519113"/>
          </a:xfrm>
          <a:prstGeom prst="rect">
            <a:avLst/>
          </a:prstGeom>
          <a:solidFill>
            <a:srgbClr val="8000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a:solidFill>
                  <a:schemeClr val="bg1"/>
                </a:solidFill>
                <a:latin typeface="Times New Roman" panose="02020603050405020304" pitchFamily="18" charset="0"/>
                <a:ea typeface="隶书" panose="02010509060101010101" pitchFamily="49" charset="-122"/>
              </a:rPr>
              <a:t>膨胀系数</a:t>
            </a:r>
          </a:p>
        </p:txBody>
      </p:sp>
      <p:sp>
        <p:nvSpPr>
          <p:cNvPr id="123940" name="Text Box 36">
            <a:extLst>
              <a:ext uri="{FF2B5EF4-FFF2-40B4-BE49-F238E27FC236}">
                <a16:creationId xmlns:a16="http://schemas.microsoft.com/office/drawing/2014/main" id="{5DC63573-6932-456D-B4A9-BE023ABC5991}"/>
              </a:ext>
            </a:extLst>
          </p:cNvPr>
          <p:cNvSpPr txBox="1">
            <a:spLocks noChangeArrowheads="1"/>
          </p:cNvSpPr>
          <p:nvPr/>
        </p:nvSpPr>
        <p:spPr bwMode="auto">
          <a:xfrm>
            <a:off x="1447800" y="4267200"/>
            <a:ext cx="2286000" cy="579438"/>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chemeClr val="bg1"/>
                </a:solidFill>
                <a:latin typeface="Times New Roman" panose="02020603050405020304" pitchFamily="18" charset="0"/>
              </a:rPr>
              <a:t>When </a:t>
            </a:r>
            <a:r>
              <a:rPr kumimoji="1" lang="en-US" altLang="zh-CN" sz="3200" b="1" i="1">
                <a:solidFill>
                  <a:schemeClr val="bg1"/>
                </a:solidFill>
                <a:latin typeface="Times New Roman" panose="02020603050405020304" pitchFamily="18" charset="0"/>
              </a:rPr>
              <a:t>T&lt;T</a:t>
            </a:r>
            <a:r>
              <a:rPr kumimoji="1" lang="en-US" altLang="zh-CN" sz="3200" b="1" i="1" baseline="-25000">
                <a:solidFill>
                  <a:schemeClr val="bg1"/>
                </a:solidFill>
                <a:latin typeface="Times New Roman" panose="02020603050405020304" pitchFamily="18" charset="0"/>
              </a:rPr>
              <a:t>g</a:t>
            </a:r>
            <a:endParaRPr kumimoji="1" lang="en-US" altLang="zh-CN" sz="3200" b="1" i="1">
              <a:solidFill>
                <a:schemeClr val="bg1"/>
              </a:solidFill>
              <a:latin typeface="Times New Roman" panose="02020603050405020304" pitchFamily="18" charset="0"/>
            </a:endParaRPr>
          </a:p>
        </p:txBody>
      </p:sp>
      <p:sp>
        <p:nvSpPr>
          <p:cNvPr id="123941" name="Text Box 37">
            <a:extLst>
              <a:ext uri="{FF2B5EF4-FFF2-40B4-BE49-F238E27FC236}">
                <a16:creationId xmlns:a16="http://schemas.microsoft.com/office/drawing/2014/main" id="{EC725D95-6FCE-4145-A216-02C44C8E3112}"/>
              </a:ext>
            </a:extLst>
          </p:cNvPr>
          <p:cNvSpPr txBox="1">
            <a:spLocks noChangeArrowheads="1"/>
          </p:cNvSpPr>
          <p:nvPr/>
        </p:nvSpPr>
        <p:spPr bwMode="auto">
          <a:xfrm>
            <a:off x="1447800" y="5410200"/>
            <a:ext cx="2286000" cy="579438"/>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chemeClr val="bg1"/>
                </a:solidFill>
                <a:latin typeface="Times New Roman" panose="02020603050405020304" pitchFamily="18" charset="0"/>
              </a:rPr>
              <a:t>When </a:t>
            </a:r>
            <a:r>
              <a:rPr kumimoji="1" lang="en-US" altLang="zh-CN" sz="3200" b="1" i="1">
                <a:solidFill>
                  <a:schemeClr val="bg1"/>
                </a:solidFill>
                <a:latin typeface="Times New Roman" panose="02020603050405020304" pitchFamily="18" charset="0"/>
              </a:rPr>
              <a:t>T&gt;T</a:t>
            </a:r>
            <a:r>
              <a:rPr kumimoji="1" lang="en-US" altLang="zh-CN" sz="3200" b="1" i="1" baseline="-25000">
                <a:solidFill>
                  <a:schemeClr val="bg1"/>
                </a:solidFill>
                <a:latin typeface="Times New Roman" panose="02020603050405020304" pitchFamily="18" charset="0"/>
              </a:rPr>
              <a:t>g</a:t>
            </a:r>
            <a:endParaRPr kumimoji="1" lang="en-US" altLang="zh-CN" sz="3200" b="1" i="1">
              <a:solidFill>
                <a:schemeClr val="bg1"/>
              </a:solidFill>
              <a:latin typeface="Times New Roman" panose="02020603050405020304" pitchFamily="18" charset="0"/>
            </a:endParaRPr>
          </a:p>
        </p:txBody>
      </p:sp>
      <p:sp>
        <p:nvSpPr>
          <p:cNvPr id="8203" name="Text Box 8">
            <a:extLst>
              <a:ext uri="{FF2B5EF4-FFF2-40B4-BE49-F238E27FC236}">
                <a16:creationId xmlns:a16="http://schemas.microsoft.com/office/drawing/2014/main" id="{F8D827E8-9710-4FCF-9BFC-3756EEB5CB83}"/>
              </a:ext>
            </a:extLst>
          </p:cNvPr>
          <p:cNvSpPr txBox="1">
            <a:spLocks noChangeArrowheads="1"/>
          </p:cNvSpPr>
          <p:nvPr/>
        </p:nvSpPr>
        <p:spPr bwMode="auto">
          <a:xfrm>
            <a:off x="228600" y="304800"/>
            <a:ext cx="3048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0000FF"/>
                </a:solidFill>
                <a:effectLst>
                  <a:outerShdw blurRad="38100" dist="38100" dir="2700000" algn="tl">
                    <a:srgbClr val="C0C0C0"/>
                  </a:outerShdw>
                </a:effectLst>
                <a:latin typeface="Times New Roman" panose="02020603050405020304" pitchFamily="18" charset="0"/>
                <a:ea typeface="方正小标宋简体" pitchFamily="2" charset="-122"/>
              </a:rPr>
              <a:t>自由体积理论</a:t>
            </a:r>
          </a:p>
        </p:txBody>
      </p:sp>
      <p:sp>
        <p:nvSpPr>
          <p:cNvPr id="2" name="灯片编号占位符 1">
            <a:extLst>
              <a:ext uri="{FF2B5EF4-FFF2-40B4-BE49-F238E27FC236}">
                <a16:creationId xmlns:a16="http://schemas.microsoft.com/office/drawing/2014/main" id="{313DBBFC-54CA-4791-BE1D-7DA9553AD58A}"/>
              </a:ext>
            </a:extLst>
          </p:cNvPr>
          <p:cNvSpPr>
            <a:spLocks noGrp="1"/>
          </p:cNvSpPr>
          <p:nvPr>
            <p:ph type="sldNum" sz="quarter" idx="12"/>
          </p:nvPr>
        </p:nvSpPr>
        <p:spPr/>
        <p:txBody>
          <a:bodyPr/>
          <a:lstStyle/>
          <a:p>
            <a:fld id="{8A7A6979-0714-4377-B894-6BE4C2D6E202}" type="slidenum">
              <a:rPr lang="en-US" smtClean="0"/>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29">
            <a:extLst>
              <a:ext uri="{FF2B5EF4-FFF2-40B4-BE49-F238E27FC236}">
                <a16:creationId xmlns:a16="http://schemas.microsoft.com/office/drawing/2014/main" id="{45DA8339-48B7-4316-9F99-ABCB6E9E963B}"/>
              </a:ext>
            </a:extLst>
          </p:cNvPr>
          <p:cNvSpPr txBox="1">
            <a:spLocks noChangeArrowheads="1"/>
          </p:cNvSpPr>
          <p:nvPr/>
        </p:nvSpPr>
        <p:spPr bwMode="auto">
          <a:xfrm>
            <a:off x="457200" y="1219200"/>
            <a:ext cx="3733800" cy="51911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a:solidFill>
                  <a:schemeClr val="bg1"/>
                </a:solidFill>
                <a:latin typeface="隶书" panose="02010509060101010101" pitchFamily="49" charset="-122"/>
                <a:ea typeface="隶书" panose="02010509060101010101" pitchFamily="49" charset="-122"/>
              </a:rPr>
              <a:t>自由体积膨胀系数为：</a:t>
            </a:r>
          </a:p>
        </p:txBody>
      </p:sp>
      <p:graphicFrame>
        <p:nvGraphicFramePr>
          <p:cNvPr id="9218" name="Object 31">
            <a:extLst>
              <a:ext uri="{FF2B5EF4-FFF2-40B4-BE49-F238E27FC236}">
                <a16:creationId xmlns:a16="http://schemas.microsoft.com/office/drawing/2014/main" id="{9C9E9B65-607F-4070-AC8B-7101443F4EFC}"/>
              </a:ext>
            </a:extLst>
          </p:cNvPr>
          <p:cNvGraphicFramePr>
            <a:graphicFrameLocks noChangeAspect="1"/>
          </p:cNvGraphicFramePr>
          <p:nvPr/>
        </p:nvGraphicFramePr>
        <p:xfrm>
          <a:off x="2819400" y="1981200"/>
          <a:ext cx="2843213" cy="836613"/>
        </p:xfrm>
        <a:graphic>
          <a:graphicData uri="http://schemas.openxmlformats.org/presentationml/2006/ole">
            <mc:AlternateContent xmlns:mc="http://schemas.openxmlformats.org/markup-compatibility/2006">
              <mc:Choice xmlns:v="urn:schemas-microsoft-com:vml" Requires="v">
                <p:oleObj spid="_x0000_s9339" name="公式" r:id="rId3" imgW="812520" imgH="241200" progId="Equation.3">
                  <p:embed/>
                </p:oleObj>
              </mc:Choice>
              <mc:Fallback>
                <p:oleObj name="公式" r:id="rId3" imgW="812520" imgH="241200"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981200"/>
                        <a:ext cx="2843213" cy="836613"/>
                      </a:xfrm>
                      <a:prstGeom prst="rect">
                        <a:avLst/>
                      </a:prstGeom>
                      <a:solidFill>
                        <a:srgbClr val="FF33CC">
                          <a:alpha val="7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0" name="Object 40">
            <a:extLst>
              <a:ext uri="{FF2B5EF4-FFF2-40B4-BE49-F238E27FC236}">
                <a16:creationId xmlns:a16="http://schemas.microsoft.com/office/drawing/2014/main" id="{3E901C65-E38D-4B29-90E7-90BC42CF9CEE}"/>
              </a:ext>
            </a:extLst>
          </p:cNvPr>
          <p:cNvGraphicFramePr>
            <a:graphicFrameLocks noChangeAspect="1"/>
          </p:cNvGraphicFramePr>
          <p:nvPr/>
        </p:nvGraphicFramePr>
        <p:xfrm>
          <a:off x="3581400" y="4267200"/>
          <a:ext cx="4343400" cy="792163"/>
        </p:xfrm>
        <a:graphic>
          <a:graphicData uri="http://schemas.openxmlformats.org/presentationml/2006/ole">
            <mc:AlternateContent xmlns:mc="http://schemas.openxmlformats.org/markup-compatibility/2006">
              <mc:Choice xmlns:v="urn:schemas-microsoft-com:vml" Requires="v">
                <p:oleObj spid="_x0000_s9340" r:id="rId5" imgW="1308100" imgH="241300" progId="Equation.3">
                  <p:embed/>
                </p:oleObj>
              </mc:Choice>
              <mc:Fallback>
                <p:oleObj r:id="rId5" imgW="1308100" imgH="241300" progId="Equation.3">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4267200"/>
                        <a:ext cx="4343400" cy="792163"/>
                      </a:xfrm>
                      <a:prstGeom prst="rect">
                        <a:avLst/>
                      </a:prstGeom>
                      <a:solidFill>
                        <a:schemeClr val="folHlink">
                          <a:alpha val="70000"/>
                        </a:schemeClr>
                      </a:solidFill>
                    </p:spPr>
                  </p:pic>
                </p:oleObj>
              </mc:Fallback>
            </mc:AlternateContent>
          </a:graphicData>
        </a:graphic>
      </p:graphicFrame>
      <p:graphicFrame>
        <p:nvGraphicFramePr>
          <p:cNvPr id="122923" name="Object 43">
            <a:extLst>
              <a:ext uri="{FF2B5EF4-FFF2-40B4-BE49-F238E27FC236}">
                <a16:creationId xmlns:a16="http://schemas.microsoft.com/office/drawing/2014/main" id="{E546D837-C488-43C2-B9CE-27F4E168050A}"/>
              </a:ext>
            </a:extLst>
          </p:cNvPr>
          <p:cNvGraphicFramePr>
            <a:graphicFrameLocks noChangeAspect="1"/>
          </p:cNvGraphicFramePr>
          <p:nvPr/>
        </p:nvGraphicFramePr>
        <p:xfrm>
          <a:off x="3581400" y="5445125"/>
          <a:ext cx="1354138" cy="727075"/>
        </p:xfrm>
        <a:graphic>
          <a:graphicData uri="http://schemas.openxmlformats.org/presentationml/2006/ole">
            <mc:AlternateContent xmlns:mc="http://schemas.openxmlformats.org/markup-compatibility/2006">
              <mc:Choice xmlns:v="urn:schemas-microsoft-com:vml" Requires="v">
                <p:oleObj spid="_x0000_s9341" name="Equation" r:id="rId7" imgW="444240" imgH="241200" progId="Equation.3">
                  <p:embed/>
                </p:oleObj>
              </mc:Choice>
              <mc:Fallback>
                <p:oleObj name="Equation" r:id="rId7" imgW="444240" imgH="241200" progId="Equation.3">
                  <p:embed/>
                  <p:pic>
                    <p:nvPicPr>
                      <p:cNvPr id="0"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5445125"/>
                        <a:ext cx="1354138" cy="727075"/>
                      </a:xfrm>
                      <a:prstGeom prst="rect">
                        <a:avLst/>
                      </a:prstGeom>
                      <a:solidFill>
                        <a:schemeClr val="folHlink">
                          <a:alpha val="70000"/>
                        </a:schemeClr>
                      </a:solidFill>
                    </p:spPr>
                  </p:pic>
                </p:oleObj>
              </mc:Fallback>
            </mc:AlternateContent>
          </a:graphicData>
        </a:graphic>
      </p:graphicFrame>
      <p:sp>
        <p:nvSpPr>
          <p:cNvPr id="122924" name="Text Box 44">
            <a:extLst>
              <a:ext uri="{FF2B5EF4-FFF2-40B4-BE49-F238E27FC236}">
                <a16:creationId xmlns:a16="http://schemas.microsoft.com/office/drawing/2014/main" id="{E8B6AD41-5964-4290-8918-27E0BF0298B4}"/>
              </a:ext>
            </a:extLst>
          </p:cNvPr>
          <p:cNvSpPr txBox="1">
            <a:spLocks noChangeArrowheads="1"/>
          </p:cNvSpPr>
          <p:nvPr/>
        </p:nvSpPr>
        <p:spPr bwMode="auto">
          <a:xfrm>
            <a:off x="457200" y="3367088"/>
            <a:ext cx="2819400" cy="519112"/>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a:solidFill>
                  <a:schemeClr val="bg1"/>
                </a:solidFill>
                <a:latin typeface="隶书" panose="02010509060101010101" pitchFamily="49" charset="-122"/>
                <a:ea typeface="隶书" panose="02010509060101010101" pitchFamily="49" charset="-122"/>
              </a:rPr>
              <a:t>自由体积分数：</a:t>
            </a:r>
          </a:p>
        </p:txBody>
      </p:sp>
      <p:sp>
        <p:nvSpPr>
          <p:cNvPr id="122925" name="Text Box 45">
            <a:extLst>
              <a:ext uri="{FF2B5EF4-FFF2-40B4-BE49-F238E27FC236}">
                <a16:creationId xmlns:a16="http://schemas.microsoft.com/office/drawing/2014/main" id="{DB21210F-76D5-4DA1-ACF6-30633031F229}"/>
              </a:ext>
            </a:extLst>
          </p:cNvPr>
          <p:cNvSpPr txBox="1">
            <a:spLocks noChangeArrowheads="1"/>
          </p:cNvSpPr>
          <p:nvPr/>
        </p:nvSpPr>
        <p:spPr bwMode="auto">
          <a:xfrm>
            <a:off x="685800" y="5440363"/>
            <a:ext cx="2286000" cy="579437"/>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chemeClr val="bg1"/>
                </a:solidFill>
                <a:latin typeface="Times New Roman" panose="02020603050405020304" pitchFamily="18" charset="0"/>
              </a:rPr>
              <a:t>When </a:t>
            </a:r>
            <a:r>
              <a:rPr kumimoji="1" lang="en-US" altLang="zh-CN" sz="3200" b="1" i="1">
                <a:solidFill>
                  <a:schemeClr val="bg1"/>
                </a:solidFill>
                <a:latin typeface="Times New Roman" panose="02020603050405020304" pitchFamily="18" charset="0"/>
              </a:rPr>
              <a:t>T=T</a:t>
            </a:r>
            <a:r>
              <a:rPr kumimoji="1" lang="en-US" altLang="zh-CN" sz="3200" b="1" i="1" baseline="-25000">
                <a:solidFill>
                  <a:schemeClr val="bg1"/>
                </a:solidFill>
                <a:latin typeface="Times New Roman" panose="02020603050405020304" pitchFamily="18" charset="0"/>
              </a:rPr>
              <a:t>g</a:t>
            </a:r>
            <a:endParaRPr kumimoji="1" lang="en-US" altLang="zh-CN" sz="3200" b="1" i="1">
              <a:solidFill>
                <a:schemeClr val="bg1"/>
              </a:solidFill>
              <a:latin typeface="Times New Roman" panose="02020603050405020304" pitchFamily="18" charset="0"/>
            </a:endParaRPr>
          </a:p>
        </p:txBody>
      </p:sp>
      <p:sp>
        <p:nvSpPr>
          <p:cNvPr id="122926" name="Text Box 46">
            <a:extLst>
              <a:ext uri="{FF2B5EF4-FFF2-40B4-BE49-F238E27FC236}">
                <a16:creationId xmlns:a16="http://schemas.microsoft.com/office/drawing/2014/main" id="{B6D8D378-6925-4191-B19B-5F78237E1D53}"/>
              </a:ext>
            </a:extLst>
          </p:cNvPr>
          <p:cNvSpPr txBox="1">
            <a:spLocks noChangeArrowheads="1"/>
          </p:cNvSpPr>
          <p:nvPr/>
        </p:nvSpPr>
        <p:spPr bwMode="auto">
          <a:xfrm>
            <a:off x="685800" y="4343400"/>
            <a:ext cx="2286000" cy="579438"/>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chemeClr val="bg1"/>
                </a:solidFill>
                <a:latin typeface="Times New Roman" panose="02020603050405020304" pitchFamily="18" charset="0"/>
              </a:rPr>
              <a:t>When </a:t>
            </a:r>
            <a:r>
              <a:rPr kumimoji="1" lang="en-US" altLang="zh-CN" sz="3200" b="1" i="1">
                <a:solidFill>
                  <a:schemeClr val="bg1"/>
                </a:solidFill>
                <a:latin typeface="Times New Roman" panose="02020603050405020304" pitchFamily="18" charset="0"/>
              </a:rPr>
              <a:t>T&gt;T</a:t>
            </a:r>
            <a:r>
              <a:rPr kumimoji="1" lang="en-US" altLang="zh-CN" sz="3200" b="1" i="1" baseline="-25000">
                <a:solidFill>
                  <a:schemeClr val="bg1"/>
                </a:solidFill>
                <a:latin typeface="Times New Roman" panose="02020603050405020304" pitchFamily="18" charset="0"/>
              </a:rPr>
              <a:t>g</a:t>
            </a:r>
            <a:endParaRPr kumimoji="1" lang="en-US" altLang="zh-CN" sz="3200" b="1" i="1">
              <a:solidFill>
                <a:schemeClr val="bg1"/>
              </a:solidFill>
              <a:latin typeface="Times New Roman" panose="02020603050405020304" pitchFamily="18" charset="0"/>
            </a:endParaRPr>
          </a:p>
        </p:txBody>
      </p:sp>
      <p:sp>
        <p:nvSpPr>
          <p:cNvPr id="9227" name="Text Box 8">
            <a:extLst>
              <a:ext uri="{FF2B5EF4-FFF2-40B4-BE49-F238E27FC236}">
                <a16:creationId xmlns:a16="http://schemas.microsoft.com/office/drawing/2014/main" id="{D50645F0-66CF-4FE0-9E3A-910750B417C9}"/>
              </a:ext>
            </a:extLst>
          </p:cNvPr>
          <p:cNvSpPr txBox="1">
            <a:spLocks noChangeArrowheads="1"/>
          </p:cNvSpPr>
          <p:nvPr/>
        </p:nvSpPr>
        <p:spPr bwMode="auto">
          <a:xfrm>
            <a:off x="228600" y="304800"/>
            <a:ext cx="3048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0000FF"/>
                </a:solidFill>
                <a:effectLst>
                  <a:outerShdw blurRad="38100" dist="38100" dir="2700000" algn="tl">
                    <a:srgbClr val="C0C0C0"/>
                  </a:outerShdw>
                </a:effectLst>
                <a:latin typeface="Times New Roman" panose="02020603050405020304" pitchFamily="18" charset="0"/>
                <a:ea typeface="方正小标宋简体" pitchFamily="2" charset="-122"/>
              </a:rPr>
              <a:t>自由体积理论</a:t>
            </a:r>
          </a:p>
        </p:txBody>
      </p:sp>
      <p:sp>
        <p:nvSpPr>
          <p:cNvPr id="2" name="灯片编号占位符 1">
            <a:extLst>
              <a:ext uri="{FF2B5EF4-FFF2-40B4-BE49-F238E27FC236}">
                <a16:creationId xmlns:a16="http://schemas.microsoft.com/office/drawing/2014/main" id="{1F751CAA-70B0-4398-B7DB-696D7C318980}"/>
              </a:ext>
            </a:extLst>
          </p:cNvPr>
          <p:cNvSpPr>
            <a:spLocks noGrp="1"/>
          </p:cNvSpPr>
          <p:nvPr>
            <p:ph type="sldNum" sz="quarter" idx="12"/>
          </p:nvPr>
        </p:nvSpPr>
        <p:spPr/>
        <p:txBody>
          <a:bodyPr/>
          <a:lstStyle/>
          <a:p>
            <a:fld id="{8A7A6979-0714-4377-B894-6BE4C2D6E202}" type="slidenum">
              <a:rPr lang="en-US" smtClean="0"/>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51" name="Object 23">
            <a:extLst>
              <a:ext uri="{FF2B5EF4-FFF2-40B4-BE49-F238E27FC236}">
                <a16:creationId xmlns:a16="http://schemas.microsoft.com/office/drawing/2014/main" id="{75D1882D-92DB-4387-9C9E-3E6CDBEC067F}"/>
              </a:ext>
            </a:extLst>
          </p:cNvPr>
          <p:cNvGraphicFramePr>
            <a:graphicFrameLocks noChangeAspect="1"/>
          </p:cNvGraphicFramePr>
          <p:nvPr/>
        </p:nvGraphicFramePr>
        <p:xfrm>
          <a:off x="2209800" y="1981200"/>
          <a:ext cx="4852988" cy="1076325"/>
        </p:xfrm>
        <a:graphic>
          <a:graphicData uri="http://schemas.openxmlformats.org/presentationml/2006/ole">
            <mc:AlternateContent xmlns:mc="http://schemas.openxmlformats.org/markup-compatibility/2006">
              <mc:Choice xmlns:v="urn:schemas-microsoft-com:vml" Requires="v">
                <p:oleObj spid="_x0000_s10400" name="公式" r:id="rId3" imgW="2057400" imgH="457200" progId="Equation.3">
                  <p:embed/>
                </p:oleObj>
              </mc:Choice>
              <mc:Fallback>
                <p:oleObj name="公式" r:id="rId3" imgW="2057400" imgH="457200"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981200"/>
                        <a:ext cx="4852988" cy="1076325"/>
                      </a:xfrm>
                      <a:prstGeom prst="rect">
                        <a:avLst/>
                      </a:prstGeom>
                      <a:solidFill>
                        <a:srgbClr val="FF33CC">
                          <a:alpha val="70000"/>
                        </a:srgbClr>
                      </a:solidFill>
                    </p:spPr>
                  </p:pic>
                </p:oleObj>
              </mc:Fallback>
            </mc:AlternateContent>
          </a:graphicData>
        </a:graphic>
      </p:graphicFrame>
      <p:sp>
        <p:nvSpPr>
          <p:cNvPr id="124953" name="Rectangle 25" descr="画布">
            <a:extLst>
              <a:ext uri="{FF2B5EF4-FFF2-40B4-BE49-F238E27FC236}">
                <a16:creationId xmlns:a16="http://schemas.microsoft.com/office/drawing/2014/main" id="{25CADD41-82BF-49E5-A965-0183F82C2806}"/>
              </a:ext>
            </a:extLst>
          </p:cNvPr>
          <p:cNvSpPr>
            <a:spLocks noChangeArrowheads="1"/>
          </p:cNvSpPr>
          <p:nvPr/>
        </p:nvSpPr>
        <p:spPr bwMode="auto">
          <a:xfrm>
            <a:off x="152400" y="1295400"/>
            <a:ext cx="8763000" cy="457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由</a:t>
            </a:r>
            <a:r>
              <a:rPr kumimoji="1" lang="en-US" altLang="zh-CN" sz="2400" b="1">
                <a:solidFill>
                  <a:schemeClr val="bg1"/>
                </a:solidFill>
                <a:latin typeface="Times New Roman" panose="02020603050405020304" pitchFamily="18" charset="0"/>
              </a:rPr>
              <a:t>M.L.Williams</a:t>
            </a:r>
            <a:r>
              <a:rPr kumimoji="1" lang="zh-CN" altLang="en-US" sz="2400" b="1">
                <a:solidFill>
                  <a:schemeClr val="bg1"/>
                </a:solidFill>
                <a:latin typeface="Times New Roman" panose="02020603050405020304" pitchFamily="18" charset="0"/>
              </a:rPr>
              <a:t>；</a:t>
            </a:r>
            <a:r>
              <a:rPr kumimoji="1" lang="en-US" altLang="zh-CN" sz="2400" b="1">
                <a:solidFill>
                  <a:schemeClr val="bg1"/>
                </a:solidFill>
                <a:latin typeface="Times New Roman" panose="02020603050405020304" pitchFamily="18" charset="0"/>
              </a:rPr>
              <a:t>R.F.Landel</a:t>
            </a:r>
            <a:r>
              <a:rPr kumimoji="1" lang="zh-CN" altLang="en-US" sz="2400" b="1">
                <a:solidFill>
                  <a:schemeClr val="bg1"/>
                </a:solidFill>
                <a:latin typeface="Times New Roman" panose="02020603050405020304" pitchFamily="18" charset="0"/>
              </a:rPr>
              <a:t>；</a:t>
            </a:r>
            <a:r>
              <a:rPr kumimoji="1" lang="en-US" altLang="zh-CN" sz="2400" b="1">
                <a:solidFill>
                  <a:schemeClr val="bg1"/>
                </a:solidFill>
                <a:latin typeface="Times New Roman" panose="02020603050405020304" pitchFamily="18" charset="0"/>
              </a:rPr>
              <a:t>D.Ferry </a:t>
            </a:r>
            <a:r>
              <a:rPr kumimoji="1" lang="zh-CN" altLang="en-US" sz="2400" b="1">
                <a:solidFill>
                  <a:schemeClr val="bg1"/>
                </a:solidFill>
                <a:latin typeface="Times New Roman" panose="02020603050405020304" pitchFamily="18" charset="0"/>
              </a:rPr>
              <a:t>提出的</a:t>
            </a:r>
            <a:r>
              <a:rPr kumimoji="1" lang="en-US" altLang="zh-CN" sz="2400" b="1">
                <a:solidFill>
                  <a:schemeClr val="bg1"/>
                </a:solidFill>
                <a:latin typeface="Times New Roman" panose="02020603050405020304" pitchFamily="18" charset="0"/>
              </a:rPr>
              <a:t>WLF</a:t>
            </a:r>
            <a:r>
              <a:rPr kumimoji="1" lang="zh-CN" altLang="en-US" sz="2400" b="1">
                <a:solidFill>
                  <a:schemeClr val="bg1"/>
                </a:solidFill>
                <a:latin typeface="Times New Roman" panose="02020603050405020304" pitchFamily="18" charset="0"/>
              </a:rPr>
              <a:t>方程，认为</a:t>
            </a:r>
          </a:p>
        </p:txBody>
      </p:sp>
      <p:sp>
        <p:nvSpPr>
          <p:cNvPr id="124957" name="Text Box 29">
            <a:extLst>
              <a:ext uri="{FF2B5EF4-FFF2-40B4-BE49-F238E27FC236}">
                <a16:creationId xmlns:a16="http://schemas.microsoft.com/office/drawing/2014/main" id="{B472C2C5-9089-4F1A-9F44-FDBCCFFBC418}"/>
              </a:ext>
            </a:extLst>
          </p:cNvPr>
          <p:cNvSpPr txBox="1">
            <a:spLocks noChangeArrowheads="1"/>
          </p:cNvSpPr>
          <p:nvPr/>
        </p:nvSpPr>
        <p:spPr bwMode="auto">
          <a:xfrm>
            <a:off x="152400" y="4495800"/>
            <a:ext cx="8610600" cy="457200"/>
          </a:xfrm>
          <a:prstGeom prst="rect">
            <a:avLst/>
          </a:prstGeom>
          <a:solidFill>
            <a:srgbClr val="000099"/>
          </a:solidFill>
          <a:ln>
            <a:noFill/>
          </a:ln>
          <a:extLst>
            <a:ext uri="{91240B29-F687-4F45-9708-019B960494DF}">
              <a14:hiddenLine xmlns:a14="http://schemas.microsoft.com/office/drawing/2010/main" w="38100">
                <a:solidFill>
                  <a:srgbClr val="FF33CC"/>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latin typeface="Times New Roman" panose="02020603050405020304" pitchFamily="18" charset="0"/>
              </a:rPr>
              <a:t>从很多聚合物的实验中得到在</a:t>
            </a:r>
            <a:r>
              <a:rPr lang="en-US" altLang="zh-CN" sz="2400" b="1" i="1">
                <a:solidFill>
                  <a:schemeClr val="bg1"/>
                </a:solidFill>
                <a:latin typeface="Times New Roman" panose="02020603050405020304" pitchFamily="18" charset="0"/>
              </a:rPr>
              <a:t>T</a:t>
            </a:r>
            <a:r>
              <a:rPr lang="en-US" altLang="zh-CN" sz="2400" b="1" i="1" baseline="-25000">
                <a:solidFill>
                  <a:schemeClr val="bg1"/>
                </a:solidFill>
                <a:latin typeface="Times New Roman" panose="02020603050405020304" pitchFamily="18" charset="0"/>
              </a:rPr>
              <a:t>g</a:t>
            </a:r>
            <a:r>
              <a:rPr lang="zh-CN" altLang="en-US" sz="2400" b="1">
                <a:solidFill>
                  <a:schemeClr val="bg1"/>
                </a:solidFill>
                <a:latin typeface="Times New Roman" panose="02020603050405020304" pitchFamily="18" charset="0"/>
              </a:rPr>
              <a:t>时的自由体积分数为一个常数。</a:t>
            </a:r>
          </a:p>
        </p:txBody>
      </p:sp>
      <p:graphicFrame>
        <p:nvGraphicFramePr>
          <p:cNvPr id="124958" name="Object 30">
            <a:extLst>
              <a:ext uri="{FF2B5EF4-FFF2-40B4-BE49-F238E27FC236}">
                <a16:creationId xmlns:a16="http://schemas.microsoft.com/office/drawing/2014/main" id="{B965D20C-F2CA-4D27-8BA0-E3235C5D3F1B}"/>
              </a:ext>
            </a:extLst>
          </p:cNvPr>
          <p:cNvGraphicFramePr>
            <a:graphicFrameLocks noChangeAspect="1"/>
          </p:cNvGraphicFramePr>
          <p:nvPr/>
        </p:nvGraphicFramePr>
        <p:xfrm>
          <a:off x="3124200" y="3429000"/>
          <a:ext cx="1354138" cy="727075"/>
        </p:xfrm>
        <a:graphic>
          <a:graphicData uri="http://schemas.openxmlformats.org/presentationml/2006/ole">
            <mc:AlternateContent xmlns:mc="http://schemas.openxmlformats.org/markup-compatibility/2006">
              <mc:Choice xmlns:v="urn:schemas-microsoft-com:vml" Requires="v">
                <p:oleObj spid="_x0000_s10401" name="Equation" r:id="rId5" imgW="444240" imgH="241200" progId="Equation.3">
                  <p:embed/>
                </p:oleObj>
              </mc:Choice>
              <mc:Fallback>
                <p:oleObj name="Equation" r:id="rId5" imgW="444240" imgH="241200"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429000"/>
                        <a:ext cx="1354138" cy="727075"/>
                      </a:xfrm>
                      <a:prstGeom prst="rect">
                        <a:avLst/>
                      </a:prstGeom>
                      <a:noFill/>
                      <a:extLst>
                        <a:ext uri="{909E8E84-426E-40DD-AFC4-6F175D3DCCD1}">
                          <a14:hiddenFill xmlns:a14="http://schemas.microsoft.com/office/drawing/2010/main">
                            <a:solidFill>
                              <a:srgbClr val="0066CC">
                                <a:alpha val="70000"/>
                              </a:srgbClr>
                            </a:solidFill>
                          </a14:hiddenFill>
                        </a:ext>
                      </a:extLst>
                    </p:spPr>
                  </p:pic>
                </p:oleObj>
              </mc:Fallback>
            </mc:AlternateContent>
          </a:graphicData>
        </a:graphic>
      </p:graphicFrame>
      <p:sp>
        <p:nvSpPr>
          <p:cNvPr id="124959" name="Text Box 31">
            <a:extLst>
              <a:ext uri="{FF2B5EF4-FFF2-40B4-BE49-F238E27FC236}">
                <a16:creationId xmlns:a16="http://schemas.microsoft.com/office/drawing/2014/main" id="{466283BD-6E79-4B96-B0FD-3E2D242BEF77}"/>
              </a:ext>
            </a:extLst>
          </p:cNvPr>
          <p:cNvSpPr txBox="1">
            <a:spLocks noChangeArrowheads="1"/>
          </p:cNvSpPr>
          <p:nvPr/>
        </p:nvSpPr>
        <p:spPr bwMode="auto">
          <a:xfrm>
            <a:off x="533400" y="3505200"/>
            <a:ext cx="2286000" cy="579438"/>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chemeClr val="bg1"/>
                </a:solidFill>
                <a:latin typeface="Times New Roman" panose="02020603050405020304" pitchFamily="18" charset="0"/>
              </a:rPr>
              <a:t>When </a:t>
            </a:r>
            <a:r>
              <a:rPr kumimoji="1" lang="en-US" altLang="zh-CN" sz="3200" b="1" i="1">
                <a:solidFill>
                  <a:schemeClr val="bg1"/>
                </a:solidFill>
                <a:latin typeface="Times New Roman" panose="02020603050405020304" pitchFamily="18" charset="0"/>
              </a:rPr>
              <a:t>T&lt;T</a:t>
            </a:r>
            <a:r>
              <a:rPr kumimoji="1" lang="en-US" altLang="zh-CN" sz="3200" b="1" i="1" baseline="-25000">
                <a:solidFill>
                  <a:schemeClr val="bg1"/>
                </a:solidFill>
                <a:latin typeface="Times New Roman" panose="02020603050405020304" pitchFamily="18" charset="0"/>
              </a:rPr>
              <a:t>g</a:t>
            </a:r>
            <a:endParaRPr kumimoji="1" lang="en-US" altLang="zh-CN" sz="3200" b="1" i="1">
              <a:solidFill>
                <a:schemeClr val="bg1"/>
              </a:solidFill>
              <a:latin typeface="Times New Roman" panose="02020603050405020304" pitchFamily="18" charset="0"/>
            </a:endParaRPr>
          </a:p>
        </p:txBody>
      </p:sp>
      <p:graphicFrame>
        <p:nvGraphicFramePr>
          <p:cNvPr id="124960" name="Object 32">
            <a:extLst>
              <a:ext uri="{FF2B5EF4-FFF2-40B4-BE49-F238E27FC236}">
                <a16:creationId xmlns:a16="http://schemas.microsoft.com/office/drawing/2014/main" id="{8C3783A1-8683-4A11-A666-88F270410F3C}"/>
              </a:ext>
            </a:extLst>
          </p:cNvPr>
          <p:cNvGraphicFramePr>
            <a:graphicFrameLocks noChangeAspect="1"/>
          </p:cNvGraphicFramePr>
          <p:nvPr/>
        </p:nvGraphicFramePr>
        <p:xfrm>
          <a:off x="1295400" y="5410200"/>
          <a:ext cx="2089150" cy="727075"/>
        </p:xfrm>
        <a:graphic>
          <a:graphicData uri="http://schemas.openxmlformats.org/presentationml/2006/ole">
            <mc:AlternateContent xmlns:mc="http://schemas.openxmlformats.org/markup-compatibility/2006">
              <mc:Choice xmlns:v="urn:schemas-microsoft-com:vml" Requires="v">
                <p:oleObj spid="_x0000_s10402" name="公式" r:id="rId7" imgW="685800" imgH="241200" progId="Equation.3">
                  <p:embed/>
                </p:oleObj>
              </mc:Choice>
              <mc:Fallback>
                <p:oleObj name="公式" r:id="rId7" imgW="685800" imgH="24120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5410200"/>
                        <a:ext cx="2089150" cy="727075"/>
                      </a:xfrm>
                      <a:prstGeom prst="rect">
                        <a:avLst/>
                      </a:prstGeom>
                      <a:solidFill>
                        <a:schemeClr val="folHlink">
                          <a:alpha val="70000"/>
                        </a:schemeClr>
                      </a:solidFill>
                    </p:spPr>
                  </p:pic>
                </p:oleObj>
              </mc:Fallback>
            </mc:AlternateContent>
          </a:graphicData>
        </a:graphic>
      </p:graphicFrame>
      <p:graphicFrame>
        <p:nvGraphicFramePr>
          <p:cNvPr id="124961" name="Object 33">
            <a:extLst>
              <a:ext uri="{FF2B5EF4-FFF2-40B4-BE49-F238E27FC236}">
                <a16:creationId xmlns:a16="http://schemas.microsoft.com/office/drawing/2014/main" id="{1CE3F66A-2AF8-4A33-9F9F-AB019D4FAA0D}"/>
              </a:ext>
            </a:extLst>
          </p:cNvPr>
          <p:cNvGraphicFramePr>
            <a:graphicFrameLocks noChangeAspect="1"/>
          </p:cNvGraphicFramePr>
          <p:nvPr/>
        </p:nvGraphicFramePr>
        <p:xfrm>
          <a:off x="4176713" y="5391150"/>
          <a:ext cx="3519487" cy="765175"/>
        </p:xfrm>
        <a:graphic>
          <a:graphicData uri="http://schemas.openxmlformats.org/presentationml/2006/ole">
            <mc:AlternateContent xmlns:mc="http://schemas.openxmlformats.org/markup-compatibility/2006">
              <mc:Choice xmlns:v="urn:schemas-microsoft-com:vml" Requires="v">
                <p:oleObj spid="_x0000_s10403" name="公式" r:id="rId9" imgW="1155600" imgH="253800" progId="Equation.3">
                  <p:embed/>
                </p:oleObj>
              </mc:Choice>
              <mc:Fallback>
                <p:oleObj name="公式" r:id="rId9" imgW="1155600" imgH="253800" progId="Equation.3">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6713" y="5391150"/>
                        <a:ext cx="3519487" cy="765175"/>
                      </a:xfrm>
                      <a:prstGeom prst="rect">
                        <a:avLst/>
                      </a:prstGeom>
                      <a:solidFill>
                        <a:schemeClr val="folHlink">
                          <a:alpha val="70000"/>
                        </a:schemeClr>
                      </a:solidFill>
                    </p:spPr>
                  </p:pic>
                </p:oleObj>
              </mc:Fallback>
            </mc:AlternateContent>
          </a:graphicData>
        </a:graphic>
      </p:graphicFrame>
      <p:sp>
        <p:nvSpPr>
          <p:cNvPr id="10251" name="Text Box 8">
            <a:extLst>
              <a:ext uri="{FF2B5EF4-FFF2-40B4-BE49-F238E27FC236}">
                <a16:creationId xmlns:a16="http://schemas.microsoft.com/office/drawing/2014/main" id="{B9F4C110-B3F9-40D3-9704-9516B49F77B4}"/>
              </a:ext>
            </a:extLst>
          </p:cNvPr>
          <p:cNvSpPr txBox="1">
            <a:spLocks noChangeArrowheads="1"/>
          </p:cNvSpPr>
          <p:nvPr/>
        </p:nvSpPr>
        <p:spPr bwMode="auto">
          <a:xfrm>
            <a:off x="228600" y="304800"/>
            <a:ext cx="3048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0000FF"/>
                </a:solidFill>
                <a:effectLst>
                  <a:outerShdw blurRad="38100" dist="38100" dir="2700000" algn="tl">
                    <a:srgbClr val="C0C0C0"/>
                  </a:outerShdw>
                </a:effectLst>
                <a:latin typeface="Times New Roman" panose="02020603050405020304" pitchFamily="18" charset="0"/>
                <a:ea typeface="方正小标宋简体" pitchFamily="2" charset="-122"/>
              </a:rPr>
              <a:t>自由体积理论</a:t>
            </a:r>
          </a:p>
        </p:txBody>
      </p:sp>
      <p:sp>
        <p:nvSpPr>
          <p:cNvPr id="2" name="灯片编号占位符 1">
            <a:extLst>
              <a:ext uri="{FF2B5EF4-FFF2-40B4-BE49-F238E27FC236}">
                <a16:creationId xmlns:a16="http://schemas.microsoft.com/office/drawing/2014/main" id="{16D095A3-D9B5-40B2-9A07-37B3DD0FC006}"/>
              </a:ext>
            </a:extLst>
          </p:cNvPr>
          <p:cNvSpPr>
            <a:spLocks noGrp="1"/>
          </p:cNvSpPr>
          <p:nvPr>
            <p:ph type="sldNum" sz="quarter" idx="12"/>
          </p:nvPr>
        </p:nvSpPr>
        <p:spPr/>
        <p:txBody>
          <a:bodyPr/>
          <a:lstStyle/>
          <a:p>
            <a:fld id="{8A7A6979-0714-4377-B894-6BE4C2D6E202}" type="slidenum">
              <a:rPr lang="en-US" smtClean="0"/>
              <a:pPr/>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Text Box 5" descr="画布">
            <a:extLst>
              <a:ext uri="{FF2B5EF4-FFF2-40B4-BE49-F238E27FC236}">
                <a16:creationId xmlns:a16="http://schemas.microsoft.com/office/drawing/2014/main" id="{AA2D4016-8750-4071-88E8-9B587E638D27}"/>
              </a:ext>
            </a:extLst>
          </p:cNvPr>
          <p:cNvSpPr txBox="1">
            <a:spLocks noChangeArrowheads="1"/>
          </p:cNvSpPr>
          <p:nvPr/>
        </p:nvSpPr>
        <p:spPr bwMode="auto">
          <a:xfrm>
            <a:off x="381000" y="2133600"/>
            <a:ext cx="8458200" cy="2657475"/>
          </a:xfrm>
          <a:prstGeom prst="rect">
            <a:avLst/>
          </a:prstGeom>
          <a:blipFill dpi="0" rotWithShape="1">
            <a:blip r:embed="rId2">
              <a:alphaModFix amt="45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50000"/>
              </a:spcBef>
            </a:pPr>
            <a:r>
              <a:rPr lang="zh-CN" altLang="en-US" sz="2800">
                <a:solidFill>
                  <a:srgbClr val="006600"/>
                </a:solidFill>
                <a:effectLst>
                  <a:outerShdw blurRad="38100" dist="38100" dir="2700000" algn="tl">
                    <a:srgbClr val="C0C0C0"/>
                  </a:outerShdw>
                </a:effectLst>
                <a:latin typeface="隶书" panose="02010509060101010101" pitchFamily="49" charset="-122"/>
                <a:ea typeface="隶书" panose="02010509060101010101" pitchFamily="49" charset="-122"/>
              </a:rPr>
              <a:t>自由体积理论认为</a:t>
            </a:r>
            <a:r>
              <a:rPr lang="en-US" altLang="zh-CN" sz="2800" i="1">
                <a:solidFill>
                  <a:srgbClr val="006600"/>
                </a:solidFill>
                <a:effectLst>
                  <a:outerShdw blurRad="38100" dist="38100" dir="2700000" algn="tl">
                    <a:srgbClr val="C0C0C0"/>
                  </a:outerShdw>
                </a:effectLst>
                <a:latin typeface="隶书" panose="02010509060101010101" pitchFamily="49" charset="-122"/>
                <a:ea typeface="隶书" panose="02010509060101010101" pitchFamily="49" charset="-122"/>
              </a:rPr>
              <a:t>T</a:t>
            </a:r>
            <a:r>
              <a:rPr lang="en-US" altLang="zh-CN" sz="2800" i="1" baseline="-25000">
                <a:solidFill>
                  <a:srgbClr val="006600"/>
                </a:solidFill>
                <a:effectLst>
                  <a:outerShdw blurRad="38100" dist="38100" dir="2700000" algn="tl">
                    <a:srgbClr val="C0C0C0"/>
                  </a:outerShdw>
                </a:effectLst>
                <a:latin typeface="隶书" panose="02010509060101010101" pitchFamily="49" charset="-122"/>
                <a:ea typeface="隶书" panose="02010509060101010101" pitchFamily="49" charset="-122"/>
              </a:rPr>
              <a:t>g</a:t>
            </a:r>
            <a:r>
              <a:rPr lang="zh-CN" altLang="en-US" sz="2800">
                <a:solidFill>
                  <a:srgbClr val="006600"/>
                </a:solidFill>
                <a:effectLst>
                  <a:outerShdw blurRad="38100" dist="38100" dir="2700000" algn="tl">
                    <a:srgbClr val="C0C0C0"/>
                  </a:outerShdw>
                </a:effectLst>
                <a:latin typeface="隶书" panose="02010509060101010101" pitchFamily="49" charset="-122"/>
                <a:ea typeface="隶书" panose="02010509060101010101" pitchFamily="49" charset="-122"/>
              </a:rPr>
              <a:t>以下的自由体积不变，认为玻璃化转变处于等自由体积的状态，</a:t>
            </a:r>
            <a:r>
              <a:rPr lang="zh-CN" altLang="en-US" sz="2800">
                <a:solidFill>
                  <a:srgbClr val="FF0000"/>
                </a:solidFill>
                <a:effectLst>
                  <a:outerShdw blurRad="38100" dist="38100" dir="2700000" algn="tl">
                    <a:srgbClr val="C0C0C0"/>
                  </a:outerShdw>
                </a:effectLst>
                <a:latin typeface="隶书" panose="02010509060101010101" pitchFamily="49" charset="-122"/>
                <a:ea typeface="隶书" panose="02010509060101010101" pitchFamily="49" charset="-122"/>
              </a:rPr>
              <a:t>实际测量表明</a:t>
            </a:r>
            <a:r>
              <a:rPr lang="en-US" altLang="zh-CN" sz="2800" i="1">
                <a:solidFill>
                  <a:srgbClr val="FF0000"/>
                </a:solidFill>
                <a:effectLst>
                  <a:outerShdw blurRad="38100" dist="38100" dir="2700000" algn="tl">
                    <a:srgbClr val="C0C0C0"/>
                  </a:outerShdw>
                </a:effectLst>
                <a:latin typeface="隶书" panose="02010509060101010101" pitchFamily="49" charset="-122"/>
                <a:ea typeface="隶书" panose="02010509060101010101" pitchFamily="49" charset="-122"/>
              </a:rPr>
              <a:t>T</a:t>
            </a:r>
            <a:r>
              <a:rPr lang="en-US" altLang="zh-CN" sz="2800" i="1" baseline="-25000">
                <a:solidFill>
                  <a:srgbClr val="FF0000"/>
                </a:solidFill>
                <a:effectLst>
                  <a:outerShdw blurRad="38100" dist="38100" dir="2700000" algn="tl">
                    <a:srgbClr val="C0C0C0"/>
                  </a:outerShdw>
                </a:effectLst>
                <a:latin typeface="隶书" panose="02010509060101010101" pitchFamily="49" charset="-122"/>
                <a:ea typeface="隶书" panose="02010509060101010101" pitchFamily="49" charset="-122"/>
              </a:rPr>
              <a:t>g</a:t>
            </a:r>
            <a:r>
              <a:rPr lang="zh-CN" altLang="en-US" sz="2800">
                <a:solidFill>
                  <a:srgbClr val="FF0000"/>
                </a:solidFill>
                <a:effectLst>
                  <a:outerShdw blurRad="38100" dist="38100" dir="2700000" algn="tl">
                    <a:srgbClr val="C0C0C0"/>
                  </a:outerShdw>
                </a:effectLst>
                <a:latin typeface="隶书" panose="02010509060101010101" pitchFamily="49" charset="-122"/>
                <a:ea typeface="隶书" panose="02010509060101010101" pitchFamily="49" charset="-122"/>
              </a:rPr>
              <a:t>以下自由体积是变化的，</a:t>
            </a:r>
            <a:r>
              <a:rPr lang="zh-CN" altLang="en-US" sz="2800">
                <a:solidFill>
                  <a:srgbClr val="006600"/>
                </a:solidFill>
                <a:effectLst>
                  <a:outerShdw blurRad="38100" dist="38100" dir="2700000" algn="tl">
                    <a:srgbClr val="C0C0C0"/>
                  </a:outerShdw>
                </a:effectLst>
                <a:latin typeface="隶书" panose="02010509060101010101" pitchFamily="49" charset="-122"/>
                <a:ea typeface="隶书" panose="02010509060101010101" pitchFamily="49" charset="-122"/>
              </a:rPr>
              <a:t>这就导致了其它玻璃化转变理论的提出。</a:t>
            </a:r>
          </a:p>
        </p:txBody>
      </p:sp>
      <p:sp>
        <p:nvSpPr>
          <p:cNvPr id="52228" name="Rectangle 6">
            <a:extLst>
              <a:ext uri="{FF2B5EF4-FFF2-40B4-BE49-F238E27FC236}">
                <a16:creationId xmlns:a16="http://schemas.microsoft.com/office/drawing/2014/main" id="{70089D10-F4FC-4C2C-858E-C4FAA9F1A073}"/>
              </a:ext>
            </a:extLst>
          </p:cNvPr>
          <p:cNvSpPr>
            <a:spLocks noChangeArrowheads="1"/>
          </p:cNvSpPr>
          <p:nvPr/>
        </p:nvSpPr>
        <p:spPr bwMode="auto">
          <a:xfrm>
            <a:off x="381000" y="1371600"/>
            <a:ext cx="3740150" cy="51911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FFFF00"/>
                </a:solidFill>
                <a:ea typeface="隶书" panose="02010509060101010101" pitchFamily="49" charset="-122"/>
              </a:rPr>
              <a:t>理论存在的不足之处：</a:t>
            </a:r>
          </a:p>
        </p:txBody>
      </p:sp>
      <p:sp>
        <p:nvSpPr>
          <p:cNvPr id="52230" name="Text Box 8">
            <a:extLst>
              <a:ext uri="{FF2B5EF4-FFF2-40B4-BE49-F238E27FC236}">
                <a16:creationId xmlns:a16="http://schemas.microsoft.com/office/drawing/2014/main" id="{00876DD3-5053-4619-81DC-7C8F1348F2E3}"/>
              </a:ext>
            </a:extLst>
          </p:cNvPr>
          <p:cNvSpPr txBox="1">
            <a:spLocks noChangeArrowheads="1"/>
          </p:cNvSpPr>
          <p:nvPr/>
        </p:nvSpPr>
        <p:spPr bwMode="auto">
          <a:xfrm>
            <a:off x="228600" y="304800"/>
            <a:ext cx="3048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0000FF"/>
                </a:solidFill>
                <a:effectLst>
                  <a:outerShdw blurRad="38100" dist="38100" dir="2700000" algn="tl">
                    <a:srgbClr val="C0C0C0"/>
                  </a:outerShdw>
                </a:effectLst>
                <a:latin typeface="Times New Roman" panose="02020603050405020304" pitchFamily="18" charset="0"/>
                <a:ea typeface="方正小标宋简体" pitchFamily="2" charset="-122"/>
              </a:rPr>
              <a:t>自由体积理论</a:t>
            </a:r>
          </a:p>
        </p:txBody>
      </p:sp>
      <p:sp>
        <p:nvSpPr>
          <p:cNvPr id="2" name="灯片编号占位符 1">
            <a:extLst>
              <a:ext uri="{FF2B5EF4-FFF2-40B4-BE49-F238E27FC236}">
                <a16:creationId xmlns:a16="http://schemas.microsoft.com/office/drawing/2014/main" id="{CC79A25C-5AC2-4095-BDC2-C4CE2A749841}"/>
              </a:ext>
            </a:extLst>
          </p:cNvPr>
          <p:cNvSpPr>
            <a:spLocks noGrp="1"/>
          </p:cNvSpPr>
          <p:nvPr>
            <p:ph type="sldNum" sz="quarter" idx="12"/>
          </p:nvPr>
        </p:nvSpPr>
        <p:spPr/>
        <p:txBody>
          <a:bodyPr/>
          <a:lstStyle/>
          <a:p>
            <a:fld id="{8A7A6979-0714-4377-B894-6BE4C2D6E202}" type="slidenum">
              <a:rPr lang="en-US" smtClean="0"/>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5C271DA-4792-42AC-948C-CB120216E3D9}"/>
              </a:ext>
            </a:extLst>
          </p:cNvPr>
          <p:cNvSpPr>
            <a:spLocks noGrp="1"/>
          </p:cNvSpPr>
          <p:nvPr>
            <p:ph type="sldNum" sz="quarter" idx="12"/>
          </p:nvPr>
        </p:nvSpPr>
        <p:spPr/>
        <p:txBody>
          <a:bodyPr/>
          <a:lstStyle/>
          <a:p>
            <a:fld id="{8A7A6979-0714-4377-B894-6BE4C2D6E202}" type="slidenum">
              <a:rPr lang="en-US" smtClean="0"/>
              <a:pPr/>
              <a:t>37</a:t>
            </a:fld>
            <a:endParaRPr lang="en-US" dirty="0"/>
          </a:p>
        </p:txBody>
      </p:sp>
      <p:sp>
        <p:nvSpPr>
          <p:cNvPr id="6" name="Rectangle 6">
            <a:extLst>
              <a:ext uri="{FF2B5EF4-FFF2-40B4-BE49-F238E27FC236}">
                <a16:creationId xmlns:a16="http://schemas.microsoft.com/office/drawing/2014/main" id="{2B5C07A6-E781-4F43-AAC6-F4E25E710773}"/>
              </a:ext>
            </a:extLst>
          </p:cNvPr>
          <p:cNvSpPr>
            <a:spLocks noChangeArrowheads="1"/>
          </p:cNvSpPr>
          <p:nvPr/>
        </p:nvSpPr>
        <p:spPr bwMode="auto">
          <a:xfrm>
            <a:off x="210758" y="76200"/>
            <a:ext cx="8039380" cy="1384995"/>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FFFF00"/>
                </a:solidFill>
                <a:ea typeface="隶书" panose="02010509060101010101" pitchFamily="49" charset="-122"/>
              </a:rPr>
              <a:t>试用玻璃化转变的自由体积理论解释：</a:t>
            </a:r>
            <a:endParaRPr lang="en-US" altLang="zh-CN" sz="2800" dirty="0">
              <a:solidFill>
                <a:srgbClr val="FFFF00"/>
              </a:solidFill>
              <a:ea typeface="隶书" panose="02010509060101010101" pitchFamily="49" charset="-122"/>
            </a:endParaRPr>
          </a:p>
          <a:p>
            <a:pPr eaLnBrk="1" hangingPunct="1"/>
            <a:r>
              <a:rPr lang="en-US" altLang="zh-CN" sz="2800" dirty="0">
                <a:solidFill>
                  <a:srgbClr val="FFFF00"/>
                </a:solidFill>
                <a:ea typeface="隶书" panose="02010509060101010101" pitchFamily="49" charset="-122"/>
                <a:sym typeface="Wingdings" panose="05000000000000000000" pitchFamily="2" charset="2"/>
              </a:rPr>
              <a:t>(1)</a:t>
            </a:r>
            <a:r>
              <a:rPr lang="zh-CN" altLang="en-US" sz="2800" dirty="0">
                <a:solidFill>
                  <a:srgbClr val="FFFF00"/>
                </a:solidFill>
                <a:ea typeface="隶书" panose="02010509060101010101" pitchFamily="49" charset="-122"/>
                <a:sym typeface="Wingdings" panose="05000000000000000000" pitchFamily="2" charset="2"/>
              </a:rPr>
              <a:t>非晶态聚合物冷却时体积收缩速率发生变化；</a:t>
            </a:r>
            <a:endParaRPr lang="en-US" altLang="zh-CN" sz="2800" dirty="0">
              <a:solidFill>
                <a:srgbClr val="FFFF00"/>
              </a:solidFill>
              <a:ea typeface="隶书" panose="02010509060101010101" pitchFamily="49" charset="-122"/>
              <a:sym typeface="Wingdings" panose="05000000000000000000" pitchFamily="2" charset="2"/>
            </a:endParaRPr>
          </a:p>
          <a:p>
            <a:pPr eaLnBrk="1" hangingPunct="1"/>
            <a:r>
              <a:rPr lang="en-US" altLang="zh-CN" sz="2800" dirty="0">
                <a:solidFill>
                  <a:srgbClr val="FFFF00"/>
                </a:solidFill>
                <a:ea typeface="隶书" panose="02010509060101010101" pitchFamily="49" charset="-122"/>
                <a:sym typeface="Wingdings" panose="05000000000000000000" pitchFamily="2" charset="2"/>
              </a:rPr>
              <a:t>(2)</a:t>
            </a:r>
            <a:r>
              <a:rPr lang="zh-CN" altLang="en-US" sz="2800" dirty="0">
                <a:solidFill>
                  <a:srgbClr val="FFFF00"/>
                </a:solidFill>
                <a:ea typeface="隶书" panose="02010509060101010101" pitchFamily="49" charset="-122"/>
                <a:sym typeface="Wingdings" panose="05000000000000000000" pitchFamily="2" charset="2"/>
              </a:rPr>
              <a:t>冷却速率越快，测得</a:t>
            </a:r>
            <a:r>
              <a:rPr lang="en-US" altLang="zh-CN" sz="2800" dirty="0" err="1">
                <a:solidFill>
                  <a:srgbClr val="FFFF00"/>
                </a:solidFill>
                <a:ea typeface="隶书" panose="02010509060101010101" pitchFamily="49" charset="-122"/>
                <a:sym typeface="Wingdings" panose="05000000000000000000" pitchFamily="2" charset="2"/>
              </a:rPr>
              <a:t>Tg</a:t>
            </a:r>
            <a:r>
              <a:rPr lang="zh-CN" altLang="en-US" sz="2800" dirty="0">
                <a:solidFill>
                  <a:srgbClr val="FFFF00"/>
                </a:solidFill>
                <a:ea typeface="隶书" panose="02010509060101010101" pitchFamily="49" charset="-122"/>
                <a:sym typeface="Wingdings" panose="05000000000000000000" pitchFamily="2" charset="2"/>
              </a:rPr>
              <a:t>值越高。</a:t>
            </a:r>
            <a:endParaRPr lang="zh-CN" altLang="en-US" sz="2800" dirty="0">
              <a:solidFill>
                <a:srgbClr val="FFFF00"/>
              </a:solidFill>
              <a:ea typeface="隶书" panose="02010509060101010101" pitchFamily="49" charset="-122"/>
            </a:endParaRPr>
          </a:p>
        </p:txBody>
      </p:sp>
      <p:sp>
        <p:nvSpPr>
          <p:cNvPr id="7" name="矩形 6">
            <a:extLst>
              <a:ext uri="{FF2B5EF4-FFF2-40B4-BE49-F238E27FC236}">
                <a16:creationId xmlns:a16="http://schemas.microsoft.com/office/drawing/2014/main" id="{355F24F1-707B-4834-BF2D-EB38BB1ED300}"/>
              </a:ext>
            </a:extLst>
          </p:cNvPr>
          <p:cNvSpPr/>
          <p:nvPr/>
        </p:nvSpPr>
        <p:spPr>
          <a:xfrm>
            <a:off x="178981" y="1676400"/>
            <a:ext cx="8534400" cy="480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）根据自由体积理论，液体或固体的体积包括两个部分，即占有体积和自由体积。后者为分子运动提供空间，使分子链可以通过转动和位移而调整构象。</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在玻璃化温度以上，占有体积和自由体积都会膨胀，链段处于运动状态；</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随着温度的降低，除了占有体积缓慢收缩之外，自由体积也会发生收缩；</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在玻璃化转变温度以下，自由体积提供的空间已不足以使非晶态聚合物分子链发生构象调整，随着温度降低，仅有占有体积的缓慢收缩。</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因此，比体积</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温度曲线在</a:t>
            </a:r>
            <a:r>
              <a:rPr lang="en-US" altLang="zh-CN" dirty="0" err="1">
                <a:solidFill>
                  <a:schemeClr val="tx1"/>
                </a:solidFill>
                <a:latin typeface="微软雅黑" panose="020B0503020204020204" pitchFamily="34" charset="-122"/>
                <a:ea typeface="微软雅黑" panose="020B0503020204020204" pitchFamily="34" charset="-122"/>
              </a:rPr>
              <a:t>Tg</a:t>
            </a:r>
            <a:r>
              <a:rPr lang="zh-CN" altLang="en-US" dirty="0">
                <a:solidFill>
                  <a:schemeClr val="tx1"/>
                </a:solidFill>
                <a:latin typeface="微软雅黑" panose="020B0503020204020204" pitchFamily="34" charset="-122"/>
                <a:ea typeface="微软雅黑" panose="020B0503020204020204" pitchFamily="34" charset="-122"/>
              </a:rPr>
              <a:t>时发生转折，热膨胀系数在</a:t>
            </a:r>
            <a:r>
              <a:rPr lang="en-US" altLang="zh-CN" dirty="0" err="1">
                <a:solidFill>
                  <a:schemeClr val="tx1"/>
                </a:solidFill>
                <a:latin typeface="微软雅黑" panose="020B0503020204020204" pitchFamily="34" charset="-122"/>
                <a:ea typeface="微软雅黑" panose="020B0503020204020204" pitchFamily="34" charset="-122"/>
              </a:rPr>
              <a:t>Tg</a:t>
            </a:r>
            <a:r>
              <a:rPr lang="zh-CN" altLang="en-US" dirty="0">
                <a:solidFill>
                  <a:schemeClr val="tx1"/>
                </a:solidFill>
                <a:latin typeface="微软雅黑" panose="020B0503020204020204" pitchFamily="34" charset="-122"/>
                <a:ea typeface="微软雅黑" panose="020B0503020204020204" pitchFamily="34" charset="-122"/>
              </a:rPr>
              <a:t>时也发生突变。</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）温度降低，体系的自由体积减小，同时粘度增大，链段运动的松弛时间增加；而玻璃化转变温度是链段运动的松弛时间与实验观察时间相当时的温度。故冷却速率越快，实验观察时间越短，测得的</a:t>
            </a:r>
            <a:r>
              <a:rPr lang="en-US" altLang="zh-CN" dirty="0" err="1">
                <a:solidFill>
                  <a:schemeClr val="tx1"/>
                </a:solidFill>
                <a:latin typeface="微软雅黑" panose="020B0503020204020204" pitchFamily="34" charset="-122"/>
                <a:ea typeface="微软雅黑" panose="020B0503020204020204" pitchFamily="34" charset="-122"/>
              </a:rPr>
              <a:t>Tg</a:t>
            </a:r>
            <a:r>
              <a:rPr lang="zh-CN" altLang="en-US" dirty="0">
                <a:solidFill>
                  <a:schemeClr val="tx1"/>
                </a:solidFill>
                <a:latin typeface="微软雅黑" panose="020B0503020204020204" pitchFamily="34" charset="-122"/>
                <a:ea typeface="微软雅黑" panose="020B0503020204020204" pitchFamily="34" charset="-122"/>
              </a:rPr>
              <a:t>值越高。</a:t>
            </a:r>
            <a:endParaRPr lang="en-US" altLang="zh-CN"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022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62DBA0F7-C4EC-4E3C-9B37-4E5D6275788B}"/>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53251" name="Text Box 3" descr="画布">
            <a:extLst>
              <a:ext uri="{FF2B5EF4-FFF2-40B4-BE49-F238E27FC236}">
                <a16:creationId xmlns:a16="http://schemas.microsoft.com/office/drawing/2014/main" id="{A46729EE-D893-44B9-A95E-7A7CD5DD4AA1}"/>
              </a:ext>
            </a:extLst>
          </p:cNvPr>
          <p:cNvSpPr txBox="1">
            <a:spLocks noChangeArrowheads="1"/>
          </p:cNvSpPr>
          <p:nvPr/>
        </p:nvSpPr>
        <p:spPr bwMode="auto">
          <a:xfrm>
            <a:off x="381000" y="1295400"/>
            <a:ext cx="8305800" cy="2397125"/>
          </a:xfrm>
          <a:prstGeom prst="rect">
            <a:avLst/>
          </a:prstGeom>
          <a:blipFill dpi="0" rotWithShape="1">
            <a:blip r:embed="rId2">
              <a:alphaModFix amt="43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5000"/>
              </a:lnSpc>
              <a:spcBef>
                <a:spcPct val="50000"/>
              </a:spcBef>
            </a:pPr>
            <a:r>
              <a:rPr lang="en-US" altLang="zh-CN" sz="2800" b="1" i="1">
                <a:solidFill>
                  <a:srgbClr val="000099"/>
                </a:solidFill>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b="1" i="1" baseline="-25000">
                <a:solidFill>
                  <a:srgbClr val="000099"/>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2800">
                <a:solidFill>
                  <a:srgbClr val="000099"/>
                </a:solidFill>
                <a:effectLst>
                  <a:outerShdw blurRad="38100" dist="38100" dir="2700000" algn="tl">
                    <a:srgbClr val="C0C0C0"/>
                  </a:outerShdw>
                </a:effectLst>
                <a:latin typeface="Times New Roman" panose="02020603050405020304" pitchFamily="18" charset="0"/>
                <a:ea typeface="隶书" panose="02010509060101010101" pitchFamily="49" charset="-122"/>
              </a:rPr>
              <a:t>是</a:t>
            </a:r>
            <a:r>
              <a:rPr lang="en-US" altLang="zh-CN" sz="2800">
                <a:solidFill>
                  <a:srgbClr val="000099"/>
                </a:solidFill>
                <a:effectLst>
                  <a:outerShdw blurRad="38100" dist="38100" dir="2700000" algn="tl">
                    <a:srgbClr val="C0C0C0"/>
                  </a:outerShdw>
                </a:effectLst>
                <a:latin typeface="Times New Roman" panose="02020603050405020304" pitchFamily="18" charset="0"/>
                <a:ea typeface="隶书" panose="02010509060101010101" pitchFamily="49" charset="-122"/>
              </a:rPr>
              <a:t>polymer</a:t>
            </a:r>
            <a:r>
              <a:rPr lang="zh-CN" altLang="en-US" sz="2800">
                <a:solidFill>
                  <a:srgbClr val="000099"/>
                </a:solidFill>
                <a:effectLst>
                  <a:outerShdw blurRad="38100" dist="38100" dir="2700000" algn="tl">
                    <a:srgbClr val="C0C0C0"/>
                  </a:outerShdw>
                </a:effectLst>
                <a:latin typeface="Times New Roman" panose="02020603050405020304" pitchFamily="18" charset="0"/>
                <a:ea typeface="隶书" panose="02010509060101010101" pitchFamily="49" charset="-122"/>
              </a:rPr>
              <a:t>链段从冻结到运动的转变温度，而链段运动是通过单键的内旋转即高分子链通过改变其构象来实现的</a:t>
            </a:r>
            <a:r>
              <a:rPr lang="en-US" altLang="zh-CN" sz="2800">
                <a:solidFill>
                  <a:srgbClr val="000099"/>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a:solidFill>
                  <a:srgbClr val="000099"/>
                </a:solidFill>
                <a:effectLst>
                  <a:outerShdw blurRad="38100" dist="38100" dir="2700000" algn="tl">
                    <a:srgbClr val="C0C0C0"/>
                  </a:outerShdw>
                </a:effectLst>
                <a:latin typeface="Times New Roman" panose="02020603050405020304" pitchFamily="18" charset="0"/>
                <a:ea typeface="隶书" panose="02010509060101010101" pitchFamily="49" charset="-122"/>
              </a:rPr>
              <a:t>所以</a:t>
            </a:r>
            <a:r>
              <a:rPr lang="zh-CN" altLang="en-US" sz="28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凡是影响高分子链柔性的因素都会影响</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T</a:t>
            </a:r>
            <a:r>
              <a:rPr lang="en-US" altLang="zh-CN" sz="2800" i="1" baseline="-250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g</a:t>
            </a:r>
            <a:r>
              <a:rPr lang="zh-CN" altLang="en-US" sz="28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endParaRPr kumimoji="1" lang="zh-CN" altLang="en-US" sz="28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 name="灯片编号占位符 1">
            <a:extLst>
              <a:ext uri="{FF2B5EF4-FFF2-40B4-BE49-F238E27FC236}">
                <a16:creationId xmlns:a16="http://schemas.microsoft.com/office/drawing/2014/main" id="{CDD06F28-80B8-4665-8796-C0589B4B13F3}"/>
              </a:ext>
            </a:extLst>
          </p:cNvPr>
          <p:cNvSpPr>
            <a:spLocks noGrp="1"/>
          </p:cNvSpPr>
          <p:nvPr>
            <p:ph type="sldNum" sz="quarter" idx="12"/>
          </p:nvPr>
        </p:nvSpPr>
        <p:spPr/>
        <p:txBody>
          <a:bodyPr/>
          <a:lstStyle/>
          <a:p>
            <a:fld id="{8A7A6979-0714-4377-B894-6BE4C2D6E202}" type="slidenum">
              <a:rPr lang="en-US" smtClean="0"/>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Text Box 2">
            <a:extLst>
              <a:ext uri="{FF2B5EF4-FFF2-40B4-BE49-F238E27FC236}">
                <a16:creationId xmlns:a16="http://schemas.microsoft.com/office/drawing/2014/main" id="{568C8AE8-7D8C-4FEE-8743-BD9FE33BCB8D}"/>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54280" name="Rectangle 8">
            <a:extLst>
              <a:ext uri="{FF2B5EF4-FFF2-40B4-BE49-F238E27FC236}">
                <a16:creationId xmlns:a16="http://schemas.microsoft.com/office/drawing/2014/main" id="{F1D11146-678E-461A-9970-05EB82127E33}"/>
              </a:ext>
            </a:extLst>
          </p:cNvPr>
          <p:cNvSpPr>
            <a:spLocks noChangeArrowheads="1"/>
          </p:cNvSpPr>
          <p:nvPr/>
        </p:nvSpPr>
        <p:spPr bwMode="auto">
          <a:xfrm>
            <a:off x="381000" y="1371600"/>
            <a:ext cx="8382000" cy="1828800"/>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FontTx/>
              <a:buNone/>
            </a:pPr>
            <a:r>
              <a:rPr lang="zh-CN" altLang="en-US" sz="2400" b="1" u="sng">
                <a:solidFill>
                  <a:srgbClr val="3366FF"/>
                </a:solidFill>
                <a:latin typeface="隶书" panose="02010509060101010101" pitchFamily="49" charset="-122"/>
                <a:ea typeface="隶书" panose="02010509060101010101" pitchFamily="49" charset="-122"/>
              </a:rPr>
              <a:t>化学结构的影响</a:t>
            </a:r>
            <a:r>
              <a:rPr lang="zh-CN" altLang="en-US" sz="2400" b="1">
                <a:latin typeface="隶书" panose="02010509060101010101" pitchFamily="49" charset="-122"/>
                <a:ea typeface="隶书" panose="02010509060101010101" pitchFamily="49" charset="-122"/>
              </a:rPr>
              <a:t>  </a:t>
            </a:r>
            <a:r>
              <a:rPr lang="zh-CN" altLang="en-US" sz="2400" b="1" u="sng">
                <a:solidFill>
                  <a:srgbClr val="FF6600"/>
                </a:solidFill>
                <a:latin typeface="隶书" panose="02010509060101010101" pitchFamily="49" charset="-122"/>
                <a:ea typeface="隶书" panose="02010509060101010101" pitchFamily="49" charset="-122"/>
              </a:rPr>
              <a:t>其它结构因素的影响</a:t>
            </a:r>
            <a:r>
              <a:rPr lang="zh-CN" altLang="en-US" sz="2400" b="1">
                <a:latin typeface="隶书" panose="02010509060101010101" pitchFamily="49" charset="-122"/>
                <a:ea typeface="隶书" panose="02010509060101010101" pitchFamily="49" charset="-122"/>
              </a:rPr>
              <a:t>   </a:t>
            </a:r>
            <a:r>
              <a:rPr lang="zh-CN" altLang="en-US" sz="2400" b="1" u="sng">
                <a:solidFill>
                  <a:srgbClr val="CC00CC"/>
                </a:solidFill>
                <a:latin typeface="隶书" panose="02010509060101010101" pitchFamily="49" charset="-122"/>
                <a:ea typeface="隶书" panose="02010509060101010101" pitchFamily="49" charset="-122"/>
              </a:rPr>
              <a:t>外界条件的影响</a:t>
            </a:r>
          </a:p>
          <a:p>
            <a:pPr>
              <a:lnSpc>
                <a:spcPct val="130000"/>
              </a:lnSpc>
              <a:buFontTx/>
              <a:buNone/>
            </a:pPr>
            <a:r>
              <a:rPr lang="zh-CN" altLang="en-US" sz="2400" b="1">
                <a:solidFill>
                  <a:srgbClr val="FF0000"/>
                </a:solidFill>
                <a:latin typeface="隶书" panose="02010509060101010101" pitchFamily="49" charset="-122"/>
                <a:ea typeface="隶书" panose="02010509060101010101" pitchFamily="49" charset="-122"/>
              </a:rPr>
              <a:t>内因：</a:t>
            </a:r>
            <a:r>
              <a:rPr lang="zh-CN" altLang="en-US" sz="2400" b="1">
                <a:solidFill>
                  <a:srgbClr val="0000FF"/>
                </a:solidFill>
                <a:latin typeface="隶书" panose="02010509060101010101" pitchFamily="49" charset="-122"/>
                <a:ea typeface="隶书" panose="02010509060101010101" pitchFamily="49" charset="-122"/>
              </a:rPr>
              <a:t>分子链的柔顺性，几何立构，分子间的作用力等。</a:t>
            </a:r>
          </a:p>
          <a:p>
            <a:pPr>
              <a:lnSpc>
                <a:spcPct val="130000"/>
              </a:lnSpc>
              <a:buFontTx/>
              <a:buNone/>
            </a:pPr>
            <a:r>
              <a:rPr lang="zh-CN" altLang="en-US" sz="2400" b="1">
                <a:solidFill>
                  <a:srgbClr val="FF0000"/>
                </a:solidFill>
                <a:latin typeface="隶书" panose="02010509060101010101" pitchFamily="49" charset="-122"/>
                <a:ea typeface="隶书" panose="02010509060101010101" pitchFamily="49" charset="-122"/>
              </a:rPr>
              <a:t>外因：</a:t>
            </a:r>
            <a:r>
              <a:rPr lang="zh-CN" altLang="en-US" sz="2400" b="1">
                <a:solidFill>
                  <a:srgbClr val="0000FF"/>
                </a:solidFill>
                <a:latin typeface="隶书" panose="02010509060101010101" pitchFamily="49" charset="-122"/>
                <a:ea typeface="隶书" panose="02010509060101010101" pitchFamily="49" charset="-122"/>
              </a:rPr>
              <a:t>作用力的方式、大小以及实验速率等。</a:t>
            </a:r>
            <a:r>
              <a:rPr lang="zh-CN" altLang="en-US" sz="2400">
                <a:solidFill>
                  <a:srgbClr val="0000FF"/>
                </a:solidFill>
                <a:latin typeface="隶书" panose="02010509060101010101" pitchFamily="49" charset="-122"/>
                <a:ea typeface="隶书" panose="02010509060101010101" pitchFamily="49" charset="-122"/>
              </a:rPr>
              <a:t> </a:t>
            </a:r>
          </a:p>
        </p:txBody>
      </p:sp>
      <p:sp>
        <p:nvSpPr>
          <p:cNvPr id="54284" name="Rectangle 12">
            <a:extLst>
              <a:ext uri="{FF2B5EF4-FFF2-40B4-BE49-F238E27FC236}">
                <a16:creationId xmlns:a16="http://schemas.microsoft.com/office/drawing/2014/main" id="{DA08BF9A-E1D4-4B68-A84E-294EFBEE1988}"/>
              </a:ext>
            </a:extLst>
          </p:cNvPr>
          <p:cNvSpPr>
            <a:spLocks noChangeArrowheads="1"/>
          </p:cNvSpPr>
          <p:nvPr/>
        </p:nvSpPr>
        <p:spPr bwMode="auto">
          <a:xfrm>
            <a:off x="381000" y="3200400"/>
            <a:ext cx="8382000" cy="2720975"/>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b="1">
                <a:solidFill>
                  <a:schemeClr val="bg1"/>
                </a:solidFill>
                <a:latin typeface="Times New Roman" panose="02020603050405020304" pitchFamily="18" charset="0"/>
                <a:ea typeface="宋体" panose="02010600030101010101" pitchFamily="2" charset="-122"/>
              </a:rPr>
              <a:t>从分子运动的角度看，</a:t>
            </a:r>
            <a:r>
              <a:rPr lang="zh-CN" altLang="en-US" sz="2400" b="1" i="1">
                <a:solidFill>
                  <a:schemeClr val="bg1"/>
                </a:solidFill>
                <a:latin typeface="Times New Roman" panose="02020603050405020304" pitchFamily="18" charset="0"/>
                <a:ea typeface="宋体" panose="02010600030101010101" pitchFamily="2" charset="-122"/>
              </a:rPr>
              <a:t> </a:t>
            </a:r>
            <a:r>
              <a:rPr lang="en-US" altLang="zh-CN" sz="2400" b="1" i="1">
                <a:solidFill>
                  <a:schemeClr val="bg1"/>
                </a:solidFill>
                <a:latin typeface="Times New Roman" panose="02020603050405020304" pitchFamily="18" charset="0"/>
                <a:ea typeface="宋体" panose="02010600030101010101" pitchFamily="2" charset="-122"/>
              </a:rPr>
              <a:t>T</a:t>
            </a:r>
            <a:r>
              <a:rPr lang="en-US" altLang="zh-CN" sz="2400" b="1" i="1" baseline="-25000">
                <a:solidFill>
                  <a:schemeClr val="bg1"/>
                </a:solidFill>
                <a:latin typeface="Times New Roman" panose="02020603050405020304" pitchFamily="18" charset="0"/>
                <a:ea typeface="宋体" panose="02010600030101010101" pitchFamily="2" charset="-122"/>
              </a:rPr>
              <a:t>g</a:t>
            </a:r>
            <a:r>
              <a:rPr lang="zh-CN" altLang="en-US" sz="2400" b="1">
                <a:solidFill>
                  <a:schemeClr val="bg1"/>
                </a:solidFill>
                <a:latin typeface="Times New Roman" panose="02020603050405020304" pitchFamily="18" charset="0"/>
                <a:ea typeface="宋体" panose="02010600030101010101" pitchFamily="2" charset="-122"/>
              </a:rPr>
              <a:t>是链段开始“冻结”的温度。因此</a:t>
            </a:r>
            <a:r>
              <a:rPr lang="zh-CN" altLang="en-US" sz="2400" b="1">
                <a:solidFill>
                  <a:srgbClr val="FFFF00"/>
                </a:solidFill>
                <a:latin typeface="Times New Roman" panose="02020603050405020304" pitchFamily="18" charset="0"/>
                <a:ea typeface="宋体" panose="02010600030101010101" pitchFamily="2" charset="-122"/>
              </a:rPr>
              <a:t>凡是使链的柔性增加，使分子间作用力降低</a:t>
            </a:r>
            <a:r>
              <a:rPr lang="zh-CN" altLang="en-US" sz="2400" b="1">
                <a:solidFill>
                  <a:schemeClr val="bg1"/>
                </a:solidFill>
                <a:latin typeface="Times New Roman" panose="02020603050405020304" pitchFamily="18" charset="0"/>
                <a:ea typeface="宋体" panose="02010600030101010101" pitchFamily="2" charset="-122"/>
              </a:rPr>
              <a:t>的结构因素（如加入增塑剂或溶剂、引进柔性基团）均导致</a:t>
            </a:r>
            <a:r>
              <a:rPr lang="en-US" altLang="zh-CN" sz="2400" b="1" i="1">
                <a:solidFill>
                  <a:schemeClr val="bg1"/>
                </a:solidFill>
                <a:latin typeface="Times New Roman" panose="02020603050405020304" pitchFamily="18" charset="0"/>
                <a:ea typeface="宋体" panose="02010600030101010101" pitchFamily="2" charset="-122"/>
              </a:rPr>
              <a:t>T</a:t>
            </a:r>
            <a:r>
              <a:rPr lang="en-US" altLang="zh-CN" sz="2400" b="1" i="1" baseline="-25000">
                <a:solidFill>
                  <a:schemeClr val="bg1"/>
                </a:solidFill>
                <a:latin typeface="Times New Roman" panose="02020603050405020304" pitchFamily="18" charset="0"/>
                <a:ea typeface="宋体" panose="02010600030101010101" pitchFamily="2" charset="-122"/>
              </a:rPr>
              <a:t>g</a:t>
            </a:r>
            <a:r>
              <a:rPr lang="zh-CN" altLang="en-US" sz="2400" b="1">
                <a:solidFill>
                  <a:schemeClr val="bg1"/>
                </a:solidFill>
                <a:latin typeface="Times New Roman" panose="02020603050405020304" pitchFamily="18" charset="0"/>
                <a:ea typeface="宋体" panose="02010600030101010101" pitchFamily="2" charset="-122"/>
              </a:rPr>
              <a:t>下降；反之，凡是减弱高分子链柔性或增加分子间作用力导致链段的活动能力下降的因素，（如引入刚性基团或极性基团、交联和结晶）均使</a:t>
            </a:r>
            <a:r>
              <a:rPr lang="en-US" altLang="zh-CN" sz="2400" b="1" i="1">
                <a:solidFill>
                  <a:schemeClr val="bg1"/>
                </a:solidFill>
                <a:latin typeface="Times New Roman" panose="02020603050405020304" pitchFamily="18" charset="0"/>
                <a:ea typeface="宋体" panose="02010600030101010101" pitchFamily="2" charset="-122"/>
              </a:rPr>
              <a:t>T</a:t>
            </a:r>
            <a:r>
              <a:rPr lang="en-US" altLang="zh-CN" sz="2400" b="1" i="1" baseline="-25000">
                <a:solidFill>
                  <a:schemeClr val="bg1"/>
                </a:solidFill>
                <a:latin typeface="Times New Roman" panose="02020603050405020304" pitchFamily="18" charset="0"/>
                <a:ea typeface="宋体" panose="02010600030101010101" pitchFamily="2" charset="-122"/>
              </a:rPr>
              <a:t>g</a:t>
            </a:r>
            <a:r>
              <a:rPr lang="zh-CN" altLang="en-US" sz="2400" b="1">
                <a:solidFill>
                  <a:schemeClr val="bg1"/>
                </a:solidFill>
                <a:latin typeface="Times New Roman" panose="02020603050405020304" pitchFamily="18" charset="0"/>
                <a:ea typeface="宋体" panose="02010600030101010101" pitchFamily="2" charset="-122"/>
              </a:rPr>
              <a:t>升高。</a:t>
            </a:r>
          </a:p>
        </p:txBody>
      </p:sp>
      <p:sp>
        <p:nvSpPr>
          <p:cNvPr id="2" name="灯片编号占位符 1">
            <a:extLst>
              <a:ext uri="{FF2B5EF4-FFF2-40B4-BE49-F238E27FC236}">
                <a16:creationId xmlns:a16="http://schemas.microsoft.com/office/drawing/2014/main" id="{97E68594-1119-4128-A3BF-C40A58D2C426}"/>
              </a:ext>
            </a:extLst>
          </p:cNvPr>
          <p:cNvSpPr>
            <a:spLocks noGrp="1"/>
          </p:cNvSpPr>
          <p:nvPr>
            <p:ph type="sldNum" sz="quarter" idx="12"/>
          </p:nvPr>
        </p:nvSpPr>
        <p:spPr/>
        <p:txBody>
          <a:bodyPr/>
          <a:lstStyle/>
          <a:p>
            <a:fld id="{8A7A6979-0714-4377-B894-6BE4C2D6E202}" type="slidenum">
              <a:rPr lang="en-US" smtClean="0"/>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8">
            <a:extLst>
              <a:ext uri="{FF2B5EF4-FFF2-40B4-BE49-F238E27FC236}">
                <a16:creationId xmlns:a16="http://schemas.microsoft.com/office/drawing/2014/main" id="{F2A2F767-310A-46F5-9EA2-0BB667BE3D8D}"/>
              </a:ext>
            </a:extLst>
          </p:cNvPr>
          <p:cNvSpPr>
            <a:spLocks noChangeArrowheads="1"/>
          </p:cNvSpPr>
          <p:nvPr/>
        </p:nvSpPr>
        <p:spPr bwMode="auto">
          <a:xfrm>
            <a:off x="304800" y="304800"/>
            <a:ext cx="2362200" cy="609600"/>
          </a:xfrm>
          <a:prstGeom prst="rect">
            <a:avLst/>
          </a:prstGeom>
          <a:noFill/>
          <a:ln>
            <a:noFill/>
          </a:ln>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0000"/>
                </a:solidFill>
                <a:latin typeface="微软繁粗圆" pitchFamily="2" charset="-122"/>
                <a:ea typeface="微软繁粗圆" pitchFamily="2" charset="-122"/>
              </a:rPr>
              <a:t>引 言</a:t>
            </a:r>
          </a:p>
        </p:txBody>
      </p:sp>
      <p:sp>
        <p:nvSpPr>
          <p:cNvPr id="80901" name="Freeform 5">
            <a:extLst>
              <a:ext uri="{FF2B5EF4-FFF2-40B4-BE49-F238E27FC236}">
                <a16:creationId xmlns:a16="http://schemas.microsoft.com/office/drawing/2014/main" id="{EC174412-2592-4925-9CF9-B8EFEDC16096}"/>
              </a:ext>
            </a:extLst>
          </p:cNvPr>
          <p:cNvSpPr>
            <a:spLocks/>
          </p:cNvSpPr>
          <p:nvPr/>
        </p:nvSpPr>
        <p:spPr bwMode="auto">
          <a:xfrm>
            <a:off x="14288" y="1111250"/>
            <a:ext cx="9129712" cy="5213350"/>
          </a:xfrm>
          <a:custGeom>
            <a:avLst/>
            <a:gdLst>
              <a:gd name="T0" fmla="*/ 1522 w 5915"/>
              <a:gd name="T1" fmla="*/ 3284 h 3284"/>
              <a:gd name="T2" fmla="*/ 5915 w 5915"/>
              <a:gd name="T3" fmla="*/ 1083 h 3284"/>
              <a:gd name="T4" fmla="*/ 5915 w 5915"/>
              <a:gd name="T5" fmla="*/ 0 h 3284"/>
              <a:gd name="T6" fmla="*/ 0 w 5915"/>
              <a:gd name="T7" fmla="*/ 3258 h 3284"/>
              <a:gd name="T8" fmla="*/ 1522 w 5915"/>
              <a:gd name="T9" fmla="*/ 3284 h 3284"/>
            </a:gdLst>
            <a:ahLst/>
            <a:cxnLst>
              <a:cxn ang="0">
                <a:pos x="T0" y="T1"/>
              </a:cxn>
              <a:cxn ang="0">
                <a:pos x="T2" y="T3"/>
              </a:cxn>
              <a:cxn ang="0">
                <a:pos x="T4" y="T5"/>
              </a:cxn>
              <a:cxn ang="0">
                <a:pos x="T6" y="T7"/>
              </a:cxn>
              <a:cxn ang="0">
                <a:pos x="T8" y="T9"/>
              </a:cxn>
            </a:cxnLst>
            <a:rect l="0" t="0" r="r" b="b"/>
            <a:pathLst>
              <a:path w="5915" h="3284">
                <a:moveTo>
                  <a:pt x="1522" y="3284"/>
                </a:moveTo>
                <a:lnTo>
                  <a:pt x="5915" y="1083"/>
                </a:lnTo>
                <a:lnTo>
                  <a:pt x="5915" y="0"/>
                </a:lnTo>
                <a:lnTo>
                  <a:pt x="0" y="3258"/>
                </a:lnTo>
                <a:lnTo>
                  <a:pt x="1522" y="3284"/>
                </a:lnTo>
                <a:close/>
              </a:path>
            </a:pathLst>
          </a:custGeom>
          <a:solidFill>
            <a:schemeClr val="folHlink"/>
          </a:solidFill>
          <a:ln>
            <a:noFill/>
          </a:ln>
          <a:effectLst>
            <a:prstShdw prst="shdw17" dist="17961" dir="2700000">
              <a:schemeClr val="folHlink">
                <a:gamma/>
                <a:shade val="60000"/>
                <a:invGamma/>
              </a:schemeClr>
            </a:prstShdw>
          </a:effectLst>
          <a:extLst>
            <a:ext uri="{91240B29-F687-4F45-9708-019B960494DF}">
              <a14:hiddenLine xmlns:a14="http://schemas.microsoft.com/office/drawing/2010/main" w="9525">
                <a:solidFill>
                  <a:schemeClr val="tx1"/>
                </a:solidFill>
                <a:round/>
                <a:headEnd/>
                <a:tailEnd/>
              </a14:hiddenLine>
            </a:ext>
          </a:extLst>
        </p:spPr>
        <p:txBody>
          <a:bodyPr/>
          <a:lstStyle/>
          <a:p>
            <a:endParaRPr lang="zh-CN" altLang="en-US"/>
          </a:p>
        </p:txBody>
      </p:sp>
      <p:grpSp>
        <p:nvGrpSpPr>
          <p:cNvPr id="80902" name="Group 6">
            <a:extLst>
              <a:ext uri="{FF2B5EF4-FFF2-40B4-BE49-F238E27FC236}">
                <a16:creationId xmlns:a16="http://schemas.microsoft.com/office/drawing/2014/main" id="{BAAA6D8E-4828-44DC-BBF9-33552EB7B9E0}"/>
              </a:ext>
            </a:extLst>
          </p:cNvPr>
          <p:cNvGrpSpPr>
            <a:grpSpLocks/>
          </p:cNvGrpSpPr>
          <p:nvPr/>
        </p:nvGrpSpPr>
        <p:grpSpPr bwMode="auto">
          <a:xfrm>
            <a:off x="0" y="4648200"/>
            <a:ext cx="2452688" cy="1660525"/>
            <a:chOff x="3120" y="1392"/>
            <a:chExt cx="1545" cy="1046"/>
          </a:xfrm>
        </p:grpSpPr>
        <p:sp>
          <p:nvSpPr>
            <p:cNvPr id="80903" name="AutoShape 7">
              <a:extLst>
                <a:ext uri="{FF2B5EF4-FFF2-40B4-BE49-F238E27FC236}">
                  <a16:creationId xmlns:a16="http://schemas.microsoft.com/office/drawing/2014/main" id="{51EBEC43-EAA9-436C-A732-BB8A5EE1810F}"/>
                </a:ext>
              </a:extLst>
            </p:cNvPr>
            <p:cNvSpPr>
              <a:spLocks noChangeArrowheads="1"/>
            </p:cNvSpPr>
            <p:nvPr/>
          </p:nvSpPr>
          <p:spPr bwMode="auto">
            <a:xfrm>
              <a:off x="3120" y="1392"/>
              <a:ext cx="1545" cy="1046"/>
            </a:xfrm>
            <a:prstGeom prst="roundRect">
              <a:avLst>
                <a:gd name="adj" fmla="val 5884"/>
              </a:avLst>
            </a:prstGeom>
            <a:solidFill>
              <a:srgbClr val="0033CC"/>
            </a:solidFill>
            <a:ln>
              <a:noFill/>
            </a:ln>
            <a:effectLst>
              <a:prstShdw prst="shdw17" dist="17961" dir="2700000">
                <a:srgbClr val="0033CC">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pic>
          <p:nvPicPr>
            <p:cNvPr id="80904" name="Picture 8">
              <a:extLst>
                <a:ext uri="{FF2B5EF4-FFF2-40B4-BE49-F238E27FC236}">
                  <a16:creationId xmlns:a16="http://schemas.microsoft.com/office/drawing/2014/main" id="{79B96966-F463-4216-9964-C17B4B39D0B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 y="1440"/>
              <a:ext cx="1437" cy="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905" name="Group 9">
            <a:extLst>
              <a:ext uri="{FF2B5EF4-FFF2-40B4-BE49-F238E27FC236}">
                <a16:creationId xmlns:a16="http://schemas.microsoft.com/office/drawing/2014/main" id="{28E146B0-928D-476E-81EE-14FE67278DBF}"/>
              </a:ext>
            </a:extLst>
          </p:cNvPr>
          <p:cNvGrpSpPr>
            <a:grpSpLocks/>
          </p:cNvGrpSpPr>
          <p:nvPr/>
        </p:nvGrpSpPr>
        <p:grpSpPr bwMode="auto">
          <a:xfrm>
            <a:off x="1600200" y="3810000"/>
            <a:ext cx="2452688" cy="1660525"/>
            <a:chOff x="4987" y="2112"/>
            <a:chExt cx="1545" cy="1046"/>
          </a:xfrm>
        </p:grpSpPr>
        <p:sp>
          <p:nvSpPr>
            <p:cNvPr id="80906" name="AutoShape 10">
              <a:extLst>
                <a:ext uri="{FF2B5EF4-FFF2-40B4-BE49-F238E27FC236}">
                  <a16:creationId xmlns:a16="http://schemas.microsoft.com/office/drawing/2014/main" id="{02A7526F-7705-458C-A829-0E10E344DAA4}"/>
                </a:ext>
              </a:extLst>
            </p:cNvPr>
            <p:cNvSpPr>
              <a:spLocks noChangeArrowheads="1"/>
            </p:cNvSpPr>
            <p:nvPr/>
          </p:nvSpPr>
          <p:spPr bwMode="auto">
            <a:xfrm>
              <a:off x="4987" y="2112"/>
              <a:ext cx="1545" cy="1046"/>
            </a:xfrm>
            <a:prstGeom prst="roundRect">
              <a:avLst>
                <a:gd name="adj" fmla="val 5884"/>
              </a:avLst>
            </a:prstGeom>
            <a:solidFill>
              <a:srgbClr val="0066FF"/>
            </a:solidFill>
            <a:ln>
              <a:noFill/>
            </a:ln>
            <a:effectLst>
              <a:prstShdw prst="shdw17" dist="17961" dir="2700000">
                <a:srgbClr val="0066FF">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pic>
          <p:nvPicPr>
            <p:cNvPr id="80907" name="Picture 11">
              <a:extLst>
                <a:ext uri="{FF2B5EF4-FFF2-40B4-BE49-F238E27FC236}">
                  <a16:creationId xmlns:a16="http://schemas.microsoft.com/office/drawing/2014/main" id="{381769FD-B339-4CC2-B924-55A5C8AE3B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 y="2151"/>
              <a:ext cx="1437" cy="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908" name="Group 12">
            <a:extLst>
              <a:ext uri="{FF2B5EF4-FFF2-40B4-BE49-F238E27FC236}">
                <a16:creationId xmlns:a16="http://schemas.microsoft.com/office/drawing/2014/main" id="{2EC61D04-D4FE-415E-8486-65F3E0641C59}"/>
              </a:ext>
            </a:extLst>
          </p:cNvPr>
          <p:cNvGrpSpPr>
            <a:grpSpLocks/>
          </p:cNvGrpSpPr>
          <p:nvPr/>
        </p:nvGrpSpPr>
        <p:grpSpPr bwMode="auto">
          <a:xfrm>
            <a:off x="3333750" y="2876550"/>
            <a:ext cx="2452688" cy="1660525"/>
            <a:chOff x="0" y="960"/>
            <a:chExt cx="1545" cy="1046"/>
          </a:xfrm>
        </p:grpSpPr>
        <p:sp>
          <p:nvSpPr>
            <p:cNvPr id="80909" name="AutoShape 13">
              <a:extLst>
                <a:ext uri="{FF2B5EF4-FFF2-40B4-BE49-F238E27FC236}">
                  <a16:creationId xmlns:a16="http://schemas.microsoft.com/office/drawing/2014/main" id="{0FBAA23A-E672-4589-88A2-DE63421875C7}"/>
                </a:ext>
              </a:extLst>
            </p:cNvPr>
            <p:cNvSpPr>
              <a:spLocks noChangeArrowheads="1"/>
            </p:cNvSpPr>
            <p:nvPr/>
          </p:nvSpPr>
          <p:spPr bwMode="auto">
            <a:xfrm>
              <a:off x="0" y="960"/>
              <a:ext cx="1545" cy="1046"/>
            </a:xfrm>
            <a:prstGeom prst="roundRect">
              <a:avLst>
                <a:gd name="adj" fmla="val 5884"/>
              </a:avLst>
            </a:prstGeom>
            <a:solidFill>
              <a:srgbClr val="CCCCFF"/>
            </a:solidFill>
            <a:ln>
              <a:noFill/>
            </a:ln>
            <a:effectLst>
              <a:prstShdw prst="shdw17" dist="17961" dir="2700000">
                <a:srgbClr val="CCCCFF">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pic>
          <p:nvPicPr>
            <p:cNvPr id="80910" name="Picture 14">
              <a:extLst>
                <a:ext uri="{FF2B5EF4-FFF2-40B4-BE49-F238E27FC236}">
                  <a16:creationId xmlns:a16="http://schemas.microsoft.com/office/drawing/2014/main" id="{12C4190E-BE32-4F90-A7DA-D511E8891AC3}"/>
                </a:ext>
              </a:extLst>
            </p:cNvPr>
            <p:cNvPicPr>
              <a:picLocks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60" y="999"/>
              <a:ext cx="1437" cy="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912" name="Group 16">
            <a:extLst>
              <a:ext uri="{FF2B5EF4-FFF2-40B4-BE49-F238E27FC236}">
                <a16:creationId xmlns:a16="http://schemas.microsoft.com/office/drawing/2014/main" id="{3DB2F752-F1E2-43AD-8E50-F57531265BF5}"/>
              </a:ext>
            </a:extLst>
          </p:cNvPr>
          <p:cNvGrpSpPr>
            <a:grpSpLocks/>
          </p:cNvGrpSpPr>
          <p:nvPr/>
        </p:nvGrpSpPr>
        <p:grpSpPr bwMode="auto">
          <a:xfrm>
            <a:off x="5210175" y="1933575"/>
            <a:ext cx="2452688" cy="1660525"/>
            <a:chOff x="2400" y="2880"/>
            <a:chExt cx="1545" cy="1046"/>
          </a:xfrm>
        </p:grpSpPr>
        <p:sp>
          <p:nvSpPr>
            <p:cNvPr id="80913" name="AutoShape 17">
              <a:extLst>
                <a:ext uri="{FF2B5EF4-FFF2-40B4-BE49-F238E27FC236}">
                  <a16:creationId xmlns:a16="http://schemas.microsoft.com/office/drawing/2014/main" id="{1672DD6D-671B-4240-BBEB-0DB012568984}"/>
                </a:ext>
              </a:extLst>
            </p:cNvPr>
            <p:cNvSpPr>
              <a:spLocks noChangeArrowheads="1"/>
            </p:cNvSpPr>
            <p:nvPr/>
          </p:nvSpPr>
          <p:spPr bwMode="auto">
            <a:xfrm>
              <a:off x="2400" y="2880"/>
              <a:ext cx="1545" cy="1046"/>
            </a:xfrm>
            <a:prstGeom prst="roundRect">
              <a:avLst>
                <a:gd name="adj" fmla="val 5884"/>
              </a:avLst>
            </a:prstGeom>
            <a:solidFill>
              <a:srgbClr val="9999FF"/>
            </a:solidFill>
            <a:ln>
              <a:noFill/>
            </a:ln>
            <a:effectLst>
              <a:prstShdw prst="shdw17" dist="17961" dir="2700000">
                <a:srgbClr val="9999FF">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pic>
          <p:nvPicPr>
            <p:cNvPr id="80914" name="Picture 18">
              <a:extLst>
                <a:ext uri="{FF2B5EF4-FFF2-40B4-BE49-F238E27FC236}">
                  <a16:creationId xmlns:a16="http://schemas.microsoft.com/office/drawing/2014/main" id="{5DC6FB1C-E2A7-4F89-A0D5-DB810775756F}"/>
                </a:ext>
              </a:extLst>
            </p:cNvPr>
            <p:cNvPicPr>
              <a:picLocks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2457" y="2928"/>
              <a:ext cx="1437" cy="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915" name="Group 19">
            <a:extLst>
              <a:ext uri="{FF2B5EF4-FFF2-40B4-BE49-F238E27FC236}">
                <a16:creationId xmlns:a16="http://schemas.microsoft.com/office/drawing/2014/main" id="{6AE78275-06E9-4EEE-9054-F8A35023FB69}"/>
              </a:ext>
            </a:extLst>
          </p:cNvPr>
          <p:cNvGrpSpPr>
            <a:grpSpLocks/>
          </p:cNvGrpSpPr>
          <p:nvPr/>
        </p:nvGrpSpPr>
        <p:grpSpPr bwMode="auto">
          <a:xfrm>
            <a:off x="6691313" y="914400"/>
            <a:ext cx="2452687" cy="1660525"/>
            <a:chOff x="999" y="1968"/>
            <a:chExt cx="1545" cy="1046"/>
          </a:xfrm>
        </p:grpSpPr>
        <p:sp>
          <p:nvSpPr>
            <p:cNvPr id="80916" name="AutoShape 20">
              <a:extLst>
                <a:ext uri="{FF2B5EF4-FFF2-40B4-BE49-F238E27FC236}">
                  <a16:creationId xmlns:a16="http://schemas.microsoft.com/office/drawing/2014/main" id="{5D231357-BD9A-4EF3-A040-C693CD0B5874}"/>
                </a:ext>
              </a:extLst>
            </p:cNvPr>
            <p:cNvSpPr>
              <a:spLocks noChangeArrowheads="1"/>
            </p:cNvSpPr>
            <p:nvPr/>
          </p:nvSpPr>
          <p:spPr bwMode="auto">
            <a:xfrm>
              <a:off x="999" y="1968"/>
              <a:ext cx="1545" cy="1046"/>
            </a:xfrm>
            <a:prstGeom prst="roundRect">
              <a:avLst>
                <a:gd name="adj" fmla="val 5884"/>
              </a:avLst>
            </a:prstGeom>
            <a:solidFill>
              <a:srgbClr val="6699FF"/>
            </a:solidFill>
            <a:ln>
              <a:noFill/>
            </a:ln>
            <a:effectLst>
              <a:prstShdw prst="shdw17" dist="17961" dir="2700000">
                <a:srgbClr val="6699FF">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pic>
          <p:nvPicPr>
            <p:cNvPr id="80917" name="Picture 21" descr="7_4219_122eefeb15b512790db706823f914c81">
              <a:extLst>
                <a:ext uri="{FF2B5EF4-FFF2-40B4-BE49-F238E27FC236}">
                  <a16:creationId xmlns:a16="http://schemas.microsoft.com/office/drawing/2014/main" id="{F4858DB7-2AFF-465A-85F8-37A266D93EE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2016"/>
              <a:ext cx="1437" cy="961"/>
            </a:xfrm>
            <a:prstGeom prst="rect">
              <a:avLst/>
            </a:prstGeom>
            <a:noFill/>
            <a:extLst>
              <a:ext uri="{909E8E84-426E-40DD-AFC4-6F175D3DCCD1}">
                <a14:hiddenFill xmlns:a14="http://schemas.microsoft.com/office/drawing/2010/main">
                  <a:solidFill>
                    <a:srgbClr val="FFFFFF"/>
                  </a:solidFill>
                </a14:hiddenFill>
              </a:ext>
            </a:extLst>
          </p:spPr>
        </p:pic>
      </p:grpSp>
      <p:sp>
        <p:nvSpPr>
          <p:cNvPr id="80921" name="Rectangle 25">
            <a:extLst>
              <a:ext uri="{FF2B5EF4-FFF2-40B4-BE49-F238E27FC236}">
                <a16:creationId xmlns:a16="http://schemas.microsoft.com/office/drawing/2014/main" id="{7DB99230-0B72-4403-81CE-EA19FA13DB1D}"/>
              </a:ext>
            </a:extLst>
          </p:cNvPr>
          <p:cNvSpPr>
            <a:spLocks noChangeArrowheads="1"/>
          </p:cNvSpPr>
          <p:nvPr/>
        </p:nvSpPr>
        <p:spPr bwMode="auto">
          <a:xfrm>
            <a:off x="304800" y="1143000"/>
            <a:ext cx="3581400" cy="533400"/>
          </a:xfrm>
          <a:prstGeom prst="rect">
            <a:avLst/>
          </a:prstGeom>
          <a:solidFill>
            <a:srgbClr val="006600"/>
          </a:solidFill>
          <a:ln w="9525">
            <a:solidFill>
              <a:srgbClr val="40458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sz="2400" b="1">
                <a:solidFill>
                  <a:schemeClr val="bg1"/>
                </a:solidFill>
                <a:latin typeface="方正小标宋简体" pitchFamily="2" charset="-122"/>
                <a:ea typeface="方正小标宋简体" pitchFamily="2" charset="-122"/>
              </a:rPr>
              <a:t>链结构不同的聚合物</a:t>
            </a:r>
          </a:p>
        </p:txBody>
      </p:sp>
      <p:sp>
        <p:nvSpPr>
          <p:cNvPr id="80922" name="AutoShape 26">
            <a:extLst>
              <a:ext uri="{FF2B5EF4-FFF2-40B4-BE49-F238E27FC236}">
                <a16:creationId xmlns:a16="http://schemas.microsoft.com/office/drawing/2014/main" id="{7F6CBE16-C500-4FBF-A5EA-ACE53E55FC62}"/>
              </a:ext>
            </a:extLst>
          </p:cNvPr>
          <p:cNvSpPr>
            <a:spLocks noChangeArrowheads="1"/>
          </p:cNvSpPr>
          <p:nvPr/>
        </p:nvSpPr>
        <p:spPr bwMode="auto">
          <a:xfrm rot="5400000">
            <a:off x="1614487" y="1919288"/>
            <a:ext cx="581025" cy="1524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alpha val="73000"/>
                </a:srgbClr>
              </a:gs>
              <a:gs pos="100000">
                <a:srgbClr val="FF0000">
                  <a:gamma/>
                  <a:shade val="46275"/>
                  <a:invGamma/>
                </a:srgbClr>
              </a:gs>
            </a:gsLst>
            <a:lin ang="5400000" scaled="1"/>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80923" name="Rectangle 25">
            <a:extLst>
              <a:ext uri="{FF2B5EF4-FFF2-40B4-BE49-F238E27FC236}">
                <a16:creationId xmlns:a16="http://schemas.microsoft.com/office/drawing/2014/main" id="{99C7246D-92CB-42EE-A149-9C78485A71C9}"/>
              </a:ext>
            </a:extLst>
          </p:cNvPr>
          <p:cNvSpPr>
            <a:spLocks noChangeArrowheads="1"/>
          </p:cNvSpPr>
          <p:nvPr/>
        </p:nvSpPr>
        <p:spPr bwMode="auto">
          <a:xfrm>
            <a:off x="304800" y="2286000"/>
            <a:ext cx="3429000" cy="533400"/>
          </a:xfrm>
          <a:prstGeom prst="rect">
            <a:avLst/>
          </a:prstGeom>
          <a:solidFill>
            <a:srgbClr val="000099"/>
          </a:solidFill>
          <a:ln w="9525">
            <a:solidFill>
              <a:srgbClr val="40458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sz="2400" b="1">
                <a:solidFill>
                  <a:srgbClr val="FFFF00"/>
                </a:solidFill>
                <a:latin typeface="方正小标宋简体" pitchFamily="2" charset="-122"/>
                <a:ea typeface="方正小标宋简体" pitchFamily="2" charset="-122"/>
              </a:rPr>
              <a:t>有不同的宏观物性</a:t>
            </a:r>
          </a:p>
        </p:txBody>
      </p:sp>
      <p:sp>
        <p:nvSpPr>
          <p:cNvPr id="80924" name="Rectangle 25">
            <a:extLst>
              <a:ext uri="{FF2B5EF4-FFF2-40B4-BE49-F238E27FC236}">
                <a16:creationId xmlns:a16="http://schemas.microsoft.com/office/drawing/2014/main" id="{6E034D6F-0442-48FE-9834-3E7DE41E1EE5}"/>
              </a:ext>
            </a:extLst>
          </p:cNvPr>
          <p:cNvSpPr>
            <a:spLocks noChangeArrowheads="1"/>
          </p:cNvSpPr>
          <p:nvPr/>
        </p:nvSpPr>
        <p:spPr bwMode="auto">
          <a:xfrm>
            <a:off x="4724400" y="5029200"/>
            <a:ext cx="4343400" cy="533400"/>
          </a:xfrm>
          <a:prstGeom prst="rect">
            <a:avLst/>
          </a:prstGeom>
          <a:solidFill>
            <a:srgbClr val="006600"/>
          </a:solidFill>
          <a:ln w="9525">
            <a:solidFill>
              <a:srgbClr val="40458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sz="2400" b="1">
                <a:solidFill>
                  <a:schemeClr val="bg1"/>
                </a:solidFill>
                <a:latin typeface="方正小标宋简体" pitchFamily="2" charset="-122"/>
                <a:ea typeface="方正小标宋简体" pitchFamily="2" charset="-122"/>
              </a:rPr>
              <a:t>链结构相同而凝聚态结构不同</a:t>
            </a:r>
          </a:p>
        </p:txBody>
      </p:sp>
      <p:sp>
        <p:nvSpPr>
          <p:cNvPr id="80925" name="AutoShape 29">
            <a:extLst>
              <a:ext uri="{FF2B5EF4-FFF2-40B4-BE49-F238E27FC236}">
                <a16:creationId xmlns:a16="http://schemas.microsoft.com/office/drawing/2014/main" id="{AB78D421-A9C5-4A87-A863-8F905FC5DE69}"/>
              </a:ext>
            </a:extLst>
          </p:cNvPr>
          <p:cNvSpPr>
            <a:spLocks noChangeArrowheads="1"/>
          </p:cNvSpPr>
          <p:nvPr/>
        </p:nvSpPr>
        <p:spPr bwMode="auto">
          <a:xfrm rot="5400000">
            <a:off x="6400800" y="5867400"/>
            <a:ext cx="609600" cy="1524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alpha val="73000"/>
                </a:srgbClr>
              </a:gs>
              <a:gs pos="100000">
                <a:srgbClr val="FF0000">
                  <a:gamma/>
                  <a:shade val="46275"/>
                  <a:invGamma/>
                </a:srgbClr>
              </a:gs>
            </a:gsLst>
            <a:lin ang="5400000" scaled="1"/>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80926" name="Rectangle 25">
            <a:extLst>
              <a:ext uri="{FF2B5EF4-FFF2-40B4-BE49-F238E27FC236}">
                <a16:creationId xmlns:a16="http://schemas.microsoft.com/office/drawing/2014/main" id="{D611C580-4AE9-4600-B850-73EB9EA64E7C}"/>
              </a:ext>
            </a:extLst>
          </p:cNvPr>
          <p:cNvSpPr>
            <a:spLocks noChangeArrowheads="1"/>
          </p:cNvSpPr>
          <p:nvPr/>
        </p:nvSpPr>
        <p:spPr bwMode="auto">
          <a:xfrm>
            <a:off x="5257800" y="6248400"/>
            <a:ext cx="3276600" cy="533400"/>
          </a:xfrm>
          <a:prstGeom prst="rect">
            <a:avLst/>
          </a:prstGeom>
          <a:solidFill>
            <a:srgbClr val="000099"/>
          </a:solidFill>
          <a:ln w="9525">
            <a:solidFill>
              <a:srgbClr val="40458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sz="2400" b="1">
                <a:solidFill>
                  <a:srgbClr val="FFFF00"/>
                </a:solidFill>
                <a:latin typeface="方正小标宋简体" pitchFamily="2" charset="-122"/>
                <a:ea typeface="方正小标宋简体" pitchFamily="2" charset="-122"/>
              </a:rPr>
              <a:t>可有不同的宏观物性</a:t>
            </a:r>
          </a:p>
        </p:txBody>
      </p:sp>
      <p:sp>
        <p:nvSpPr>
          <p:cNvPr id="2" name="灯片编号占位符 1">
            <a:extLst>
              <a:ext uri="{FF2B5EF4-FFF2-40B4-BE49-F238E27FC236}">
                <a16:creationId xmlns:a16="http://schemas.microsoft.com/office/drawing/2014/main" id="{D21EC5B6-31DE-4585-A817-23A9509C5162}"/>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80902"/>
                                        </p:tgtEl>
                                        <p:attrNameLst>
                                          <p:attrName>style.visibility</p:attrName>
                                        </p:attrNameLst>
                                      </p:cBhvr>
                                      <p:to>
                                        <p:strVal val="visible"/>
                                      </p:to>
                                    </p:set>
                                    <p:animEffect transition="in" filter="slide(fromBottom)">
                                      <p:cBhvr>
                                        <p:cTn id="7" dur="500"/>
                                        <p:tgtEl>
                                          <p:spTgt spid="80902"/>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80905"/>
                                        </p:tgtEl>
                                        <p:attrNameLst>
                                          <p:attrName>style.visibility</p:attrName>
                                        </p:attrNameLst>
                                      </p:cBhvr>
                                      <p:to>
                                        <p:strVal val="visible"/>
                                      </p:to>
                                    </p:set>
                                    <p:animEffect transition="in" filter="slide(fromBottom)">
                                      <p:cBhvr>
                                        <p:cTn id="11" dur="500"/>
                                        <p:tgtEl>
                                          <p:spTgt spid="80905"/>
                                        </p:tgtEl>
                                      </p:cBhvr>
                                    </p:animEffect>
                                  </p:childTnLst>
                                </p:cTn>
                              </p:par>
                            </p:childTnLst>
                          </p:cTn>
                        </p:par>
                        <p:par>
                          <p:cTn id="12" fill="hold" nodeType="afterGroup">
                            <p:stCondLst>
                              <p:cond delay="1000"/>
                            </p:stCondLst>
                            <p:childTnLst>
                              <p:par>
                                <p:cTn id="13" presetID="12" presetClass="entr" presetSubtype="4" fill="hold" nodeType="afterEffect">
                                  <p:stCondLst>
                                    <p:cond delay="0"/>
                                  </p:stCondLst>
                                  <p:childTnLst>
                                    <p:set>
                                      <p:cBhvr>
                                        <p:cTn id="14" dur="1" fill="hold">
                                          <p:stCondLst>
                                            <p:cond delay="0"/>
                                          </p:stCondLst>
                                        </p:cTn>
                                        <p:tgtEl>
                                          <p:spTgt spid="80908"/>
                                        </p:tgtEl>
                                        <p:attrNameLst>
                                          <p:attrName>style.visibility</p:attrName>
                                        </p:attrNameLst>
                                      </p:cBhvr>
                                      <p:to>
                                        <p:strVal val="visible"/>
                                      </p:to>
                                    </p:set>
                                    <p:animEffect transition="in" filter="slide(fromBottom)">
                                      <p:cBhvr>
                                        <p:cTn id="15" dur="500"/>
                                        <p:tgtEl>
                                          <p:spTgt spid="80908"/>
                                        </p:tgtEl>
                                      </p:cBhvr>
                                    </p:animEffect>
                                  </p:childTnLst>
                                </p:cTn>
                              </p:par>
                            </p:childTnLst>
                          </p:cTn>
                        </p:par>
                        <p:par>
                          <p:cTn id="16" fill="hold" nodeType="afterGroup">
                            <p:stCondLst>
                              <p:cond delay="1500"/>
                            </p:stCondLst>
                            <p:childTnLst>
                              <p:par>
                                <p:cTn id="17" presetID="12" presetClass="entr" presetSubtype="4" fill="hold" nodeType="afterEffect">
                                  <p:stCondLst>
                                    <p:cond delay="0"/>
                                  </p:stCondLst>
                                  <p:childTnLst>
                                    <p:set>
                                      <p:cBhvr>
                                        <p:cTn id="18" dur="1" fill="hold">
                                          <p:stCondLst>
                                            <p:cond delay="0"/>
                                          </p:stCondLst>
                                        </p:cTn>
                                        <p:tgtEl>
                                          <p:spTgt spid="80912"/>
                                        </p:tgtEl>
                                        <p:attrNameLst>
                                          <p:attrName>style.visibility</p:attrName>
                                        </p:attrNameLst>
                                      </p:cBhvr>
                                      <p:to>
                                        <p:strVal val="visible"/>
                                      </p:to>
                                    </p:set>
                                    <p:animEffect transition="in" filter="slide(fromBottom)">
                                      <p:cBhvr>
                                        <p:cTn id="19" dur="500"/>
                                        <p:tgtEl>
                                          <p:spTgt spid="80912"/>
                                        </p:tgtEl>
                                      </p:cBhvr>
                                    </p:animEffect>
                                  </p:childTnLst>
                                </p:cTn>
                              </p:par>
                            </p:childTnLst>
                          </p:cTn>
                        </p:par>
                        <p:par>
                          <p:cTn id="20" fill="hold" nodeType="afterGroup">
                            <p:stCondLst>
                              <p:cond delay="2000"/>
                            </p:stCondLst>
                            <p:childTnLst>
                              <p:par>
                                <p:cTn id="21" presetID="12" presetClass="entr" presetSubtype="4" fill="hold" nodeType="afterEffect">
                                  <p:stCondLst>
                                    <p:cond delay="0"/>
                                  </p:stCondLst>
                                  <p:childTnLst>
                                    <p:set>
                                      <p:cBhvr>
                                        <p:cTn id="22" dur="1" fill="hold">
                                          <p:stCondLst>
                                            <p:cond delay="0"/>
                                          </p:stCondLst>
                                        </p:cTn>
                                        <p:tgtEl>
                                          <p:spTgt spid="80915"/>
                                        </p:tgtEl>
                                        <p:attrNameLst>
                                          <p:attrName>style.visibility</p:attrName>
                                        </p:attrNameLst>
                                      </p:cBhvr>
                                      <p:to>
                                        <p:strVal val="visible"/>
                                      </p:to>
                                    </p:set>
                                    <p:animEffect transition="in" filter="slide(fromBottom)">
                                      <p:cBhvr>
                                        <p:cTn id="23" dur="500"/>
                                        <p:tgtEl>
                                          <p:spTgt spid="80915"/>
                                        </p:tgtEl>
                                      </p:cBhvr>
                                    </p:animEffect>
                                  </p:childTnLst>
                                </p:cTn>
                              </p:par>
                              <p:par>
                                <p:cTn id="24" presetID="22" presetClass="entr" presetSubtype="8" fill="hold" nodeType="withEffect">
                                  <p:stCondLst>
                                    <p:cond delay="0"/>
                                  </p:stCondLst>
                                  <p:childTnLst>
                                    <p:set>
                                      <p:cBhvr>
                                        <p:cTn id="25" dur="1" fill="hold">
                                          <p:stCondLst>
                                            <p:cond delay="0"/>
                                          </p:stCondLst>
                                        </p:cTn>
                                        <p:tgtEl>
                                          <p:spTgt spid="80901"/>
                                        </p:tgtEl>
                                        <p:attrNameLst>
                                          <p:attrName>style.visibility</p:attrName>
                                        </p:attrNameLst>
                                      </p:cBhvr>
                                      <p:to>
                                        <p:strVal val="visible"/>
                                      </p:to>
                                    </p:set>
                                    <p:animEffect transition="in" filter="wipe(left)">
                                      <p:cBhvr>
                                        <p:cTn id="26" dur="1000"/>
                                        <p:tgtEl>
                                          <p:spTgt spid="80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Text Box 3">
            <a:extLst>
              <a:ext uri="{FF2B5EF4-FFF2-40B4-BE49-F238E27FC236}">
                <a16:creationId xmlns:a16="http://schemas.microsoft.com/office/drawing/2014/main" id="{53856831-B284-4F68-8163-7B2B6C1F75A8}"/>
              </a:ext>
            </a:extLst>
          </p:cNvPr>
          <p:cNvSpPr txBox="1">
            <a:spLocks noChangeArrowheads="1"/>
          </p:cNvSpPr>
          <p:nvPr/>
        </p:nvSpPr>
        <p:spPr bwMode="auto">
          <a:xfrm>
            <a:off x="304800" y="1279525"/>
            <a:ext cx="48768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a:t>
            </a:r>
            <a:r>
              <a:rPr lang="en-US" altLang="zh-CN" sz="2800">
                <a:solidFill>
                  <a:srgbClr val="FFFF00"/>
                </a:solidFill>
                <a:latin typeface="Times New Roman" panose="02020603050405020304" pitchFamily="18" charset="0"/>
                <a:ea typeface="隶书" panose="02010509060101010101" pitchFamily="49" charset="-122"/>
              </a:rPr>
              <a:t>1</a:t>
            </a:r>
            <a:r>
              <a:rPr lang="zh-CN" altLang="en-US" sz="2800">
                <a:solidFill>
                  <a:srgbClr val="FFFF00"/>
                </a:solidFill>
                <a:latin typeface="Times New Roman" panose="02020603050405020304" pitchFamily="18" charset="0"/>
                <a:ea typeface="隶书" panose="02010509060101010101" pitchFamily="49" charset="-122"/>
              </a:rPr>
              <a:t>）主链结构</a:t>
            </a:r>
            <a:r>
              <a:rPr lang="zh-CN" altLang="en-US" sz="2800">
                <a:solidFill>
                  <a:srgbClr val="FFFF00"/>
                </a:solidFill>
                <a:latin typeface="Times New Roman" panose="02020603050405020304" pitchFamily="18" charset="0"/>
                <a:ea typeface="隶书" panose="02010509060101010101" pitchFamily="49" charset="-122"/>
                <a:sym typeface="Wingdings" panose="05000000000000000000" pitchFamily="2" charset="2"/>
              </a:rPr>
              <a:t>：</a:t>
            </a:r>
            <a:r>
              <a:rPr lang="zh-CN" altLang="en-US" sz="2800">
                <a:solidFill>
                  <a:srgbClr val="FFFF00"/>
                </a:solidFill>
                <a:latin typeface="Times New Roman" panose="02020603050405020304" pitchFamily="18" charset="0"/>
                <a:ea typeface="隶书" panose="02010509060101010101" pitchFamily="49" charset="-122"/>
              </a:rPr>
              <a:t>饱和主链</a:t>
            </a:r>
          </a:p>
        </p:txBody>
      </p:sp>
      <p:sp>
        <p:nvSpPr>
          <p:cNvPr id="140293" name="Rectangle 5">
            <a:extLst>
              <a:ext uri="{FF2B5EF4-FFF2-40B4-BE49-F238E27FC236}">
                <a16:creationId xmlns:a16="http://schemas.microsoft.com/office/drawing/2014/main" id="{F2C43C0F-E261-48C2-836F-48D784E65D31}"/>
              </a:ext>
            </a:extLst>
          </p:cNvPr>
          <p:cNvSpPr>
            <a:spLocks noChangeArrowheads="1"/>
          </p:cNvSpPr>
          <p:nvPr/>
        </p:nvSpPr>
        <p:spPr bwMode="auto">
          <a:xfrm>
            <a:off x="304800" y="1905000"/>
            <a:ext cx="8458200" cy="1235075"/>
          </a:xfrm>
          <a:prstGeom prst="rect">
            <a:avLst/>
          </a:prstGeom>
          <a:solidFill>
            <a:srgbClr val="006600"/>
          </a:solid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500" b="1">
                <a:solidFill>
                  <a:srgbClr val="FFFF00"/>
                </a:solidFill>
                <a:effectLst>
                  <a:outerShdw blurRad="38100" dist="38100" dir="2700000" algn="tl">
                    <a:srgbClr val="000000"/>
                  </a:outerShdw>
                </a:effectLst>
              </a:rPr>
              <a:t>主链由饱和单键构成的聚合物，因为分子链可以围绕单键进行内旋转，</a:t>
            </a:r>
            <a:r>
              <a:rPr lang="en-US" altLang="zh-CN" sz="2500" b="1" i="1">
                <a:solidFill>
                  <a:srgbClr val="FFFF00"/>
                </a:solidFill>
                <a:effectLst>
                  <a:outerShdw blurRad="38100" dist="38100" dir="2700000" algn="tl">
                    <a:srgbClr val="000000"/>
                  </a:outerShdw>
                </a:effectLst>
              </a:rPr>
              <a:t>T</a:t>
            </a:r>
            <a:r>
              <a:rPr lang="en-US" altLang="zh-CN" sz="2500" b="1" i="1" baseline="-25000">
                <a:solidFill>
                  <a:srgbClr val="FFFF00"/>
                </a:solidFill>
                <a:effectLst>
                  <a:outerShdw blurRad="38100" dist="38100" dir="2700000" algn="tl">
                    <a:srgbClr val="000000"/>
                  </a:outerShdw>
                </a:effectLst>
              </a:rPr>
              <a:t>g</a:t>
            </a:r>
            <a:r>
              <a:rPr lang="zh-CN" altLang="en-US" sz="2500" b="1">
                <a:solidFill>
                  <a:srgbClr val="FFFF00"/>
                </a:solidFill>
                <a:effectLst>
                  <a:outerShdw blurRad="38100" dist="38100" dir="2700000" algn="tl">
                    <a:srgbClr val="000000"/>
                  </a:outerShdw>
                </a:effectLst>
              </a:rPr>
              <a:t>都不高。</a:t>
            </a:r>
          </a:p>
        </p:txBody>
      </p:sp>
      <p:sp>
        <p:nvSpPr>
          <p:cNvPr id="55303" name="Text Box 2">
            <a:extLst>
              <a:ext uri="{FF2B5EF4-FFF2-40B4-BE49-F238E27FC236}">
                <a16:creationId xmlns:a16="http://schemas.microsoft.com/office/drawing/2014/main" id="{8962015A-1F8E-49EF-B72D-0795032CDA22}"/>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graphicFrame>
        <p:nvGraphicFramePr>
          <p:cNvPr id="55304" name="Object 8">
            <a:extLst>
              <a:ext uri="{FF2B5EF4-FFF2-40B4-BE49-F238E27FC236}">
                <a16:creationId xmlns:a16="http://schemas.microsoft.com/office/drawing/2014/main" id="{46FE1B8A-9294-49F5-8E59-5C291450168D}"/>
              </a:ext>
            </a:extLst>
          </p:cNvPr>
          <p:cNvGraphicFramePr>
            <a:graphicFrameLocks noChangeAspect="1"/>
          </p:cNvGraphicFramePr>
          <p:nvPr/>
        </p:nvGraphicFramePr>
        <p:xfrm>
          <a:off x="609600" y="3276600"/>
          <a:ext cx="2016125" cy="1806575"/>
        </p:xfrm>
        <a:graphic>
          <a:graphicData uri="http://schemas.openxmlformats.org/presentationml/2006/ole">
            <mc:AlternateContent xmlns:mc="http://schemas.openxmlformats.org/markup-compatibility/2006">
              <mc:Choice xmlns:v="urn:schemas-microsoft-com:vml" Requires="v">
                <p:oleObj spid="_x0000_s55421" name="Document" r:id="rId3" imgW="1171440" imgH="961920" progId="ChemWindow.Document">
                  <p:embed/>
                </p:oleObj>
              </mc:Choice>
              <mc:Fallback>
                <p:oleObj name="Document" r:id="rId3" imgW="1171440" imgH="961920" progId="ChemWindow.Document">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016125"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5" name="Text Box 9">
            <a:extLst>
              <a:ext uri="{FF2B5EF4-FFF2-40B4-BE49-F238E27FC236}">
                <a16:creationId xmlns:a16="http://schemas.microsoft.com/office/drawing/2014/main" id="{949405C9-248D-4212-9930-136D5EDDAA81}"/>
              </a:ext>
            </a:extLst>
          </p:cNvPr>
          <p:cNvSpPr txBox="1">
            <a:spLocks noChangeArrowheads="1"/>
          </p:cNvSpPr>
          <p:nvPr/>
        </p:nvSpPr>
        <p:spPr bwMode="auto">
          <a:xfrm>
            <a:off x="685800" y="5181600"/>
            <a:ext cx="1828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b="1">
                <a:latin typeface="Times New Roman" panose="02020603050405020304" pitchFamily="18" charset="0"/>
                <a:ea typeface="黑体" panose="02010609060101010101" pitchFamily="49" charset="-122"/>
              </a:rPr>
              <a:t>硅橡胶</a:t>
            </a:r>
          </a:p>
          <a:p>
            <a:pPr algn="ctr">
              <a:spcBef>
                <a:spcPct val="50000"/>
              </a:spcBef>
            </a:pPr>
            <a:r>
              <a:rPr kumimoji="1" lang="en-US" altLang="zh-CN" sz="2000" b="1" i="1">
                <a:latin typeface="Times New Roman" panose="02020603050405020304" pitchFamily="18" charset="0"/>
                <a:ea typeface="黑体" panose="02010609060101010101" pitchFamily="49" charset="-122"/>
              </a:rPr>
              <a:t>T</a:t>
            </a:r>
            <a:r>
              <a:rPr kumimoji="1" lang="en-US" altLang="zh-CN" sz="2000" b="1" i="1" baseline="-25000">
                <a:latin typeface="Times New Roman" panose="02020603050405020304" pitchFamily="18" charset="0"/>
                <a:ea typeface="黑体" panose="02010609060101010101" pitchFamily="49" charset="-122"/>
              </a:rPr>
              <a:t>g</a:t>
            </a:r>
            <a:r>
              <a:rPr kumimoji="1" lang="en-US" altLang="zh-CN" sz="2000" b="1" i="1">
                <a:latin typeface="Times New Roman" panose="02020603050405020304" pitchFamily="18" charset="0"/>
                <a:ea typeface="黑体" panose="02010609060101010101" pitchFamily="49" charset="-122"/>
              </a:rPr>
              <a:t> </a:t>
            </a:r>
            <a:r>
              <a:rPr kumimoji="1" lang="en-US" altLang="zh-CN" sz="2000" b="1">
                <a:latin typeface="Times New Roman" panose="02020603050405020304" pitchFamily="18" charset="0"/>
                <a:ea typeface="黑体" panose="02010609060101010101" pitchFamily="49" charset="-122"/>
              </a:rPr>
              <a:t>= -123℃               </a:t>
            </a:r>
          </a:p>
        </p:txBody>
      </p:sp>
      <p:graphicFrame>
        <p:nvGraphicFramePr>
          <p:cNvPr id="55306" name="Object 10">
            <a:extLst>
              <a:ext uri="{FF2B5EF4-FFF2-40B4-BE49-F238E27FC236}">
                <a16:creationId xmlns:a16="http://schemas.microsoft.com/office/drawing/2014/main" id="{C6DCA267-8613-492B-AE80-46C46CA28339}"/>
              </a:ext>
            </a:extLst>
          </p:cNvPr>
          <p:cNvGraphicFramePr>
            <a:graphicFrameLocks noChangeAspect="1"/>
          </p:cNvGraphicFramePr>
          <p:nvPr/>
        </p:nvGraphicFramePr>
        <p:xfrm>
          <a:off x="3124200" y="3505200"/>
          <a:ext cx="2209800" cy="1247775"/>
        </p:xfrm>
        <a:graphic>
          <a:graphicData uri="http://schemas.openxmlformats.org/presentationml/2006/ole">
            <mc:AlternateContent xmlns:mc="http://schemas.openxmlformats.org/markup-compatibility/2006">
              <mc:Choice xmlns:v="urn:schemas-microsoft-com:vml" Requires="v">
                <p:oleObj spid="_x0000_s55422" name="Document" r:id="rId5" imgW="1314360" imgH="704880" progId="ChemWindow.Document">
                  <p:embed/>
                </p:oleObj>
              </mc:Choice>
              <mc:Fallback>
                <p:oleObj name="Document" r:id="rId5" imgW="1314360" imgH="704880" progId="ChemWindow.Document">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505200"/>
                        <a:ext cx="22098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7" name="Object 11">
            <a:extLst>
              <a:ext uri="{FF2B5EF4-FFF2-40B4-BE49-F238E27FC236}">
                <a16:creationId xmlns:a16="http://schemas.microsoft.com/office/drawing/2014/main" id="{BAFBC4DE-948A-4782-9C56-F1222B9D5FE6}"/>
              </a:ext>
            </a:extLst>
          </p:cNvPr>
          <p:cNvGraphicFramePr>
            <a:graphicFrameLocks noChangeAspect="1"/>
          </p:cNvGraphicFramePr>
          <p:nvPr/>
        </p:nvGraphicFramePr>
        <p:xfrm>
          <a:off x="5562600" y="3429000"/>
          <a:ext cx="2819400" cy="1339850"/>
        </p:xfrm>
        <a:graphic>
          <a:graphicData uri="http://schemas.openxmlformats.org/presentationml/2006/ole">
            <mc:AlternateContent xmlns:mc="http://schemas.openxmlformats.org/markup-compatibility/2006">
              <mc:Choice xmlns:v="urn:schemas-microsoft-com:vml" Requires="v">
                <p:oleObj spid="_x0000_s55423" name="Document" r:id="rId7" imgW="1476360" imgH="695160" progId="ChemWindow.Document">
                  <p:embed/>
                </p:oleObj>
              </mc:Choice>
              <mc:Fallback>
                <p:oleObj name="Document" r:id="rId7" imgW="1476360" imgH="695160" progId="ChemWindow.Document">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3429000"/>
                        <a:ext cx="2819400"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8" name="Text Box 12">
            <a:extLst>
              <a:ext uri="{FF2B5EF4-FFF2-40B4-BE49-F238E27FC236}">
                <a16:creationId xmlns:a16="http://schemas.microsoft.com/office/drawing/2014/main" id="{EFC1246D-356A-404F-A66C-08390999F0D8}"/>
              </a:ext>
            </a:extLst>
          </p:cNvPr>
          <p:cNvSpPr txBox="1">
            <a:spLocks noChangeArrowheads="1"/>
          </p:cNvSpPr>
          <p:nvPr/>
        </p:nvSpPr>
        <p:spPr bwMode="auto">
          <a:xfrm>
            <a:off x="3581400" y="5181600"/>
            <a:ext cx="1524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b="1">
                <a:latin typeface="Times New Roman" panose="02020603050405020304" pitchFamily="18" charset="0"/>
                <a:ea typeface="黑体" panose="02010609060101010101" pitchFamily="49" charset="-122"/>
              </a:rPr>
              <a:t>聚甲醛</a:t>
            </a:r>
          </a:p>
          <a:p>
            <a:pPr algn="ctr">
              <a:spcBef>
                <a:spcPct val="50000"/>
              </a:spcBef>
            </a:pPr>
            <a:r>
              <a:rPr kumimoji="1" lang="en-US" altLang="zh-CN" sz="2000" b="1" i="1">
                <a:latin typeface="Times New Roman" panose="02020603050405020304" pitchFamily="18" charset="0"/>
                <a:ea typeface="黑体" panose="02010609060101010101" pitchFamily="49" charset="-122"/>
              </a:rPr>
              <a:t>T</a:t>
            </a:r>
            <a:r>
              <a:rPr kumimoji="1" lang="en-US" altLang="zh-CN" sz="2000" b="1" i="1" baseline="-25000">
                <a:latin typeface="Times New Roman" panose="02020603050405020304" pitchFamily="18" charset="0"/>
                <a:ea typeface="黑体" panose="02010609060101010101" pitchFamily="49" charset="-122"/>
              </a:rPr>
              <a:t>g</a:t>
            </a:r>
            <a:r>
              <a:rPr kumimoji="1" lang="en-US" altLang="zh-CN" sz="2000" b="1">
                <a:latin typeface="Times New Roman" panose="02020603050405020304" pitchFamily="18" charset="0"/>
                <a:ea typeface="黑体" panose="02010609060101010101" pitchFamily="49" charset="-122"/>
              </a:rPr>
              <a:t> = -83℃                </a:t>
            </a:r>
          </a:p>
        </p:txBody>
      </p:sp>
      <p:sp>
        <p:nvSpPr>
          <p:cNvPr id="55309" name="Text Box 13">
            <a:extLst>
              <a:ext uri="{FF2B5EF4-FFF2-40B4-BE49-F238E27FC236}">
                <a16:creationId xmlns:a16="http://schemas.microsoft.com/office/drawing/2014/main" id="{8704A83B-DF84-4579-96E4-92A8CCCD4948}"/>
              </a:ext>
            </a:extLst>
          </p:cNvPr>
          <p:cNvSpPr txBox="1">
            <a:spLocks noChangeArrowheads="1"/>
          </p:cNvSpPr>
          <p:nvPr/>
        </p:nvSpPr>
        <p:spPr bwMode="auto">
          <a:xfrm>
            <a:off x="6248400" y="5089525"/>
            <a:ext cx="1600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000" b="1">
                <a:latin typeface="Times New Roman" panose="02020603050405020304" pitchFamily="18" charset="0"/>
                <a:ea typeface="黑体" panose="02010609060101010101" pitchFamily="49" charset="-122"/>
              </a:rPr>
              <a:t>聚乙烯</a:t>
            </a:r>
          </a:p>
          <a:p>
            <a:pPr algn="ctr">
              <a:spcBef>
                <a:spcPct val="50000"/>
              </a:spcBef>
            </a:pPr>
            <a:r>
              <a:rPr kumimoji="1" lang="en-US" altLang="zh-CN" sz="2000" b="1" i="1">
                <a:latin typeface="Times New Roman" panose="02020603050405020304" pitchFamily="18" charset="0"/>
                <a:ea typeface="黑体" panose="02010609060101010101" pitchFamily="49" charset="-122"/>
              </a:rPr>
              <a:t>T</a:t>
            </a:r>
            <a:r>
              <a:rPr kumimoji="1" lang="en-US" altLang="zh-CN" sz="2000" b="1" i="1" baseline="-25000">
                <a:latin typeface="Times New Roman" panose="02020603050405020304" pitchFamily="18" charset="0"/>
                <a:ea typeface="黑体" panose="02010609060101010101" pitchFamily="49" charset="-122"/>
              </a:rPr>
              <a:t>g</a:t>
            </a:r>
            <a:r>
              <a:rPr kumimoji="1" lang="en-US" altLang="zh-CN" sz="2000" b="1">
                <a:latin typeface="Times New Roman" panose="02020603050405020304" pitchFamily="18" charset="0"/>
                <a:ea typeface="黑体" panose="02010609060101010101" pitchFamily="49" charset="-122"/>
              </a:rPr>
              <a:t>=-68 ℃ </a:t>
            </a:r>
            <a:endParaRPr kumimoji="1" lang="en-US" altLang="zh-CN" sz="2000" b="1">
              <a:latin typeface="Times New Roman" panose="02020603050405020304" pitchFamily="18" charset="0"/>
              <a:ea typeface="宋体" panose="02010600030101010101" pitchFamily="2" charset="-122"/>
            </a:endParaRPr>
          </a:p>
        </p:txBody>
      </p:sp>
      <p:sp>
        <p:nvSpPr>
          <p:cNvPr id="2" name="灯片编号占位符 1">
            <a:extLst>
              <a:ext uri="{FF2B5EF4-FFF2-40B4-BE49-F238E27FC236}">
                <a16:creationId xmlns:a16="http://schemas.microsoft.com/office/drawing/2014/main" id="{8DA5EF10-FCEF-4E41-8379-86FE615157E3}"/>
              </a:ext>
            </a:extLst>
          </p:cNvPr>
          <p:cNvSpPr>
            <a:spLocks noGrp="1"/>
          </p:cNvSpPr>
          <p:nvPr>
            <p:ph type="sldNum" sz="quarter" idx="12"/>
          </p:nvPr>
        </p:nvSpPr>
        <p:spPr/>
        <p:txBody>
          <a:bodyPr/>
          <a:lstStyle/>
          <a:p>
            <a:fld id="{8A7A6979-0714-4377-B894-6BE4C2D6E202}" type="slidenum">
              <a:rPr lang="en-US" smtClean="0"/>
              <a:pPr/>
              <a:t>40</a:t>
            </a:fld>
            <a:endParaRPr lang="en-US" dirty="0"/>
          </a:p>
        </p:txBody>
      </p:sp>
      <p:sp>
        <p:nvSpPr>
          <p:cNvPr id="3" name="文本框 2">
            <a:extLst>
              <a:ext uri="{FF2B5EF4-FFF2-40B4-BE49-F238E27FC236}">
                <a16:creationId xmlns:a16="http://schemas.microsoft.com/office/drawing/2014/main" id="{C0A6DE98-5374-42AB-B9FC-67EC6AEFF387}"/>
              </a:ext>
            </a:extLst>
          </p:cNvPr>
          <p:cNvSpPr txBox="1"/>
          <p:nvPr/>
        </p:nvSpPr>
        <p:spPr>
          <a:xfrm>
            <a:off x="609600" y="6217920"/>
            <a:ext cx="6629400" cy="365760"/>
          </a:xfrm>
          <a:prstGeom prst="rect">
            <a:avLst/>
          </a:prstGeom>
          <a:noFill/>
        </p:spPr>
        <p:txBody>
          <a:bodyPr wrap="square" rtlCol="0">
            <a:spAutoFit/>
          </a:bodyPr>
          <a:lstStyle/>
          <a:p>
            <a:r>
              <a:rPr lang="zh-CN" altLang="en-US" dirty="0"/>
              <a:t>不同的单键中，内旋转位垒较小的，</a:t>
            </a:r>
            <a:r>
              <a:rPr lang="en-US" altLang="zh-CN" dirty="0" err="1"/>
              <a:t>Tg</a:t>
            </a:r>
            <a:r>
              <a:rPr lang="zh-CN" altLang="en-US" dirty="0"/>
              <a:t>较低。</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a:extLst>
              <a:ext uri="{FF2B5EF4-FFF2-40B4-BE49-F238E27FC236}">
                <a16:creationId xmlns:a16="http://schemas.microsoft.com/office/drawing/2014/main" id="{17CB8297-F817-49A8-967F-6010DFCB5AE9}"/>
              </a:ext>
            </a:extLst>
          </p:cNvPr>
          <p:cNvSpPr txBox="1">
            <a:spLocks noChangeArrowheads="1"/>
          </p:cNvSpPr>
          <p:nvPr/>
        </p:nvSpPr>
        <p:spPr bwMode="auto">
          <a:xfrm>
            <a:off x="381000" y="1295400"/>
            <a:ext cx="36576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主链上有孤立双键：</a:t>
            </a:r>
          </a:p>
        </p:txBody>
      </p:sp>
      <p:sp>
        <p:nvSpPr>
          <p:cNvPr id="56326" name="Text Box 2">
            <a:extLst>
              <a:ext uri="{FF2B5EF4-FFF2-40B4-BE49-F238E27FC236}">
                <a16:creationId xmlns:a16="http://schemas.microsoft.com/office/drawing/2014/main" id="{B50668EB-E3F0-4D6C-92FE-0BD6DF2A62C0}"/>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graphicFrame>
        <p:nvGraphicFramePr>
          <p:cNvPr id="56327" name="Object 7">
            <a:extLst>
              <a:ext uri="{FF2B5EF4-FFF2-40B4-BE49-F238E27FC236}">
                <a16:creationId xmlns:a16="http://schemas.microsoft.com/office/drawing/2014/main" id="{D81E2992-7303-4EA3-992E-5DA2C0F0E7D1}"/>
              </a:ext>
            </a:extLst>
          </p:cNvPr>
          <p:cNvGraphicFramePr>
            <a:graphicFrameLocks noChangeAspect="1"/>
          </p:cNvGraphicFramePr>
          <p:nvPr/>
        </p:nvGraphicFramePr>
        <p:xfrm>
          <a:off x="1139825" y="2139950"/>
          <a:ext cx="3154363" cy="811213"/>
        </p:xfrm>
        <a:graphic>
          <a:graphicData uri="http://schemas.openxmlformats.org/presentationml/2006/ole">
            <mc:AlternateContent xmlns:mc="http://schemas.openxmlformats.org/markup-compatibility/2006">
              <mc:Choice xmlns:v="urn:schemas-microsoft-com:vml" Requires="v">
                <p:oleObj spid="_x0000_s56450" name="Document" r:id="rId3" imgW="3676680" imgH="981000" progId="ChemWindow.Document">
                  <p:embed/>
                </p:oleObj>
              </mc:Choice>
              <mc:Fallback>
                <p:oleObj name="Document" r:id="rId3" imgW="3676680" imgH="981000" progId="ChemWindow.Document">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825" y="2139950"/>
                        <a:ext cx="3154363"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8" name="Object 8">
            <a:extLst>
              <a:ext uri="{FF2B5EF4-FFF2-40B4-BE49-F238E27FC236}">
                <a16:creationId xmlns:a16="http://schemas.microsoft.com/office/drawing/2014/main" id="{C2F4BF41-F684-47E5-8AB1-8E22A6AAA084}"/>
              </a:ext>
            </a:extLst>
          </p:cNvPr>
          <p:cNvGraphicFramePr>
            <a:graphicFrameLocks noChangeAspect="1"/>
          </p:cNvGraphicFramePr>
          <p:nvPr/>
        </p:nvGraphicFramePr>
        <p:xfrm>
          <a:off x="1217613" y="5105400"/>
          <a:ext cx="4638675" cy="1031875"/>
        </p:xfrm>
        <a:graphic>
          <a:graphicData uri="http://schemas.openxmlformats.org/presentationml/2006/ole">
            <mc:AlternateContent xmlns:mc="http://schemas.openxmlformats.org/markup-compatibility/2006">
              <mc:Choice xmlns:v="urn:schemas-microsoft-com:vml" Requires="v">
                <p:oleObj spid="_x0000_s56451" name="Document" r:id="rId5" imgW="5514840" imgH="1257480" progId="ChemWindow.Document">
                  <p:embed/>
                </p:oleObj>
              </mc:Choice>
              <mc:Fallback>
                <p:oleObj name="Document" r:id="rId5" imgW="5514840" imgH="1257480" progId="ChemWindow.Document">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613" y="5105400"/>
                        <a:ext cx="463867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9" name="Object 9">
            <a:extLst>
              <a:ext uri="{FF2B5EF4-FFF2-40B4-BE49-F238E27FC236}">
                <a16:creationId xmlns:a16="http://schemas.microsoft.com/office/drawing/2014/main" id="{AFA99E20-128D-4433-87F6-84E10B7D6585}"/>
              </a:ext>
            </a:extLst>
          </p:cNvPr>
          <p:cNvGraphicFramePr>
            <a:graphicFrameLocks noChangeAspect="1"/>
          </p:cNvGraphicFramePr>
          <p:nvPr/>
        </p:nvGraphicFramePr>
        <p:xfrm>
          <a:off x="1219200" y="3505200"/>
          <a:ext cx="3092450" cy="968375"/>
        </p:xfrm>
        <a:graphic>
          <a:graphicData uri="http://schemas.openxmlformats.org/presentationml/2006/ole">
            <mc:AlternateContent xmlns:mc="http://schemas.openxmlformats.org/markup-compatibility/2006">
              <mc:Choice xmlns:v="urn:schemas-microsoft-com:vml" Requires="v">
                <p:oleObj spid="_x0000_s56452" name="Document" r:id="rId7" imgW="3638520" imgH="1181160" progId="ChemWindow.Document">
                  <p:embed/>
                </p:oleObj>
              </mc:Choice>
              <mc:Fallback>
                <p:oleObj name="Document" r:id="rId7" imgW="3638520" imgH="1181160" progId="ChemWindow.Document">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3505200"/>
                        <a:ext cx="309245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30" name="Text Box 10">
            <a:extLst>
              <a:ext uri="{FF2B5EF4-FFF2-40B4-BE49-F238E27FC236}">
                <a16:creationId xmlns:a16="http://schemas.microsoft.com/office/drawing/2014/main" id="{BBACEEE3-CBA6-450F-AD82-5AF886AD1C7F}"/>
              </a:ext>
            </a:extLst>
          </p:cNvPr>
          <p:cNvSpPr txBox="1">
            <a:spLocks noChangeArrowheads="1"/>
          </p:cNvSpPr>
          <p:nvPr/>
        </p:nvSpPr>
        <p:spPr bwMode="auto">
          <a:xfrm>
            <a:off x="5105400" y="2303463"/>
            <a:ext cx="29194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solidFill>
                  <a:srgbClr val="9900FF"/>
                </a:solidFill>
                <a:latin typeface="Times New Roman" panose="02020603050405020304" pitchFamily="18" charset="0"/>
                <a:ea typeface="宋体" panose="02010600030101010101" pitchFamily="2" charset="-122"/>
              </a:rPr>
              <a:t>T</a:t>
            </a:r>
            <a:r>
              <a:rPr kumimoji="1" lang="en-US" altLang="zh-CN" sz="2000" b="1" i="1" baseline="-25000">
                <a:solidFill>
                  <a:srgbClr val="9900FF"/>
                </a:solidFill>
                <a:latin typeface="Times New Roman" panose="02020603050405020304" pitchFamily="18" charset="0"/>
                <a:ea typeface="宋体" panose="02010600030101010101" pitchFamily="2" charset="-122"/>
              </a:rPr>
              <a:t>g</a:t>
            </a:r>
            <a:r>
              <a:rPr kumimoji="1" lang="en-US" altLang="zh-CN" sz="2000" b="1">
                <a:solidFill>
                  <a:srgbClr val="9900FF"/>
                </a:solidFill>
                <a:latin typeface="Times New Roman" panose="02020603050405020304" pitchFamily="18" charset="0"/>
                <a:ea typeface="宋体" panose="02010600030101010101" pitchFamily="2" charset="-122"/>
              </a:rPr>
              <a:t>=-105℃</a:t>
            </a:r>
            <a:r>
              <a:rPr kumimoji="1" lang="zh-CN" altLang="en-US" sz="2000" b="1">
                <a:solidFill>
                  <a:srgbClr val="9900FF"/>
                </a:solidFill>
                <a:latin typeface="Times New Roman" panose="02020603050405020304" pitchFamily="18" charset="0"/>
                <a:ea typeface="宋体" panose="02010600030101010101" pitchFamily="2" charset="-122"/>
              </a:rPr>
              <a:t>（顺式），</a:t>
            </a:r>
            <a:r>
              <a:rPr kumimoji="1" lang="en-US" altLang="zh-CN" sz="2000" b="1">
                <a:solidFill>
                  <a:srgbClr val="9900FF"/>
                </a:solidFill>
                <a:latin typeface="Times New Roman" panose="02020603050405020304" pitchFamily="18" charset="0"/>
                <a:ea typeface="宋体" panose="02010600030101010101" pitchFamily="2" charset="-122"/>
              </a:rPr>
              <a:t>BR</a:t>
            </a:r>
          </a:p>
          <a:p>
            <a:r>
              <a:rPr kumimoji="1" lang="en-US" altLang="zh-CN" sz="2000" b="1" i="1">
                <a:solidFill>
                  <a:srgbClr val="9900FF"/>
                </a:solidFill>
                <a:latin typeface="Times New Roman" panose="02020603050405020304" pitchFamily="18" charset="0"/>
                <a:ea typeface="宋体" panose="02010600030101010101" pitchFamily="2" charset="-122"/>
              </a:rPr>
              <a:t>T</a:t>
            </a:r>
            <a:r>
              <a:rPr kumimoji="1" lang="en-US" altLang="zh-CN" sz="2000" b="1" i="1" baseline="-25000">
                <a:solidFill>
                  <a:srgbClr val="9900FF"/>
                </a:solidFill>
                <a:latin typeface="Times New Roman" panose="02020603050405020304" pitchFamily="18" charset="0"/>
                <a:ea typeface="宋体" panose="02010600030101010101" pitchFamily="2" charset="-122"/>
              </a:rPr>
              <a:t>g</a:t>
            </a:r>
            <a:r>
              <a:rPr kumimoji="1" lang="en-US" altLang="zh-CN" sz="2000" b="1">
                <a:solidFill>
                  <a:srgbClr val="9900FF"/>
                </a:solidFill>
                <a:latin typeface="Times New Roman" panose="02020603050405020304" pitchFamily="18" charset="0"/>
                <a:ea typeface="宋体" panose="02010600030101010101" pitchFamily="2" charset="-122"/>
              </a:rPr>
              <a:t>=-83℃(</a:t>
            </a:r>
            <a:r>
              <a:rPr kumimoji="1" lang="zh-CN" altLang="en-US" sz="2000" b="1">
                <a:solidFill>
                  <a:srgbClr val="9900FF"/>
                </a:solidFill>
                <a:latin typeface="Times New Roman" panose="02020603050405020304" pitchFamily="18" charset="0"/>
                <a:ea typeface="宋体" panose="02010600030101010101" pitchFamily="2" charset="-122"/>
              </a:rPr>
              <a:t>反式）</a:t>
            </a:r>
          </a:p>
        </p:txBody>
      </p:sp>
      <p:sp>
        <p:nvSpPr>
          <p:cNvPr id="56331" name="Text Box 11">
            <a:extLst>
              <a:ext uri="{FF2B5EF4-FFF2-40B4-BE49-F238E27FC236}">
                <a16:creationId xmlns:a16="http://schemas.microsoft.com/office/drawing/2014/main" id="{E1837FAE-0590-4008-92EA-B57FF271DB27}"/>
              </a:ext>
            </a:extLst>
          </p:cNvPr>
          <p:cNvSpPr txBox="1">
            <a:spLocks noChangeArrowheads="1"/>
          </p:cNvSpPr>
          <p:nvPr/>
        </p:nvSpPr>
        <p:spPr bwMode="auto">
          <a:xfrm>
            <a:off x="5181600" y="3671888"/>
            <a:ext cx="2806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solidFill>
                  <a:srgbClr val="9900FF"/>
                </a:solidFill>
                <a:latin typeface="Times New Roman" panose="02020603050405020304" pitchFamily="18" charset="0"/>
                <a:ea typeface="宋体" panose="02010600030101010101" pitchFamily="2" charset="-122"/>
              </a:rPr>
              <a:t>T</a:t>
            </a:r>
            <a:r>
              <a:rPr kumimoji="1" lang="en-US" altLang="zh-CN" sz="2000" b="1" i="1" baseline="-25000">
                <a:solidFill>
                  <a:srgbClr val="9900FF"/>
                </a:solidFill>
                <a:latin typeface="Times New Roman" panose="02020603050405020304" pitchFamily="18" charset="0"/>
                <a:ea typeface="宋体" panose="02010600030101010101" pitchFamily="2" charset="-122"/>
              </a:rPr>
              <a:t>g</a:t>
            </a:r>
            <a:r>
              <a:rPr kumimoji="1" lang="en-US" altLang="zh-CN" sz="2000" b="1">
                <a:solidFill>
                  <a:srgbClr val="9900FF"/>
                </a:solidFill>
                <a:latin typeface="Times New Roman" panose="02020603050405020304" pitchFamily="18" charset="0"/>
                <a:ea typeface="宋体" panose="02010600030101010101" pitchFamily="2" charset="-122"/>
              </a:rPr>
              <a:t>=-73℃</a:t>
            </a:r>
            <a:r>
              <a:rPr kumimoji="1" lang="zh-CN" altLang="en-US" sz="2000" b="1">
                <a:solidFill>
                  <a:srgbClr val="9900FF"/>
                </a:solidFill>
                <a:latin typeface="Times New Roman" panose="02020603050405020304" pitchFamily="18" charset="0"/>
                <a:ea typeface="宋体" panose="02010600030101010101" pitchFamily="2" charset="-122"/>
              </a:rPr>
              <a:t>（顺式），</a:t>
            </a:r>
            <a:r>
              <a:rPr kumimoji="1" lang="en-US" altLang="zh-CN" sz="2000" b="1">
                <a:solidFill>
                  <a:srgbClr val="9900FF"/>
                </a:solidFill>
                <a:latin typeface="Times New Roman" panose="02020603050405020304" pitchFamily="18" charset="0"/>
                <a:ea typeface="宋体" panose="02010600030101010101" pitchFamily="2" charset="-122"/>
              </a:rPr>
              <a:t>NR</a:t>
            </a:r>
          </a:p>
          <a:p>
            <a:r>
              <a:rPr kumimoji="1" lang="en-US" altLang="zh-CN" sz="2000" b="1" i="1">
                <a:solidFill>
                  <a:srgbClr val="9900FF"/>
                </a:solidFill>
                <a:latin typeface="Times New Roman" panose="02020603050405020304" pitchFamily="18" charset="0"/>
                <a:ea typeface="宋体" panose="02010600030101010101" pitchFamily="2" charset="-122"/>
              </a:rPr>
              <a:t>T</a:t>
            </a:r>
            <a:r>
              <a:rPr kumimoji="1" lang="en-US" altLang="zh-CN" sz="2000" b="1" i="1" baseline="-25000">
                <a:solidFill>
                  <a:srgbClr val="9900FF"/>
                </a:solidFill>
                <a:latin typeface="Times New Roman" panose="02020603050405020304" pitchFamily="18" charset="0"/>
                <a:ea typeface="宋体" panose="02010600030101010101" pitchFamily="2" charset="-122"/>
              </a:rPr>
              <a:t>g</a:t>
            </a:r>
            <a:r>
              <a:rPr kumimoji="1" lang="en-US" altLang="zh-CN" sz="2000" b="1">
                <a:solidFill>
                  <a:srgbClr val="9900FF"/>
                </a:solidFill>
                <a:latin typeface="Times New Roman" panose="02020603050405020304" pitchFamily="18" charset="0"/>
                <a:ea typeface="宋体" panose="02010600030101010101" pitchFamily="2" charset="-122"/>
              </a:rPr>
              <a:t>=-60℃(</a:t>
            </a:r>
            <a:r>
              <a:rPr kumimoji="1" lang="zh-CN" altLang="en-US" sz="2000" b="1">
                <a:solidFill>
                  <a:srgbClr val="9900FF"/>
                </a:solidFill>
                <a:latin typeface="Times New Roman" panose="02020603050405020304" pitchFamily="18" charset="0"/>
                <a:ea typeface="宋体" panose="02010600030101010101" pitchFamily="2" charset="-122"/>
              </a:rPr>
              <a:t>反式）</a:t>
            </a:r>
          </a:p>
        </p:txBody>
      </p:sp>
      <p:sp>
        <p:nvSpPr>
          <p:cNvPr id="56332" name="Text Box 12">
            <a:extLst>
              <a:ext uri="{FF2B5EF4-FFF2-40B4-BE49-F238E27FC236}">
                <a16:creationId xmlns:a16="http://schemas.microsoft.com/office/drawing/2014/main" id="{57DE631F-25D8-448E-A9DD-9F37DB90F338}"/>
              </a:ext>
            </a:extLst>
          </p:cNvPr>
          <p:cNvSpPr txBox="1">
            <a:spLocks noChangeArrowheads="1"/>
          </p:cNvSpPr>
          <p:nvPr/>
        </p:nvSpPr>
        <p:spPr bwMode="auto">
          <a:xfrm>
            <a:off x="6426200" y="5199063"/>
            <a:ext cx="1803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2000" b="1" i="1">
                <a:solidFill>
                  <a:srgbClr val="9900FF"/>
                </a:solidFill>
                <a:latin typeface="Times New Roman" panose="02020603050405020304" pitchFamily="18" charset="0"/>
                <a:ea typeface="宋体" panose="02010600030101010101" pitchFamily="2" charset="-122"/>
              </a:rPr>
              <a:t>T</a:t>
            </a:r>
            <a:r>
              <a:rPr kumimoji="1" lang="en-US" altLang="zh-CN" sz="2000" b="1" i="1" baseline="-25000">
                <a:solidFill>
                  <a:srgbClr val="9900FF"/>
                </a:solidFill>
                <a:latin typeface="Times New Roman" panose="02020603050405020304" pitchFamily="18" charset="0"/>
                <a:ea typeface="宋体" panose="02010600030101010101" pitchFamily="2" charset="-122"/>
              </a:rPr>
              <a:t>g</a:t>
            </a:r>
            <a:r>
              <a:rPr kumimoji="1" lang="en-US" altLang="zh-CN" sz="2000" b="1">
                <a:solidFill>
                  <a:srgbClr val="9900FF"/>
                </a:solidFill>
                <a:latin typeface="Times New Roman" panose="02020603050405020304" pitchFamily="18" charset="0"/>
                <a:ea typeface="宋体" panose="02010600030101010101" pitchFamily="2" charset="-122"/>
              </a:rPr>
              <a:t>=-61℃</a:t>
            </a:r>
          </a:p>
          <a:p>
            <a:pPr algn="ctr"/>
            <a:r>
              <a:rPr kumimoji="1" lang="en-US" altLang="zh-CN" sz="2000" b="1">
                <a:solidFill>
                  <a:srgbClr val="9900FF"/>
                </a:solidFill>
                <a:latin typeface="Times New Roman" panose="02020603050405020304" pitchFamily="18" charset="0"/>
                <a:ea typeface="宋体" panose="02010600030101010101" pitchFamily="2" charset="-122"/>
              </a:rPr>
              <a:t>SBR</a:t>
            </a:r>
          </a:p>
        </p:txBody>
      </p:sp>
      <p:cxnSp>
        <p:nvCxnSpPr>
          <p:cNvPr id="56333" name="AutoShape 13">
            <a:extLst>
              <a:ext uri="{FF2B5EF4-FFF2-40B4-BE49-F238E27FC236}">
                <a16:creationId xmlns:a16="http://schemas.microsoft.com/office/drawing/2014/main" id="{8C41069E-0F1C-4837-B142-654C884353FE}"/>
              </a:ext>
            </a:extLst>
          </p:cNvPr>
          <p:cNvCxnSpPr>
            <a:cxnSpLocks noChangeShapeType="1"/>
          </p:cNvCxnSpPr>
          <p:nvPr/>
        </p:nvCxnSpPr>
        <p:spPr bwMode="auto">
          <a:xfrm rot="16200000">
            <a:off x="1957388" y="2397125"/>
            <a:ext cx="228600" cy="228600"/>
          </a:xfrm>
          <a:prstGeom prst="curvedConnector3">
            <a:avLst>
              <a:gd name="adj1" fmla="val 117361"/>
            </a:avLst>
          </a:prstGeom>
          <a:noFill/>
          <a:ln w="9525">
            <a:solidFill>
              <a:srgbClr val="BE103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4" name="AutoShape 14">
            <a:extLst>
              <a:ext uri="{FF2B5EF4-FFF2-40B4-BE49-F238E27FC236}">
                <a16:creationId xmlns:a16="http://schemas.microsoft.com/office/drawing/2014/main" id="{0E91C102-07C9-4415-9EBB-009F233971BB}"/>
              </a:ext>
            </a:extLst>
          </p:cNvPr>
          <p:cNvCxnSpPr>
            <a:cxnSpLocks noChangeShapeType="1"/>
          </p:cNvCxnSpPr>
          <p:nvPr/>
        </p:nvCxnSpPr>
        <p:spPr bwMode="auto">
          <a:xfrm rot="16200000">
            <a:off x="3235325" y="3756025"/>
            <a:ext cx="228600" cy="228600"/>
          </a:xfrm>
          <a:prstGeom prst="curvedConnector3">
            <a:avLst>
              <a:gd name="adj1" fmla="val 117361"/>
            </a:avLst>
          </a:prstGeom>
          <a:noFill/>
          <a:ln w="9525">
            <a:solidFill>
              <a:srgbClr val="BE103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5" name="AutoShape 15">
            <a:extLst>
              <a:ext uri="{FF2B5EF4-FFF2-40B4-BE49-F238E27FC236}">
                <a16:creationId xmlns:a16="http://schemas.microsoft.com/office/drawing/2014/main" id="{7303F01E-FDB4-4D13-B6C0-F1D1D4844C8C}"/>
              </a:ext>
            </a:extLst>
          </p:cNvPr>
          <p:cNvCxnSpPr>
            <a:cxnSpLocks noChangeShapeType="1"/>
          </p:cNvCxnSpPr>
          <p:nvPr/>
        </p:nvCxnSpPr>
        <p:spPr bwMode="auto">
          <a:xfrm rot="16200000">
            <a:off x="2057400" y="3733800"/>
            <a:ext cx="228600" cy="228600"/>
          </a:xfrm>
          <a:prstGeom prst="curvedConnector3">
            <a:avLst>
              <a:gd name="adj1" fmla="val 117361"/>
            </a:avLst>
          </a:prstGeom>
          <a:noFill/>
          <a:ln w="9525">
            <a:solidFill>
              <a:srgbClr val="BE103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6" name="AutoShape 16">
            <a:extLst>
              <a:ext uri="{FF2B5EF4-FFF2-40B4-BE49-F238E27FC236}">
                <a16:creationId xmlns:a16="http://schemas.microsoft.com/office/drawing/2014/main" id="{476FCE38-7441-41E4-A6ED-2F83E66976E1}"/>
              </a:ext>
            </a:extLst>
          </p:cNvPr>
          <p:cNvCxnSpPr>
            <a:cxnSpLocks noChangeShapeType="1"/>
          </p:cNvCxnSpPr>
          <p:nvPr/>
        </p:nvCxnSpPr>
        <p:spPr bwMode="auto">
          <a:xfrm rot="16200000">
            <a:off x="3294063" y="2427288"/>
            <a:ext cx="228600" cy="228600"/>
          </a:xfrm>
          <a:prstGeom prst="curvedConnector3">
            <a:avLst>
              <a:gd name="adj1" fmla="val 112500"/>
            </a:avLst>
          </a:prstGeom>
          <a:noFill/>
          <a:ln w="9525">
            <a:solidFill>
              <a:srgbClr val="BE103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7" name="AutoShape 17">
            <a:extLst>
              <a:ext uri="{FF2B5EF4-FFF2-40B4-BE49-F238E27FC236}">
                <a16:creationId xmlns:a16="http://schemas.microsoft.com/office/drawing/2014/main" id="{C527E0BA-F6B4-4DD4-B774-539108FDD8C4}"/>
              </a:ext>
            </a:extLst>
          </p:cNvPr>
          <p:cNvCxnSpPr>
            <a:cxnSpLocks noChangeShapeType="1"/>
          </p:cNvCxnSpPr>
          <p:nvPr/>
        </p:nvCxnSpPr>
        <p:spPr bwMode="auto">
          <a:xfrm rot="16200000">
            <a:off x="1981200" y="5334000"/>
            <a:ext cx="228600" cy="228600"/>
          </a:xfrm>
          <a:prstGeom prst="curvedConnector3">
            <a:avLst>
              <a:gd name="adj1" fmla="val 117361"/>
            </a:avLst>
          </a:prstGeom>
          <a:noFill/>
          <a:ln w="9525">
            <a:solidFill>
              <a:srgbClr val="BE103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8" name="AutoShape 18">
            <a:extLst>
              <a:ext uri="{FF2B5EF4-FFF2-40B4-BE49-F238E27FC236}">
                <a16:creationId xmlns:a16="http://schemas.microsoft.com/office/drawing/2014/main" id="{80B35487-370D-4FEE-919A-EE782B8DF76D}"/>
              </a:ext>
            </a:extLst>
          </p:cNvPr>
          <p:cNvCxnSpPr>
            <a:cxnSpLocks noChangeShapeType="1"/>
          </p:cNvCxnSpPr>
          <p:nvPr/>
        </p:nvCxnSpPr>
        <p:spPr bwMode="auto">
          <a:xfrm rot="16200000">
            <a:off x="3352800" y="5334000"/>
            <a:ext cx="228600" cy="228600"/>
          </a:xfrm>
          <a:prstGeom prst="curvedConnector3">
            <a:avLst>
              <a:gd name="adj1" fmla="val 117361"/>
            </a:avLst>
          </a:prstGeom>
          <a:noFill/>
          <a:ln w="9525">
            <a:solidFill>
              <a:srgbClr val="BE103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灯片编号占位符 1">
            <a:extLst>
              <a:ext uri="{FF2B5EF4-FFF2-40B4-BE49-F238E27FC236}">
                <a16:creationId xmlns:a16="http://schemas.microsoft.com/office/drawing/2014/main" id="{71823A82-BEF4-4B81-812A-92CDE40D4FC7}"/>
              </a:ext>
            </a:extLst>
          </p:cNvPr>
          <p:cNvSpPr>
            <a:spLocks noGrp="1"/>
          </p:cNvSpPr>
          <p:nvPr>
            <p:ph type="sldNum" sz="quarter" idx="12"/>
          </p:nvPr>
        </p:nvSpPr>
        <p:spPr/>
        <p:txBody>
          <a:bodyPr/>
          <a:lstStyle/>
          <a:p>
            <a:fld id="{8A7A6979-0714-4377-B894-6BE4C2D6E202}" type="slidenum">
              <a:rPr lang="en-US" smtClean="0"/>
              <a:pPr/>
              <a:t>41</a:t>
            </a:fld>
            <a:endParaRPr lang="en-US" dirty="0"/>
          </a:p>
        </p:txBody>
      </p:sp>
      <p:sp>
        <p:nvSpPr>
          <p:cNvPr id="3" name="文本框 2">
            <a:extLst>
              <a:ext uri="{FF2B5EF4-FFF2-40B4-BE49-F238E27FC236}">
                <a16:creationId xmlns:a16="http://schemas.microsoft.com/office/drawing/2014/main" id="{F04B529B-F192-4D5B-9DB6-3FE2A97DA559}"/>
              </a:ext>
            </a:extLst>
          </p:cNvPr>
          <p:cNvSpPr txBox="1"/>
          <p:nvPr/>
        </p:nvSpPr>
        <p:spPr>
          <a:xfrm>
            <a:off x="1130965" y="6289159"/>
            <a:ext cx="5117435" cy="461665"/>
          </a:xfrm>
          <a:prstGeom prst="rect">
            <a:avLst/>
          </a:prstGeom>
          <a:solidFill>
            <a:schemeClr val="accent1"/>
          </a:solid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反式结构分子链柔顺性差，</a:t>
            </a:r>
            <a:r>
              <a:rPr lang="en-US" altLang="zh-CN" sz="2400" b="1" dirty="0" err="1">
                <a:latin typeface="微软雅黑" panose="020B0503020204020204" pitchFamily="34" charset="-122"/>
                <a:ea typeface="微软雅黑" panose="020B0503020204020204" pitchFamily="34" charset="-122"/>
              </a:rPr>
              <a:t>Tg</a:t>
            </a:r>
            <a:r>
              <a:rPr lang="zh-CN" altLang="en-US" sz="2400" b="1" dirty="0">
                <a:latin typeface="微软雅黑" panose="020B0503020204020204" pitchFamily="34" charset="-122"/>
                <a:ea typeface="微软雅黑" panose="020B0503020204020204" pitchFamily="34" charset="-122"/>
              </a:rPr>
              <a:t>较高</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A434F0B5-C5D7-480E-8368-32443637B184}"/>
              </a:ext>
            </a:extLst>
          </p:cNvPr>
          <p:cNvSpPr txBox="1">
            <a:spLocks noChangeArrowheads="1"/>
          </p:cNvSpPr>
          <p:nvPr/>
        </p:nvSpPr>
        <p:spPr bwMode="auto">
          <a:xfrm>
            <a:off x="381000" y="1295400"/>
            <a:ext cx="53340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主链上有芳环、芳杂环：</a:t>
            </a:r>
          </a:p>
        </p:txBody>
      </p:sp>
      <p:sp>
        <p:nvSpPr>
          <p:cNvPr id="139269" name="Rectangle 5">
            <a:extLst>
              <a:ext uri="{FF2B5EF4-FFF2-40B4-BE49-F238E27FC236}">
                <a16:creationId xmlns:a16="http://schemas.microsoft.com/office/drawing/2014/main" id="{B05F36FF-4121-4C46-861C-7A8B00D1CEFD}"/>
              </a:ext>
            </a:extLst>
          </p:cNvPr>
          <p:cNvSpPr>
            <a:spLocks noChangeArrowheads="1"/>
          </p:cNvSpPr>
          <p:nvPr/>
        </p:nvSpPr>
        <p:spPr bwMode="auto">
          <a:xfrm>
            <a:off x="457200" y="5334000"/>
            <a:ext cx="3581400" cy="581762"/>
          </a:xfrm>
          <a:prstGeom prst="rect">
            <a:avLst/>
          </a:prstGeom>
          <a:solidFill>
            <a:srgbClr val="006600"/>
          </a:solidFill>
          <a:ln w="9525">
            <a:noFill/>
            <a:miter lim="800000"/>
            <a:headEnd/>
            <a:tailEnd/>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15000"/>
              </a:spcBef>
            </a:pPr>
            <a:r>
              <a:rPr lang="zh-CN" altLang="en-US" sz="2800" b="1">
                <a:solidFill>
                  <a:schemeClr val="bg1"/>
                </a:solidFill>
                <a:latin typeface="微软雅黑" panose="020B0503020204020204" pitchFamily="34" charset="-122"/>
                <a:ea typeface="微软雅黑" panose="020B0503020204020204" pitchFamily="34" charset="-122"/>
              </a:rPr>
              <a:t>刚性越强，</a:t>
            </a:r>
            <a:r>
              <a:rPr lang="en-US" altLang="zh-CN" sz="2800" b="1" i="1">
                <a:solidFill>
                  <a:schemeClr val="bg1"/>
                </a:solidFill>
                <a:latin typeface="微软雅黑" panose="020B0503020204020204" pitchFamily="34" charset="-122"/>
                <a:ea typeface="微软雅黑" panose="020B0503020204020204" pitchFamily="34" charset="-122"/>
              </a:rPr>
              <a:t>T</a:t>
            </a:r>
            <a:r>
              <a:rPr lang="en-US" altLang="zh-CN" sz="2800" b="1" i="1" baseline="-25000">
                <a:solidFill>
                  <a:schemeClr val="bg1"/>
                </a:solidFill>
                <a:latin typeface="微软雅黑" panose="020B0503020204020204" pitchFamily="34" charset="-122"/>
                <a:ea typeface="微软雅黑" panose="020B0503020204020204" pitchFamily="34" charset="-122"/>
              </a:rPr>
              <a:t>g</a:t>
            </a:r>
            <a:r>
              <a:rPr lang="zh-CN" altLang="en-US" sz="2800" b="1">
                <a:solidFill>
                  <a:schemeClr val="bg1"/>
                </a:solidFill>
                <a:latin typeface="微软雅黑" panose="020B0503020204020204" pitchFamily="34" charset="-122"/>
                <a:ea typeface="微软雅黑" panose="020B0503020204020204" pitchFamily="34" charset="-122"/>
              </a:rPr>
              <a:t>越高。</a:t>
            </a:r>
          </a:p>
        </p:txBody>
      </p:sp>
      <p:sp>
        <p:nvSpPr>
          <p:cNvPr id="57351" name="Text Box 2">
            <a:extLst>
              <a:ext uri="{FF2B5EF4-FFF2-40B4-BE49-F238E27FC236}">
                <a16:creationId xmlns:a16="http://schemas.microsoft.com/office/drawing/2014/main" id="{02B14EBD-111F-4E9B-8201-9CDDD7328CA1}"/>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graphicFrame>
        <p:nvGraphicFramePr>
          <p:cNvPr id="57352" name="Object 8">
            <a:extLst>
              <a:ext uri="{FF2B5EF4-FFF2-40B4-BE49-F238E27FC236}">
                <a16:creationId xmlns:a16="http://schemas.microsoft.com/office/drawing/2014/main" id="{A93B9F31-CE84-4DFF-97D4-AF85CCBE2575}"/>
              </a:ext>
            </a:extLst>
          </p:cNvPr>
          <p:cNvGraphicFramePr>
            <a:graphicFrameLocks noChangeAspect="1"/>
          </p:cNvGraphicFramePr>
          <p:nvPr/>
        </p:nvGraphicFramePr>
        <p:xfrm>
          <a:off x="4038600" y="2133600"/>
          <a:ext cx="3575050" cy="1482725"/>
        </p:xfrm>
        <a:graphic>
          <a:graphicData uri="http://schemas.openxmlformats.org/presentationml/2006/ole">
            <mc:AlternateContent xmlns:mc="http://schemas.openxmlformats.org/markup-compatibility/2006">
              <mc:Choice xmlns:v="urn:schemas-microsoft-com:vml" Requires="v">
                <p:oleObj spid="_x0000_s57430" name="Document" r:id="rId3" imgW="4181400" imgH="1743120" progId="ChemWindow.Document">
                  <p:embed/>
                </p:oleObj>
              </mc:Choice>
              <mc:Fallback>
                <p:oleObj name="Document" r:id="rId3" imgW="4181400" imgH="1743120" progId="ChemWindow.Document">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133600"/>
                        <a:ext cx="3575050"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3" name="Object 9">
            <a:extLst>
              <a:ext uri="{FF2B5EF4-FFF2-40B4-BE49-F238E27FC236}">
                <a16:creationId xmlns:a16="http://schemas.microsoft.com/office/drawing/2014/main" id="{98B131DA-1706-486D-A2D1-53AA024FB4D4}"/>
              </a:ext>
            </a:extLst>
          </p:cNvPr>
          <p:cNvGraphicFramePr>
            <a:graphicFrameLocks noChangeAspect="1"/>
          </p:cNvGraphicFramePr>
          <p:nvPr/>
        </p:nvGraphicFramePr>
        <p:xfrm>
          <a:off x="1447800" y="2133600"/>
          <a:ext cx="1498600" cy="1452563"/>
        </p:xfrm>
        <a:graphic>
          <a:graphicData uri="http://schemas.openxmlformats.org/presentationml/2006/ole">
            <mc:AlternateContent xmlns:mc="http://schemas.openxmlformats.org/markup-compatibility/2006">
              <mc:Choice xmlns:v="urn:schemas-microsoft-com:vml" Requires="v">
                <p:oleObj spid="_x0000_s57431" name="Document" r:id="rId5" imgW="1724040" imgH="1647720" progId="ChemWindow.Document">
                  <p:embed/>
                </p:oleObj>
              </mc:Choice>
              <mc:Fallback>
                <p:oleObj name="Document" r:id="rId5" imgW="1724040" imgH="1647720" progId="ChemWindow.Document">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133600"/>
                        <a:ext cx="1498600"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4" name="Text Box 10">
            <a:extLst>
              <a:ext uri="{FF2B5EF4-FFF2-40B4-BE49-F238E27FC236}">
                <a16:creationId xmlns:a16="http://schemas.microsoft.com/office/drawing/2014/main" id="{B7C3C619-ED0A-47D7-BD65-8C78CA289544}"/>
              </a:ext>
            </a:extLst>
          </p:cNvPr>
          <p:cNvSpPr txBox="1">
            <a:spLocks noChangeArrowheads="1"/>
          </p:cNvSpPr>
          <p:nvPr/>
        </p:nvSpPr>
        <p:spPr bwMode="auto">
          <a:xfrm>
            <a:off x="5105400" y="3962400"/>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latin typeface="Times New Roman" panose="02020603050405020304" pitchFamily="18" charset="0"/>
                <a:ea typeface="宋体" panose="02010600030101010101" pitchFamily="2" charset="-122"/>
              </a:rPr>
              <a:t>聚碳酸酯（</a:t>
            </a:r>
            <a:r>
              <a:rPr kumimoji="1" lang="en-US" altLang="zh-CN" sz="2000" b="1">
                <a:latin typeface="Times New Roman" panose="02020603050405020304" pitchFamily="18" charset="0"/>
                <a:ea typeface="宋体" panose="02010600030101010101" pitchFamily="2" charset="-122"/>
              </a:rPr>
              <a:t>PC</a:t>
            </a:r>
            <a:r>
              <a:rPr kumimoji="1" lang="zh-CN" altLang="en-US" sz="2000" b="1">
                <a:latin typeface="Times New Roman" panose="02020603050405020304" pitchFamily="18" charset="0"/>
                <a:ea typeface="宋体" panose="02010600030101010101" pitchFamily="2" charset="-122"/>
              </a:rPr>
              <a:t>）</a:t>
            </a:r>
          </a:p>
          <a:p>
            <a:pPr algn="ctr"/>
            <a:r>
              <a:rPr kumimoji="1" lang="en-US" altLang="zh-CN" sz="2000" b="1" i="1">
                <a:latin typeface="Times New Roman" panose="02020603050405020304" pitchFamily="18" charset="0"/>
                <a:ea typeface="宋体" panose="02010600030101010101" pitchFamily="2" charset="-122"/>
              </a:rPr>
              <a:t>T</a:t>
            </a:r>
            <a:r>
              <a:rPr kumimoji="1" lang="en-US" altLang="zh-CN" sz="2000" b="1" i="1" baseline="-25000">
                <a:latin typeface="Times New Roman" panose="02020603050405020304" pitchFamily="18" charset="0"/>
                <a:ea typeface="宋体" panose="02010600030101010101" pitchFamily="2" charset="-122"/>
              </a:rPr>
              <a:t>g</a:t>
            </a:r>
            <a:r>
              <a:rPr kumimoji="1" lang="en-US" altLang="zh-CN" sz="2000" b="1">
                <a:latin typeface="Times New Roman" panose="02020603050405020304" pitchFamily="18" charset="0"/>
                <a:ea typeface="宋体" panose="02010600030101010101" pitchFamily="2" charset="-122"/>
              </a:rPr>
              <a:t>=150℃</a:t>
            </a:r>
          </a:p>
        </p:txBody>
      </p:sp>
      <p:sp>
        <p:nvSpPr>
          <p:cNvPr id="57355" name="Text Box 11">
            <a:extLst>
              <a:ext uri="{FF2B5EF4-FFF2-40B4-BE49-F238E27FC236}">
                <a16:creationId xmlns:a16="http://schemas.microsoft.com/office/drawing/2014/main" id="{54C0B23D-56BE-462E-88F7-935F2E9D1AEB}"/>
              </a:ext>
            </a:extLst>
          </p:cNvPr>
          <p:cNvSpPr txBox="1">
            <a:spLocks noChangeArrowheads="1"/>
          </p:cNvSpPr>
          <p:nvPr/>
        </p:nvSpPr>
        <p:spPr bwMode="auto">
          <a:xfrm>
            <a:off x="1565275" y="3944938"/>
            <a:ext cx="17986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latin typeface="Times New Roman" panose="02020603050405020304" pitchFamily="18" charset="0"/>
                <a:ea typeface="宋体" panose="02010600030101010101" pitchFamily="2" charset="-122"/>
              </a:rPr>
              <a:t>聚苯醚</a:t>
            </a:r>
            <a:r>
              <a:rPr kumimoji="1" lang="en-US" altLang="zh-CN" sz="2000" b="1">
                <a:latin typeface="Times New Roman" panose="02020603050405020304" pitchFamily="18" charset="0"/>
                <a:ea typeface="宋体" panose="02010600030101010101" pitchFamily="2" charset="-122"/>
              </a:rPr>
              <a:t>(PPO</a:t>
            </a:r>
            <a:r>
              <a:rPr kumimoji="1" lang="zh-CN" altLang="en-US" sz="2000" b="1">
                <a:latin typeface="Times New Roman" panose="02020603050405020304" pitchFamily="18" charset="0"/>
                <a:ea typeface="宋体" panose="02010600030101010101" pitchFamily="2" charset="-122"/>
              </a:rPr>
              <a:t>）</a:t>
            </a:r>
          </a:p>
          <a:p>
            <a:pPr algn="ctr"/>
            <a:r>
              <a:rPr kumimoji="1" lang="en-US" altLang="zh-CN" sz="2000" b="1" i="1">
                <a:latin typeface="Times New Roman" panose="02020603050405020304" pitchFamily="18" charset="0"/>
                <a:ea typeface="宋体" panose="02010600030101010101" pitchFamily="2" charset="-122"/>
              </a:rPr>
              <a:t>T</a:t>
            </a:r>
            <a:r>
              <a:rPr kumimoji="1" lang="en-US" altLang="zh-CN" sz="2000" b="1" i="1" baseline="-25000">
                <a:latin typeface="Times New Roman" panose="02020603050405020304" pitchFamily="18" charset="0"/>
                <a:ea typeface="宋体" panose="02010600030101010101" pitchFamily="2" charset="-122"/>
              </a:rPr>
              <a:t>g</a:t>
            </a:r>
            <a:r>
              <a:rPr kumimoji="1" lang="en-US" altLang="zh-CN" sz="2000" b="1">
                <a:latin typeface="Times New Roman" panose="02020603050405020304" pitchFamily="18" charset="0"/>
                <a:ea typeface="宋体" panose="02010600030101010101" pitchFamily="2" charset="-122"/>
              </a:rPr>
              <a:t>=220℃</a:t>
            </a:r>
          </a:p>
        </p:txBody>
      </p:sp>
      <p:sp>
        <p:nvSpPr>
          <p:cNvPr id="2" name="灯片编号占位符 1">
            <a:extLst>
              <a:ext uri="{FF2B5EF4-FFF2-40B4-BE49-F238E27FC236}">
                <a16:creationId xmlns:a16="http://schemas.microsoft.com/office/drawing/2014/main" id="{1F29CBF0-FB8E-471E-9861-100B764A9E81}"/>
              </a:ext>
            </a:extLst>
          </p:cNvPr>
          <p:cNvSpPr>
            <a:spLocks noGrp="1"/>
          </p:cNvSpPr>
          <p:nvPr>
            <p:ph type="sldNum" sz="quarter" idx="12"/>
          </p:nvPr>
        </p:nvSpPr>
        <p:spPr/>
        <p:txBody>
          <a:bodyPr/>
          <a:lstStyle/>
          <a:p>
            <a:fld id="{8A7A6979-0714-4377-B894-6BE4C2D6E202}"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Rectangle 22">
            <a:extLst>
              <a:ext uri="{FF2B5EF4-FFF2-40B4-BE49-F238E27FC236}">
                <a16:creationId xmlns:a16="http://schemas.microsoft.com/office/drawing/2014/main" id="{D800F9D6-A0A1-4BD9-B741-7BEE80FDDF98}"/>
              </a:ext>
            </a:extLst>
          </p:cNvPr>
          <p:cNvSpPr>
            <a:spLocks noChangeArrowheads="1"/>
          </p:cNvSpPr>
          <p:nvPr/>
        </p:nvSpPr>
        <p:spPr bwMode="auto">
          <a:xfrm>
            <a:off x="381000" y="1905000"/>
            <a:ext cx="8001000" cy="4343400"/>
          </a:xfrm>
          <a:prstGeom prst="rect">
            <a:avLst/>
          </a:prstGeom>
          <a:solidFill>
            <a:srgbClr val="CCFFCC">
              <a:alpha val="31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Text Box 3">
            <a:extLst>
              <a:ext uri="{FF2B5EF4-FFF2-40B4-BE49-F238E27FC236}">
                <a16:creationId xmlns:a16="http://schemas.microsoft.com/office/drawing/2014/main" id="{5562AB9B-1559-41B2-BF21-347B5678C750}"/>
              </a:ext>
            </a:extLst>
          </p:cNvPr>
          <p:cNvSpPr txBox="1">
            <a:spLocks noChangeArrowheads="1"/>
          </p:cNvSpPr>
          <p:nvPr/>
        </p:nvSpPr>
        <p:spPr bwMode="auto">
          <a:xfrm>
            <a:off x="381000" y="1219200"/>
            <a:ext cx="41148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a:t>
            </a:r>
            <a:r>
              <a:rPr lang="en-US" altLang="zh-CN" sz="2800">
                <a:solidFill>
                  <a:srgbClr val="FFFF00"/>
                </a:solidFill>
                <a:latin typeface="Times New Roman" panose="02020603050405020304" pitchFamily="18" charset="0"/>
                <a:ea typeface="隶书" panose="02010509060101010101" pitchFamily="49" charset="-122"/>
              </a:rPr>
              <a:t>2</a:t>
            </a:r>
            <a:r>
              <a:rPr lang="zh-CN" altLang="en-US" sz="2800">
                <a:solidFill>
                  <a:srgbClr val="FFFF00"/>
                </a:solidFill>
                <a:latin typeface="Times New Roman" panose="02020603050405020304" pitchFamily="18" charset="0"/>
                <a:ea typeface="隶书" panose="02010509060101010101" pitchFamily="49" charset="-122"/>
              </a:rPr>
              <a:t>）侧基结构：</a:t>
            </a:r>
          </a:p>
        </p:txBody>
      </p:sp>
      <p:graphicFrame>
        <p:nvGraphicFramePr>
          <p:cNvPr id="12290" name="Object 4">
            <a:extLst>
              <a:ext uri="{FF2B5EF4-FFF2-40B4-BE49-F238E27FC236}">
                <a16:creationId xmlns:a16="http://schemas.microsoft.com/office/drawing/2014/main" id="{6331DB44-5BA0-4580-BA6E-CF08E7659019}"/>
              </a:ext>
            </a:extLst>
          </p:cNvPr>
          <p:cNvGraphicFramePr>
            <a:graphicFrameLocks noChangeAspect="1"/>
          </p:cNvGraphicFramePr>
          <p:nvPr>
            <p:extLst>
              <p:ext uri="{D42A27DB-BD31-4B8C-83A1-F6EECF244321}">
                <p14:modId xmlns:p14="http://schemas.microsoft.com/office/powerpoint/2010/main" val="2332994779"/>
              </p:ext>
            </p:extLst>
          </p:nvPr>
        </p:nvGraphicFramePr>
        <p:xfrm>
          <a:off x="3581400" y="2422525"/>
          <a:ext cx="1781175" cy="1016000"/>
        </p:xfrm>
        <a:graphic>
          <a:graphicData uri="http://schemas.openxmlformats.org/presentationml/2006/ole">
            <mc:AlternateContent xmlns:mc="http://schemas.openxmlformats.org/markup-compatibility/2006">
              <mc:Choice xmlns:v="urn:schemas-microsoft-com:vml" Requires="v">
                <p:oleObj spid="_x0000_s12535" name="Document" r:id="rId3" imgW="2095560" imgH="1181160" progId="ChemWindow.Document">
                  <p:embed/>
                </p:oleObj>
              </mc:Choice>
              <mc:Fallback>
                <p:oleObj name="Document" r:id="rId3" imgW="2095560" imgH="118116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422525"/>
                        <a:ext cx="17811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5">
            <a:extLst>
              <a:ext uri="{FF2B5EF4-FFF2-40B4-BE49-F238E27FC236}">
                <a16:creationId xmlns:a16="http://schemas.microsoft.com/office/drawing/2014/main" id="{C798560A-1003-4C22-BA4F-BE3C1E38BC29}"/>
              </a:ext>
            </a:extLst>
          </p:cNvPr>
          <p:cNvGraphicFramePr>
            <a:graphicFrameLocks noChangeAspect="1"/>
          </p:cNvGraphicFramePr>
          <p:nvPr>
            <p:extLst>
              <p:ext uri="{D42A27DB-BD31-4B8C-83A1-F6EECF244321}">
                <p14:modId xmlns:p14="http://schemas.microsoft.com/office/powerpoint/2010/main" val="1528836083"/>
              </p:ext>
            </p:extLst>
          </p:nvPr>
        </p:nvGraphicFramePr>
        <p:xfrm>
          <a:off x="6021388" y="2397125"/>
          <a:ext cx="1624012" cy="1030288"/>
        </p:xfrm>
        <a:graphic>
          <a:graphicData uri="http://schemas.openxmlformats.org/presentationml/2006/ole">
            <mc:AlternateContent xmlns:mc="http://schemas.openxmlformats.org/markup-compatibility/2006">
              <mc:Choice xmlns:v="urn:schemas-microsoft-com:vml" Requires="v">
                <p:oleObj spid="_x0000_s12536" name="Document" r:id="rId5" imgW="2019240" imgH="1257480" progId="ChemWindow.Document">
                  <p:embed/>
                </p:oleObj>
              </mc:Choice>
              <mc:Fallback>
                <p:oleObj name="Document" r:id="rId5" imgW="2019240" imgH="1257480" progId="ChemWindow.Document">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1388" y="2397125"/>
                        <a:ext cx="1624012" cy="103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2" name="Object 6">
            <a:extLst>
              <a:ext uri="{FF2B5EF4-FFF2-40B4-BE49-F238E27FC236}">
                <a16:creationId xmlns:a16="http://schemas.microsoft.com/office/drawing/2014/main" id="{3B68357B-3E6B-4C7F-BA31-64D433757A98}"/>
              </a:ext>
            </a:extLst>
          </p:cNvPr>
          <p:cNvGraphicFramePr>
            <a:graphicFrameLocks noChangeAspect="1"/>
          </p:cNvGraphicFramePr>
          <p:nvPr>
            <p:extLst>
              <p:ext uri="{D42A27DB-BD31-4B8C-83A1-F6EECF244321}">
                <p14:modId xmlns:p14="http://schemas.microsoft.com/office/powerpoint/2010/main" val="3780513115"/>
              </p:ext>
            </p:extLst>
          </p:nvPr>
        </p:nvGraphicFramePr>
        <p:xfrm>
          <a:off x="914400" y="2351088"/>
          <a:ext cx="1781175" cy="1046162"/>
        </p:xfrm>
        <a:graphic>
          <a:graphicData uri="http://schemas.openxmlformats.org/presentationml/2006/ole">
            <mc:AlternateContent xmlns:mc="http://schemas.openxmlformats.org/markup-compatibility/2006">
              <mc:Choice xmlns:v="urn:schemas-microsoft-com:vml" Requires="v">
                <p:oleObj spid="_x0000_s12537" name="Document" r:id="rId7" imgW="2095560" imgH="1228680" progId="ChemWindow.Document">
                  <p:embed/>
                </p:oleObj>
              </mc:Choice>
              <mc:Fallback>
                <p:oleObj name="Document" r:id="rId7" imgW="2095560" imgH="1228680" progId="ChemWindow.Document">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2351088"/>
                        <a:ext cx="1781175" cy="10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9" name="Text Box 7">
            <a:extLst>
              <a:ext uri="{FF2B5EF4-FFF2-40B4-BE49-F238E27FC236}">
                <a16:creationId xmlns:a16="http://schemas.microsoft.com/office/drawing/2014/main" id="{079A4932-45C3-45ED-8A81-3B88BA6252C7}"/>
              </a:ext>
            </a:extLst>
          </p:cNvPr>
          <p:cNvSpPr txBox="1">
            <a:spLocks noChangeArrowheads="1"/>
          </p:cNvSpPr>
          <p:nvPr/>
        </p:nvSpPr>
        <p:spPr bwMode="auto">
          <a:xfrm>
            <a:off x="1066800" y="3565525"/>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solidFill>
                  <a:srgbClr val="0000FF"/>
                </a:solidFill>
                <a:latin typeface="Times New Roman" panose="02020603050405020304" pitchFamily="18" charset="0"/>
                <a:ea typeface="黑体" panose="02010609060101010101" pitchFamily="49" charset="-122"/>
              </a:rPr>
              <a:t>PP </a:t>
            </a:r>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=-20 ℃</a:t>
            </a:r>
            <a:endParaRPr kumimoji="1" lang="en-US" altLang="zh-CN" sz="2000" b="1">
              <a:solidFill>
                <a:srgbClr val="0000FF"/>
              </a:solidFill>
              <a:latin typeface="Times New Roman" panose="02020603050405020304" pitchFamily="18" charset="0"/>
            </a:endParaRPr>
          </a:p>
        </p:txBody>
      </p:sp>
      <p:sp>
        <p:nvSpPr>
          <p:cNvPr id="12300" name="Rectangle 8">
            <a:extLst>
              <a:ext uri="{FF2B5EF4-FFF2-40B4-BE49-F238E27FC236}">
                <a16:creationId xmlns:a16="http://schemas.microsoft.com/office/drawing/2014/main" id="{4ECEC4B8-A236-4713-9D6C-45DA835BFDF9}"/>
              </a:ext>
            </a:extLst>
          </p:cNvPr>
          <p:cNvSpPr>
            <a:spLocks noChangeArrowheads="1"/>
          </p:cNvSpPr>
          <p:nvPr/>
        </p:nvSpPr>
        <p:spPr bwMode="auto">
          <a:xfrm>
            <a:off x="1905000" y="3033713"/>
            <a:ext cx="609600" cy="376237"/>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12301" name="Rectangle 9">
            <a:extLst>
              <a:ext uri="{FF2B5EF4-FFF2-40B4-BE49-F238E27FC236}">
                <a16:creationId xmlns:a16="http://schemas.microsoft.com/office/drawing/2014/main" id="{43673F8A-FDC0-4F91-B787-69F39F23CA26}"/>
              </a:ext>
            </a:extLst>
          </p:cNvPr>
          <p:cNvSpPr>
            <a:spLocks noChangeArrowheads="1"/>
          </p:cNvSpPr>
          <p:nvPr/>
        </p:nvSpPr>
        <p:spPr bwMode="auto">
          <a:xfrm>
            <a:off x="4495800" y="3048000"/>
            <a:ext cx="533400" cy="376238"/>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12302" name="Rectangle 10">
            <a:extLst>
              <a:ext uri="{FF2B5EF4-FFF2-40B4-BE49-F238E27FC236}">
                <a16:creationId xmlns:a16="http://schemas.microsoft.com/office/drawing/2014/main" id="{B8E74053-77C4-4421-8063-EC2418A471AA}"/>
              </a:ext>
            </a:extLst>
          </p:cNvPr>
          <p:cNvSpPr>
            <a:spLocks noChangeArrowheads="1"/>
          </p:cNvSpPr>
          <p:nvPr/>
        </p:nvSpPr>
        <p:spPr bwMode="auto">
          <a:xfrm>
            <a:off x="6821488" y="3071813"/>
            <a:ext cx="533400" cy="376237"/>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12303" name="Text Box 11">
            <a:extLst>
              <a:ext uri="{FF2B5EF4-FFF2-40B4-BE49-F238E27FC236}">
                <a16:creationId xmlns:a16="http://schemas.microsoft.com/office/drawing/2014/main" id="{2563D7DB-C020-4B87-AB0C-BE32004E0C5B}"/>
              </a:ext>
            </a:extLst>
          </p:cNvPr>
          <p:cNvSpPr txBox="1">
            <a:spLocks noChangeArrowheads="1"/>
          </p:cNvSpPr>
          <p:nvPr/>
        </p:nvSpPr>
        <p:spPr bwMode="auto">
          <a:xfrm>
            <a:off x="3794125" y="3562350"/>
            <a:ext cx="1616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=40 ℃</a:t>
            </a:r>
          </a:p>
        </p:txBody>
      </p:sp>
      <p:sp>
        <p:nvSpPr>
          <p:cNvPr id="12304" name="Text Box 12">
            <a:extLst>
              <a:ext uri="{FF2B5EF4-FFF2-40B4-BE49-F238E27FC236}">
                <a16:creationId xmlns:a16="http://schemas.microsoft.com/office/drawing/2014/main" id="{BEA99D93-2253-49C1-A537-70F2FA27C444}"/>
              </a:ext>
            </a:extLst>
          </p:cNvPr>
          <p:cNvSpPr txBox="1">
            <a:spLocks noChangeArrowheads="1"/>
          </p:cNvSpPr>
          <p:nvPr/>
        </p:nvSpPr>
        <p:spPr bwMode="auto">
          <a:xfrm>
            <a:off x="6384925" y="3562350"/>
            <a:ext cx="1616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=87 ℃</a:t>
            </a:r>
          </a:p>
        </p:txBody>
      </p:sp>
      <p:graphicFrame>
        <p:nvGraphicFramePr>
          <p:cNvPr id="12293" name="Object 13">
            <a:extLst>
              <a:ext uri="{FF2B5EF4-FFF2-40B4-BE49-F238E27FC236}">
                <a16:creationId xmlns:a16="http://schemas.microsoft.com/office/drawing/2014/main" id="{17F3EC39-2CF8-4D63-A2CD-2C80887BF763}"/>
              </a:ext>
            </a:extLst>
          </p:cNvPr>
          <p:cNvGraphicFramePr>
            <a:graphicFrameLocks noChangeAspect="1"/>
          </p:cNvGraphicFramePr>
          <p:nvPr>
            <p:extLst>
              <p:ext uri="{D42A27DB-BD31-4B8C-83A1-F6EECF244321}">
                <p14:modId xmlns:p14="http://schemas.microsoft.com/office/powerpoint/2010/main" val="1435983745"/>
              </p:ext>
            </p:extLst>
          </p:nvPr>
        </p:nvGraphicFramePr>
        <p:xfrm>
          <a:off x="3276600" y="4800600"/>
          <a:ext cx="1754188" cy="1057275"/>
        </p:xfrm>
        <a:graphic>
          <a:graphicData uri="http://schemas.openxmlformats.org/presentationml/2006/ole">
            <mc:AlternateContent xmlns:mc="http://schemas.openxmlformats.org/markup-compatibility/2006">
              <mc:Choice xmlns:v="urn:schemas-microsoft-com:vml" Requires="v">
                <p:oleObj spid="_x0000_s12538" name="Document" r:id="rId9" imgW="2038320" imgH="1228680" progId="ChemWindow.Document">
                  <p:embed/>
                </p:oleObj>
              </mc:Choice>
              <mc:Fallback>
                <p:oleObj name="Document" r:id="rId9" imgW="2038320" imgH="1228680" progId="ChemWindow.Document">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4800600"/>
                        <a:ext cx="1754188"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14">
            <a:extLst>
              <a:ext uri="{FF2B5EF4-FFF2-40B4-BE49-F238E27FC236}">
                <a16:creationId xmlns:a16="http://schemas.microsoft.com/office/drawing/2014/main" id="{4440BBA3-F257-4902-AEE5-3C5E6F04A48E}"/>
              </a:ext>
            </a:extLst>
          </p:cNvPr>
          <p:cNvGraphicFramePr>
            <a:graphicFrameLocks noChangeAspect="1"/>
          </p:cNvGraphicFramePr>
          <p:nvPr>
            <p:extLst>
              <p:ext uri="{D42A27DB-BD31-4B8C-83A1-F6EECF244321}">
                <p14:modId xmlns:p14="http://schemas.microsoft.com/office/powerpoint/2010/main" val="2721233816"/>
              </p:ext>
            </p:extLst>
          </p:nvPr>
        </p:nvGraphicFramePr>
        <p:xfrm>
          <a:off x="5715000" y="4800600"/>
          <a:ext cx="1874838" cy="1223963"/>
        </p:xfrm>
        <a:graphic>
          <a:graphicData uri="http://schemas.openxmlformats.org/presentationml/2006/ole">
            <mc:AlternateContent xmlns:mc="http://schemas.openxmlformats.org/markup-compatibility/2006">
              <mc:Choice xmlns:v="urn:schemas-microsoft-com:vml" Requires="v">
                <p:oleObj spid="_x0000_s12539" name="Document" r:id="rId11" imgW="2114640" imgH="1371600" progId="ChemWindow.Document">
                  <p:embed/>
                </p:oleObj>
              </mc:Choice>
              <mc:Fallback>
                <p:oleObj name="Document" r:id="rId11" imgW="2114640" imgH="1371600" progId="ChemWindow.Document">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4800600"/>
                        <a:ext cx="1874838"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05" name="Text Box 15">
            <a:extLst>
              <a:ext uri="{FF2B5EF4-FFF2-40B4-BE49-F238E27FC236}">
                <a16:creationId xmlns:a16="http://schemas.microsoft.com/office/drawing/2014/main" id="{80F81032-47F8-4356-982F-CEC4888F0522}"/>
              </a:ext>
            </a:extLst>
          </p:cNvPr>
          <p:cNvSpPr txBox="1">
            <a:spLocks noChangeArrowheads="1"/>
          </p:cNvSpPr>
          <p:nvPr/>
        </p:nvSpPr>
        <p:spPr bwMode="auto">
          <a:xfrm>
            <a:off x="774700" y="6003925"/>
            <a:ext cx="180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a:solidFill>
                  <a:srgbClr val="0000FF"/>
                </a:solidFill>
                <a:latin typeface="Times New Roman" panose="02020603050405020304" pitchFamily="18" charset="0"/>
                <a:ea typeface="黑体" panose="02010609060101010101" pitchFamily="49" charset="-122"/>
              </a:rPr>
              <a:t> PE </a:t>
            </a:r>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=-68 ℃ </a:t>
            </a:r>
          </a:p>
        </p:txBody>
      </p:sp>
      <p:sp>
        <p:nvSpPr>
          <p:cNvPr id="12306" name="Text Box 16">
            <a:extLst>
              <a:ext uri="{FF2B5EF4-FFF2-40B4-BE49-F238E27FC236}">
                <a16:creationId xmlns:a16="http://schemas.microsoft.com/office/drawing/2014/main" id="{2DFA336F-44EF-45CB-8CB4-A33A5D5F47A8}"/>
              </a:ext>
            </a:extLst>
          </p:cNvPr>
          <p:cNvSpPr txBox="1">
            <a:spLocks noChangeArrowheads="1"/>
          </p:cNvSpPr>
          <p:nvPr/>
        </p:nvSpPr>
        <p:spPr bwMode="auto">
          <a:xfrm>
            <a:off x="3384550" y="6003925"/>
            <a:ext cx="2101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solidFill>
                  <a:srgbClr val="0000FF"/>
                </a:solidFill>
                <a:latin typeface="Times New Roman" panose="02020603050405020304" pitchFamily="18" charset="0"/>
                <a:ea typeface="黑体" panose="02010609060101010101" pitchFamily="49" charset="-122"/>
              </a:rPr>
              <a:t>PP </a:t>
            </a:r>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=-20 ℃</a:t>
            </a:r>
          </a:p>
        </p:txBody>
      </p:sp>
      <p:sp>
        <p:nvSpPr>
          <p:cNvPr id="12307" name="Text Box 17">
            <a:extLst>
              <a:ext uri="{FF2B5EF4-FFF2-40B4-BE49-F238E27FC236}">
                <a16:creationId xmlns:a16="http://schemas.microsoft.com/office/drawing/2014/main" id="{A997BA31-F6B6-4705-B2DD-D240B0D104A5}"/>
              </a:ext>
            </a:extLst>
          </p:cNvPr>
          <p:cNvSpPr txBox="1">
            <a:spLocks noChangeArrowheads="1"/>
          </p:cNvSpPr>
          <p:nvPr/>
        </p:nvSpPr>
        <p:spPr bwMode="auto">
          <a:xfrm>
            <a:off x="5715000" y="6003925"/>
            <a:ext cx="1817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rgbClr val="0000FF"/>
                </a:solidFill>
                <a:latin typeface="Times New Roman" panose="02020603050405020304" pitchFamily="18" charset="0"/>
                <a:ea typeface="黑体" panose="02010609060101010101" pitchFamily="49" charset="-122"/>
              </a:rPr>
              <a:t> PS </a:t>
            </a:r>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=100 ℃ </a:t>
            </a:r>
          </a:p>
        </p:txBody>
      </p:sp>
      <p:sp>
        <p:nvSpPr>
          <p:cNvPr id="12308" name="Rectangle 18">
            <a:extLst>
              <a:ext uri="{FF2B5EF4-FFF2-40B4-BE49-F238E27FC236}">
                <a16:creationId xmlns:a16="http://schemas.microsoft.com/office/drawing/2014/main" id="{00E3C548-0572-45F0-B1DD-D6F730E801EC}"/>
              </a:ext>
            </a:extLst>
          </p:cNvPr>
          <p:cNvSpPr>
            <a:spLocks noChangeArrowheads="1"/>
          </p:cNvSpPr>
          <p:nvPr/>
        </p:nvSpPr>
        <p:spPr bwMode="auto">
          <a:xfrm>
            <a:off x="4267200" y="5486400"/>
            <a:ext cx="762000" cy="376238"/>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12309" name="Rectangle 19">
            <a:extLst>
              <a:ext uri="{FF2B5EF4-FFF2-40B4-BE49-F238E27FC236}">
                <a16:creationId xmlns:a16="http://schemas.microsoft.com/office/drawing/2014/main" id="{20A41675-9D9A-4C13-BA62-02EBBBC9B698}"/>
              </a:ext>
            </a:extLst>
          </p:cNvPr>
          <p:cNvSpPr>
            <a:spLocks noChangeArrowheads="1"/>
          </p:cNvSpPr>
          <p:nvPr/>
        </p:nvSpPr>
        <p:spPr bwMode="auto">
          <a:xfrm>
            <a:off x="6629400" y="5562600"/>
            <a:ext cx="609600" cy="376238"/>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12310" name="Rectangle 20">
            <a:extLst>
              <a:ext uri="{FF2B5EF4-FFF2-40B4-BE49-F238E27FC236}">
                <a16:creationId xmlns:a16="http://schemas.microsoft.com/office/drawing/2014/main" id="{AFD996C1-9433-417A-BF33-898EA104FB69}"/>
              </a:ext>
            </a:extLst>
          </p:cNvPr>
          <p:cNvSpPr>
            <a:spLocks noChangeArrowheads="1"/>
          </p:cNvSpPr>
          <p:nvPr/>
        </p:nvSpPr>
        <p:spPr bwMode="auto">
          <a:xfrm>
            <a:off x="1676400" y="5408613"/>
            <a:ext cx="533400" cy="376237"/>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graphicFrame>
        <p:nvGraphicFramePr>
          <p:cNvPr id="12295" name="Object 21">
            <a:extLst>
              <a:ext uri="{FF2B5EF4-FFF2-40B4-BE49-F238E27FC236}">
                <a16:creationId xmlns:a16="http://schemas.microsoft.com/office/drawing/2014/main" id="{62C0DCDF-006F-4D95-85A9-583022EC7D81}"/>
              </a:ext>
            </a:extLst>
          </p:cNvPr>
          <p:cNvGraphicFramePr>
            <a:graphicFrameLocks noChangeAspect="1"/>
          </p:cNvGraphicFramePr>
          <p:nvPr>
            <p:extLst>
              <p:ext uri="{D42A27DB-BD31-4B8C-83A1-F6EECF244321}">
                <p14:modId xmlns:p14="http://schemas.microsoft.com/office/powerpoint/2010/main" val="1925559319"/>
              </p:ext>
            </p:extLst>
          </p:nvPr>
        </p:nvGraphicFramePr>
        <p:xfrm>
          <a:off x="533400" y="4724400"/>
          <a:ext cx="2079625" cy="1038225"/>
        </p:xfrm>
        <a:graphic>
          <a:graphicData uri="http://schemas.openxmlformats.org/presentationml/2006/ole">
            <mc:AlternateContent xmlns:mc="http://schemas.openxmlformats.org/markup-compatibility/2006">
              <mc:Choice xmlns:v="urn:schemas-microsoft-com:vml" Requires="v">
                <p:oleObj spid="_x0000_s12540" name="Document" r:id="rId13" imgW="1152360" imgH="600120" progId="ChemWindow.Document">
                  <p:embed/>
                </p:oleObj>
              </mc:Choice>
              <mc:Fallback>
                <p:oleObj name="Document" r:id="rId13" imgW="1152360" imgH="600120" progId="ChemWindow.Document">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4724400"/>
                        <a:ext cx="20796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12" name="Text Box 2">
            <a:extLst>
              <a:ext uri="{FF2B5EF4-FFF2-40B4-BE49-F238E27FC236}">
                <a16:creationId xmlns:a16="http://schemas.microsoft.com/office/drawing/2014/main" id="{B970B2C0-2DC6-4BF2-91AC-5AC4F31BF05D}"/>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2" name="灯片编号占位符 1">
            <a:extLst>
              <a:ext uri="{FF2B5EF4-FFF2-40B4-BE49-F238E27FC236}">
                <a16:creationId xmlns:a16="http://schemas.microsoft.com/office/drawing/2014/main" id="{83BFC97B-12DC-4F72-9E89-98D55211976C}"/>
              </a:ext>
            </a:extLst>
          </p:cNvPr>
          <p:cNvSpPr>
            <a:spLocks noGrp="1"/>
          </p:cNvSpPr>
          <p:nvPr>
            <p:ph type="sldNum" sz="quarter" idx="12"/>
          </p:nvPr>
        </p:nvSpPr>
        <p:spPr/>
        <p:txBody>
          <a:bodyPr/>
          <a:lstStyle/>
          <a:p>
            <a:fld id="{8A7A6979-0714-4377-B894-6BE4C2D6E202}" type="slidenum">
              <a:rPr lang="en-US" smtClean="0"/>
              <a:pPr/>
              <a:t>43</a:t>
            </a:fld>
            <a:endParaRPr lang="en-US" dirty="0"/>
          </a:p>
        </p:txBody>
      </p:sp>
      <p:sp>
        <p:nvSpPr>
          <p:cNvPr id="24" name="Rectangle 5">
            <a:extLst>
              <a:ext uri="{FF2B5EF4-FFF2-40B4-BE49-F238E27FC236}">
                <a16:creationId xmlns:a16="http://schemas.microsoft.com/office/drawing/2014/main" id="{5CC23355-E0B6-4C82-BA0A-C1E3A8EF578D}"/>
              </a:ext>
            </a:extLst>
          </p:cNvPr>
          <p:cNvSpPr>
            <a:spLocks noChangeArrowheads="1"/>
          </p:cNvSpPr>
          <p:nvPr/>
        </p:nvSpPr>
        <p:spPr bwMode="auto">
          <a:xfrm>
            <a:off x="762000" y="1774193"/>
            <a:ext cx="3429000" cy="511807"/>
          </a:xfrm>
          <a:prstGeom prst="rect">
            <a:avLst/>
          </a:prstGeom>
          <a:solidFill>
            <a:srgbClr val="006600"/>
          </a:solidFill>
          <a:ln w="9525">
            <a:noFill/>
            <a:miter lim="800000"/>
            <a:headEnd/>
            <a:tailEnd/>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15000"/>
              </a:spcBef>
            </a:pPr>
            <a:r>
              <a:rPr lang="zh-CN" altLang="en-US" sz="2400" b="1" dirty="0">
                <a:solidFill>
                  <a:schemeClr val="bg1"/>
                </a:solidFill>
                <a:latin typeface="微软雅黑" panose="020B0503020204020204" pitchFamily="34" charset="-122"/>
                <a:ea typeface="微软雅黑" panose="020B0503020204020204" pitchFamily="34" charset="-122"/>
              </a:rPr>
              <a:t>侧基极性越强，</a:t>
            </a:r>
            <a:r>
              <a:rPr lang="en-US" altLang="zh-CN" sz="2400" b="1" i="1" dirty="0" err="1">
                <a:solidFill>
                  <a:schemeClr val="bg1"/>
                </a:solidFill>
                <a:latin typeface="微软雅黑" panose="020B0503020204020204" pitchFamily="34" charset="-122"/>
                <a:ea typeface="微软雅黑" panose="020B0503020204020204" pitchFamily="34" charset="-122"/>
              </a:rPr>
              <a:t>T</a:t>
            </a:r>
            <a:r>
              <a:rPr lang="en-US" altLang="zh-CN" sz="2400" b="1" i="1" baseline="-25000" dirty="0" err="1">
                <a:solidFill>
                  <a:schemeClr val="bg1"/>
                </a:solidFill>
                <a:latin typeface="微软雅黑" panose="020B0503020204020204" pitchFamily="34" charset="-122"/>
                <a:ea typeface="微软雅黑" panose="020B0503020204020204" pitchFamily="34" charset="-122"/>
              </a:rPr>
              <a:t>g</a:t>
            </a:r>
            <a:r>
              <a:rPr lang="zh-CN" altLang="en-US" sz="2400" b="1" dirty="0">
                <a:solidFill>
                  <a:schemeClr val="bg1"/>
                </a:solidFill>
                <a:latin typeface="微软雅黑" panose="020B0503020204020204" pitchFamily="34" charset="-122"/>
                <a:ea typeface="微软雅黑" panose="020B0503020204020204" pitchFamily="34" charset="-122"/>
              </a:rPr>
              <a:t>越高。</a:t>
            </a:r>
          </a:p>
        </p:txBody>
      </p:sp>
      <p:sp>
        <p:nvSpPr>
          <p:cNvPr id="25" name="Rectangle 5">
            <a:extLst>
              <a:ext uri="{FF2B5EF4-FFF2-40B4-BE49-F238E27FC236}">
                <a16:creationId xmlns:a16="http://schemas.microsoft.com/office/drawing/2014/main" id="{B0402D9A-4751-4281-89B6-B8CD0A3919E9}"/>
              </a:ext>
            </a:extLst>
          </p:cNvPr>
          <p:cNvSpPr>
            <a:spLocks noChangeArrowheads="1"/>
          </p:cNvSpPr>
          <p:nvPr/>
        </p:nvSpPr>
        <p:spPr bwMode="auto">
          <a:xfrm>
            <a:off x="762000" y="4212593"/>
            <a:ext cx="6592888" cy="511807"/>
          </a:xfrm>
          <a:prstGeom prst="rect">
            <a:avLst/>
          </a:prstGeom>
          <a:solidFill>
            <a:srgbClr val="006600"/>
          </a:solidFill>
          <a:ln w="9525">
            <a:noFill/>
            <a:miter lim="800000"/>
            <a:headEnd/>
            <a:tailEnd/>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15000"/>
              </a:spcBef>
            </a:pPr>
            <a:r>
              <a:rPr lang="zh-CN" altLang="en-US" sz="2400" b="1" dirty="0">
                <a:solidFill>
                  <a:schemeClr val="bg1"/>
                </a:solidFill>
                <a:latin typeface="微软雅黑" panose="020B0503020204020204" pitchFamily="34" charset="-122"/>
                <a:ea typeface="微软雅黑" panose="020B0503020204020204" pitchFamily="34" charset="-122"/>
              </a:rPr>
              <a:t>取代基位阻增加，分子链内旋转受阻，</a:t>
            </a:r>
            <a:r>
              <a:rPr lang="en-US" altLang="zh-CN" sz="2400" b="1" i="1" dirty="0" err="1">
                <a:solidFill>
                  <a:schemeClr val="bg1"/>
                </a:solidFill>
                <a:latin typeface="微软雅黑" panose="020B0503020204020204" pitchFamily="34" charset="-122"/>
                <a:ea typeface="微软雅黑" panose="020B0503020204020204" pitchFamily="34" charset="-122"/>
              </a:rPr>
              <a:t>T</a:t>
            </a:r>
            <a:r>
              <a:rPr lang="en-US" altLang="zh-CN" sz="2400" b="1" i="1" baseline="-25000" dirty="0" err="1">
                <a:solidFill>
                  <a:schemeClr val="bg1"/>
                </a:solidFill>
                <a:latin typeface="微软雅黑" panose="020B0503020204020204" pitchFamily="34" charset="-122"/>
                <a:ea typeface="微软雅黑" panose="020B0503020204020204" pitchFamily="34" charset="-122"/>
              </a:rPr>
              <a:t>g</a:t>
            </a:r>
            <a:r>
              <a:rPr lang="zh-CN" altLang="en-US" sz="2400" b="1" dirty="0">
                <a:solidFill>
                  <a:schemeClr val="bg1"/>
                </a:solidFill>
                <a:latin typeface="微软雅黑" panose="020B0503020204020204" pitchFamily="34" charset="-122"/>
                <a:ea typeface="微软雅黑" panose="020B0503020204020204" pitchFamily="34" charset="-122"/>
              </a:rPr>
              <a:t>升高。</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Rectangle 29">
            <a:extLst>
              <a:ext uri="{FF2B5EF4-FFF2-40B4-BE49-F238E27FC236}">
                <a16:creationId xmlns:a16="http://schemas.microsoft.com/office/drawing/2014/main" id="{5050112F-6511-400A-8989-99E054E921A4}"/>
              </a:ext>
            </a:extLst>
          </p:cNvPr>
          <p:cNvSpPr>
            <a:spLocks noChangeArrowheads="1"/>
          </p:cNvSpPr>
          <p:nvPr/>
        </p:nvSpPr>
        <p:spPr bwMode="auto">
          <a:xfrm>
            <a:off x="381000" y="1981200"/>
            <a:ext cx="8001000" cy="4495800"/>
          </a:xfrm>
          <a:prstGeom prst="rect">
            <a:avLst/>
          </a:prstGeom>
          <a:solidFill>
            <a:srgbClr val="CCFFCC">
              <a:alpha val="31000"/>
            </a:srgbClr>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2" name="Text Box 3">
            <a:extLst>
              <a:ext uri="{FF2B5EF4-FFF2-40B4-BE49-F238E27FC236}">
                <a16:creationId xmlns:a16="http://schemas.microsoft.com/office/drawing/2014/main" id="{AE2DAD24-CFD0-42AE-B83F-2A927009EEB3}"/>
              </a:ext>
            </a:extLst>
          </p:cNvPr>
          <p:cNvSpPr txBox="1">
            <a:spLocks noChangeArrowheads="1"/>
          </p:cNvSpPr>
          <p:nvPr/>
        </p:nvSpPr>
        <p:spPr bwMode="auto">
          <a:xfrm>
            <a:off x="381000" y="1143000"/>
            <a:ext cx="7467600" cy="954107"/>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FF00"/>
                </a:solidFill>
                <a:latin typeface="Times New Roman" panose="02020603050405020304" pitchFamily="18" charset="0"/>
                <a:ea typeface="隶书" panose="02010509060101010101" pitchFamily="49" charset="-122"/>
              </a:rPr>
              <a:t>a-</a:t>
            </a:r>
            <a:r>
              <a:rPr lang="zh-CN" altLang="en-US" sz="2800" dirty="0">
                <a:solidFill>
                  <a:srgbClr val="FFFF00"/>
                </a:solidFill>
                <a:latin typeface="Times New Roman" panose="02020603050405020304" pitchFamily="18" charset="0"/>
                <a:ea typeface="隶书" panose="02010509060101010101" pitchFamily="49" charset="-122"/>
              </a:rPr>
              <a:t>烯烃双取代： 对称基团：内旋转位垒降低，柔性增加，</a:t>
            </a:r>
            <a:r>
              <a:rPr lang="en-US" altLang="zh-CN" sz="2800" dirty="0" err="1">
                <a:solidFill>
                  <a:srgbClr val="FFFF00"/>
                </a:solidFill>
                <a:latin typeface="Times New Roman" panose="02020603050405020304" pitchFamily="18" charset="0"/>
                <a:ea typeface="隶书" panose="02010509060101010101" pitchFamily="49" charset="-122"/>
              </a:rPr>
              <a:t>Tg</a:t>
            </a:r>
            <a:r>
              <a:rPr lang="zh-CN" altLang="en-US" sz="2800" dirty="0">
                <a:solidFill>
                  <a:srgbClr val="FFFF00"/>
                </a:solidFill>
                <a:latin typeface="Times New Roman" panose="02020603050405020304" pitchFamily="18" charset="0"/>
                <a:ea typeface="隶书" panose="02010509060101010101" pitchFamily="49" charset="-122"/>
              </a:rPr>
              <a:t>降低</a:t>
            </a:r>
          </a:p>
        </p:txBody>
      </p:sp>
      <p:graphicFrame>
        <p:nvGraphicFramePr>
          <p:cNvPr id="13314" name="Object 4">
            <a:extLst>
              <a:ext uri="{FF2B5EF4-FFF2-40B4-BE49-F238E27FC236}">
                <a16:creationId xmlns:a16="http://schemas.microsoft.com/office/drawing/2014/main" id="{AEBF64BC-9814-4734-975F-92C04C7553EC}"/>
              </a:ext>
            </a:extLst>
          </p:cNvPr>
          <p:cNvGraphicFramePr>
            <a:graphicFrameLocks noChangeAspect="1"/>
          </p:cNvGraphicFramePr>
          <p:nvPr/>
        </p:nvGraphicFramePr>
        <p:xfrm>
          <a:off x="1143000" y="4102100"/>
          <a:ext cx="1436688" cy="1284288"/>
        </p:xfrm>
        <a:graphic>
          <a:graphicData uri="http://schemas.openxmlformats.org/presentationml/2006/ole">
            <mc:AlternateContent xmlns:mc="http://schemas.openxmlformats.org/markup-compatibility/2006">
              <mc:Choice xmlns:v="urn:schemas-microsoft-com:vml" Requires="v">
                <p:oleObj spid="_x0000_s13566" name="Document" r:id="rId3" imgW="1838160" imgH="1619280" progId="ChemWindow.Document">
                  <p:embed/>
                </p:oleObj>
              </mc:Choice>
              <mc:Fallback>
                <p:oleObj name="Document" r:id="rId3" imgW="1838160" imgH="161928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102100"/>
                        <a:ext cx="1436688" cy="128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5">
            <a:extLst>
              <a:ext uri="{FF2B5EF4-FFF2-40B4-BE49-F238E27FC236}">
                <a16:creationId xmlns:a16="http://schemas.microsoft.com/office/drawing/2014/main" id="{0CF1D5CD-6202-43D5-B418-A029A1BFDA0D}"/>
              </a:ext>
            </a:extLst>
          </p:cNvPr>
          <p:cNvGraphicFramePr>
            <a:graphicFrameLocks noChangeAspect="1"/>
          </p:cNvGraphicFramePr>
          <p:nvPr/>
        </p:nvGraphicFramePr>
        <p:xfrm>
          <a:off x="3578225" y="4102100"/>
          <a:ext cx="1541463" cy="1360488"/>
        </p:xfrm>
        <a:graphic>
          <a:graphicData uri="http://schemas.openxmlformats.org/presentationml/2006/ole">
            <mc:AlternateContent xmlns:mc="http://schemas.openxmlformats.org/markup-compatibility/2006">
              <mc:Choice xmlns:v="urn:schemas-microsoft-com:vml" Requires="v">
                <p:oleObj spid="_x0000_s13567" name="Document" r:id="rId5" imgW="1752480" imgH="1571760" progId="ChemWindow.Document">
                  <p:embed/>
                </p:oleObj>
              </mc:Choice>
              <mc:Fallback>
                <p:oleObj name="Document" r:id="rId5" imgW="1752480" imgH="1571760" progId="ChemWindow.Document">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8225" y="4102100"/>
                        <a:ext cx="1541463" cy="136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6" name="Object 6">
            <a:extLst>
              <a:ext uri="{FF2B5EF4-FFF2-40B4-BE49-F238E27FC236}">
                <a16:creationId xmlns:a16="http://schemas.microsoft.com/office/drawing/2014/main" id="{73B8F32F-F01F-475B-A1A4-10BD1D5BE567}"/>
              </a:ext>
            </a:extLst>
          </p:cNvPr>
          <p:cNvGraphicFramePr>
            <a:graphicFrameLocks noChangeAspect="1"/>
          </p:cNvGraphicFramePr>
          <p:nvPr/>
        </p:nvGraphicFramePr>
        <p:xfrm>
          <a:off x="6088063" y="4102100"/>
          <a:ext cx="1571625" cy="1360488"/>
        </p:xfrm>
        <a:graphic>
          <a:graphicData uri="http://schemas.openxmlformats.org/presentationml/2006/ole">
            <mc:AlternateContent xmlns:mc="http://schemas.openxmlformats.org/markup-compatibility/2006">
              <mc:Choice xmlns:v="urn:schemas-microsoft-com:vml" Requires="v">
                <p:oleObj spid="_x0000_s13568" name="Document" r:id="rId7" imgW="1752480" imgH="1571760" progId="ChemWindow.Document">
                  <p:embed/>
                </p:oleObj>
              </mc:Choice>
              <mc:Fallback>
                <p:oleObj name="Document" r:id="rId7" imgW="1752480" imgH="1571760" progId="ChemWindow.Document">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8063" y="4102100"/>
                        <a:ext cx="1571625" cy="136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3" name="Text Box 7">
            <a:extLst>
              <a:ext uri="{FF2B5EF4-FFF2-40B4-BE49-F238E27FC236}">
                <a16:creationId xmlns:a16="http://schemas.microsoft.com/office/drawing/2014/main" id="{D45A3D61-D604-4DEE-BE58-547F5B9AC503}"/>
              </a:ext>
            </a:extLst>
          </p:cNvPr>
          <p:cNvSpPr txBox="1">
            <a:spLocks noChangeArrowheads="1"/>
          </p:cNvSpPr>
          <p:nvPr/>
        </p:nvSpPr>
        <p:spPr bwMode="auto">
          <a:xfrm>
            <a:off x="1200150" y="546735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000" b="1">
              <a:solidFill>
                <a:srgbClr val="0000FF"/>
              </a:solidFill>
              <a:latin typeface="Times New Roman" panose="02020603050405020304" pitchFamily="18" charset="0"/>
            </a:endParaRPr>
          </a:p>
        </p:txBody>
      </p:sp>
      <p:sp>
        <p:nvSpPr>
          <p:cNvPr id="13324" name="Text Box 8">
            <a:extLst>
              <a:ext uri="{FF2B5EF4-FFF2-40B4-BE49-F238E27FC236}">
                <a16:creationId xmlns:a16="http://schemas.microsoft.com/office/drawing/2014/main" id="{461DC13E-0B57-4DB2-8BFF-836F4DE5F122}"/>
              </a:ext>
            </a:extLst>
          </p:cNvPr>
          <p:cNvSpPr txBox="1">
            <a:spLocks noChangeArrowheads="1"/>
          </p:cNvSpPr>
          <p:nvPr/>
        </p:nvSpPr>
        <p:spPr bwMode="auto">
          <a:xfrm>
            <a:off x="1200150" y="5470525"/>
            <a:ext cx="1619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=-70 ℃</a:t>
            </a:r>
          </a:p>
          <a:p>
            <a:pPr eaLnBrk="1" hangingPunct="1"/>
            <a:r>
              <a:rPr kumimoji="1" lang="zh-CN" altLang="en-US" sz="2000" b="1">
                <a:solidFill>
                  <a:srgbClr val="0000FF"/>
                </a:solidFill>
                <a:latin typeface="Times New Roman" panose="02020603050405020304" pitchFamily="18" charset="0"/>
                <a:ea typeface="黑体" panose="02010609060101010101" pitchFamily="49" charset="-122"/>
              </a:rPr>
              <a:t>聚异丁烯</a:t>
            </a:r>
          </a:p>
        </p:txBody>
      </p:sp>
      <p:sp>
        <p:nvSpPr>
          <p:cNvPr id="13325" name="Text Box 9">
            <a:extLst>
              <a:ext uri="{FF2B5EF4-FFF2-40B4-BE49-F238E27FC236}">
                <a16:creationId xmlns:a16="http://schemas.microsoft.com/office/drawing/2014/main" id="{D1CEB281-EF8E-4F9C-8B31-F1329F5951AA}"/>
              </a:ext>
            </a:extLst>
          </p:cNvPr>
          <p:cNvSpPr txBox="1">
            <a:spLocks noChangeArrowheads="1"/>
          </p:cNvSpPr>
          <p:nvPr/>
        </p:nvSpPr>
        <p:spPr bwMode="auto">
          <a:xfrm>
            <a:off x="3714750" y="5470525"/>
            <a:ext cx="2000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=-40 ℃</a:t>
            </a:r>
          </a:p>
          <a:p>
            <a:pPr eaLnBrk="1" hangingPunct="1"/>
            <a:r>
              <a:rPr kumimoji="1" lang="zh-CN" altLang="en-US" sz="2000" b="1">
                <a:solidFill>
                  <a:srgbClr val="0000FF"/>
                </a:solidFill>
                <a:latin typeface="Times New Roman" panose="02020603050405020304" pitchFamily="18" charset="0"/>
                <a:ea typeface="黑体" panose="02010609060101010101" pitchFamily="49" charset="-122"/>
              </a:rPr>
              <a:t>聚偏二氟乙烯</a:t>
            </a:r>
          </a:p>
        </p:txBody>
      </p:sp>
      <p:sp>
        <p:nvSpPr>
          <p:cNvPr id="13326" name="Text Box 10">
            <a:extLst>
              <a:ext uri="{FF2B5EF4-FFF2-40B4-BE49-F238E27FC236}">
                <a16:creationId xmlns:a16="http://schemas.microsoft.com/office/drawing/2014/main" id="{86E05326-B1B2-4A03-B5D3-83D0F87E3F28}"/>
              </a:ext>
            </a:extLst>
          </p:cNvPr>
          <p:cNvSpPr txBox="1">
            <a:spLocks noChangeArrowheads="1"/>
          </p:cNvSpPr>
          <p:nvPr/>
        </p:nvSpPr>
        <p:spPr bwMode="auto">
          <a:xfrm>
            <a:off x="6229350" y="5470525"/>
            <a:ext cx="2305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=-17 ℃</a:t>
            </a:r>
          </a:p>
          <a:p>
            <a:pPr eaLnBrk="1" hangingPunct="1"/>
            <a:r>
              <a:rPr kumimoji="1" lang="zh-CN" altLang="en-US" sz="2000" b="1">
                <a:solidFill>
                  <a:srgbClr val="0000FF"/>
                </a:solidFill>
                <a:latin typeface="Times New Roman" panose="02020603050405020304" pitchFamily="18" charset="0"/>
                <a:ea typeface="黑体" panose="02010609060101010101" pitchFamily="49" charset="-122"/>
              </a:rPr>
              <a:t>聚偏二氯乙烯</a:t>
            </a:r>
          </a:p>
        </p:txBody>
      </p:sp>
      <p:sp>
        <p:nvSpPr>
          <p:cNvPr id="13327" name="Rectangle 11">
            <a:extLst>
              <a:ext uri="{FF2B5EF4-FFF2-40B4-BE49-F238E27FC236}">
                <a16:creationId xmlns:a16="http://schemas.microsoft.com/office/drawing/2014/main" id="{47614336-C199-43DA-B286-9976478A4F81}"/>
              </a:ext>
            </a:extLst>
          </p:cNvPr>
          <p:cNvSpPr>
            <a:spLocks noChangeArrowheads="1"/>
          </p:cNvSpPr>
          <p:nvPr/>
        </p:nvSpPr>
        <p:spPr bwMode="auto">
          <a:xfrm>
            <a:off x="2012950" y="4524375"/>
            <a:ext cx="609600" cy="376238"/>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FF"/>
              </a:solidFill>
              <a:latin typeface="Times New Roman" panose="02020603050405020304" pitchFamily="18" charset="0"/>
            </a:endParaRPr>
          </a:p>
        </p:txBody>
      </p:sp>
      <p:sp>
        <p:nvSpPr>
          <p:cNvPr id="13328" name="Rectangle 12">
            <a:extLst>
              <a:ext uri="{FF2B5EF4-FFF2-40B4-BE49-F238E27FC236}">
                <a16:creationId xmlns:a16="http://schemas.microsoft.com/office/drawing/2014/main" id="{7AD6309B-8EE7-4258-97B4-EF1444FF9188}"/>
              </a:ext>
            </a:extLst>
          </p:cNvPr>
          <p:cNvSpPr>
            <a:spLocks noChangeArrowheads="1"/>
          </p:cNvSpPr>
          <p:nvPr/>
        </p:nvSpPr>
        <p:spPr bwMode="auto">
          <a:xfrm>
            <a:off x="4416425" y="4573588"/>
            <a:ext cx="533400" cy="376237"/>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FF"/>
              </a:solidFill>
              <a:latin typeface="Times New Roman" panose="02020603050405020304" pitchFamily="18" charset="0"/>
            </a:endParaRPr>
          </a:p>
        </p:txBody>
      </p:sp>
      <p:sp>
        <p:nvSpPr>
          <p:cNvPr id="13329" name="Rectangle 13">
            <a:extLst>
              <a:ext uri="{FF2B5EF4-FFF2-40B4-BE49-F238E27FC236}">
                <a16:creationId xmlns:a16="http://schemas.microsoft.com/office/drawing/2014/main" id="{8981D1AE-4E58-459E-A255-58C3FD012E85}"/>
              </a:ext>
            </a:extLst>
          </p:cNvPr>
          <p:cNvSpPr>
            <a:spLocks noChangeArrowheads="1"/>
          </p:cNvSpPr>
          <p:nvPr/>
        </p:nvSpPr>
        <p:spPr bwMode="auto">
          <a:xfrm>
            <a:off x="7007225" y="4573588"/>
            <a:ext cx="457200" cy="376237"/>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FF"/>
              </a:solidFill>
              <a:latin typeface="Times New Roman" panose="02020603050405020304" pitchFamily="18" charset="0"/>
            </a:endParaRPr>
          </a:p>
        </p:txBody>
      </p:sp>
      <p:graphicFrame>
        <p:nvGraphicFramePr>
          <p:cNvPr id="13317" name="Object 30">
            <a:extLst>
              <a:ext uri="{FF2B5EF4-FFF2-40B4-BE49-F238E27FC236}">
                <a16:creationId xmlns:a16="http://schemas.microsoft.com/office/drawing/2014/main" id="{78B651AD-896F-4F61-AED3-B4E1862339A5}"/>
              </a:ext>
            </a:extLst>
          </p:cNvPr>
          <p:cNvGraphicFramePr>
            <a:graphicFrameLocks noChangeAspect="1"/>
          </p:cNvGraphicFramePr>
          <p:nvPr/>
        </p:nvGraphicFramePr>
        <p:xfrm>
          <a:off x="3584575" y="2108200"/>
          <a:ext cx="1781175" cy="1016000"/>
        </p:xfrm>
        <a:graphic>
          <a:graphicData uri="http://schemas.openxmlformats.org/presentationml/2006/ole">
            <mc:AlternateContent xmlns:mc="http://schemas.openxmlformats.org/markup-compatibility/2006">
              <mc:Choice xmlns:v="urn:schemas-microsoft-com:vml" Requires="v">
                <p:oleObj spid="_x0000_s13569" name="Document" r:id="rId9" imgW="2095560" imgH="1181160" progId="ChemWindow.Document">
                  <p:embed/>
                </p:oleObj>
              </mc:Choice>
              <mc:Fallback>
                <p:oleObj name="Document" r:id="rId9" imgW="2095560" imgH="1181160" progId="ChemWindow.Document">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4575" y="2108200"/>
                        <a:ext cx="17811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8" name="Object 31">
            <a:extLst>
              <a:ext uri="{FF2B5EF4-FFF2-40B4-BE49-F238E27FC236}">
                <a16:creationId xmlns:a16="http://schemas.microsoft.com/office/drawing/2014/main" id="{F2E43435-3586-4105-8B72-CF32F356F04D}"/>
              </a:ext>
            </a:extLst>
          </p:cNvPr>
          <p:cNvGraphicFramePr>
            <a:graphicFrameLocks noChangeAspect="1"/>
          </p:cNvGraphicFramePr>
          <p:nvPr/>
        </p:nvGraphicFramePr>
        <p:xfrm>
          <a:off x="6021388" y="2108200"/>
          <a:ext cx="1624012" cy="1030288"/>
        </p:xfrm>
        <a:graphic>
          <a:graphicData uri="http://schemas.openxmlformats.org/presentationml/2006/ole">
            <mc:AlternateContent xmlns:mc="http://schemas.openxmlformats.org/markup-compatibility/2006">
              <mc:Choice xmlns:v="urn:schemas-microsoft-com:vml" Requires="v">
                <p:oleObj spid="_x0000_s13570" name="Document" r:id="rId11" imgW="2019240" imgH="1257480" progId="ChemWindow.Document">
                  <p:embed/>
                </p:oleObj>
              </mc:Choice>
              <mc:Fallback>
                <p:oleObj name="Document" r:id="rId11" imgW="2019240" imgH="1257480" progId="ChemWindow.Document">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1388" y="2108200"/>
                        <a:ext cx="1624012" cy="103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32">
            <a:extLst>
              <a:ext uri="{FF2B5EF4-FFF2-40B4-BE49-F238E27FC236}">
                <a16:creationId xmlns:a16="http://schemas.microsoft.com/office/drawing/2014/main" id="{692D6B25-58FB-4A3A-BFD7-3F53DF4111CA}"/>
              </a:ext>
            </a:extLst>
          </p:cNvPr>
          <p:cNvGraphicFramePr>
            <a:graphicFrameLocks noChangeAspect="1"/>
          </p:cNvGraphicFramePr>
          <p:nvPr/>
        </p:nvGraphicFramePr>
        <p:xfrm>
          <a:off x="914400" y="2062163"/>
          <a:ext cx="1781175" cy="1046162"/>
        </p:xfrm>
        <a:graphic>
          <a:graphicData uri="http://schemas.openxmlformats.org/presentationml/2006/ole">
            <mc:AlternateContent xmlns:mc="http://schemas.openxmlformats.org/markup-compatibility/2006">
              <mc:Choice xmlns:v="urn:schemas-microsoft-com:vml" Requires="v">
                <p:oleObj spid="_x0000_s13571" name="Document" r:id="rId13" imgW="2095560" imgH="1228680" progId="ChemWindow.Document">
                  <p:embed/>
                </p:oleObj>
              </mc:Choice>
              <mc:Fallback>
                <p:oleObj name="Document" r:id="rId13" imgW="2095560" imgH="1228680" progId="ChemWindow.Document">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400" y="2062163"/>
                        <a:ext cx="1781175" cy="10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30" name="Text Box 33">
            <a:extLst>
              <a:ext uri="{FF2B5EF4-FFF2-40B4-BE49-F238E27FC236}">
                <a16:creationId xmlns:a16="http://schemas.microsoft.com/office/drawing/2014/main" id="{F02570D6-BBC8-4563-B6DC-FC0326ECFCF7}"/>
              </a:ext>
            </a:extLst>
          </p:cNvPr>
          <p:cNvSpPr txBox="1">
            <a:spLocks noChangeArrowheads="1"/>
          </p:cNvSpPr>
          <p:nvPr/>
        </p:nvSpPr>
        <p:spPr bwMode="auto">
          <a:xfrm>
            <a:off x="1052513" y="3352800"/>
            <a:ext cx="2147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solidFill>
                  <a:srgbClr val="0000FF"/>
                </a:solidFill>
                <a:latin typeface="Times New Roman" panose="02020603050405020304" pitchFamily="18" charset="0"/>
                <a:ea typeface="黑体" panose="02010609060101010101" pitchFamily="49" charset="-122"/>
              </a:rPr>
              <a:t>PP </a:t>
            </a:r>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=-20 ℃</a:t>
            </a:r>
            <a:endParaRPr kumimoji="1" lang="en-US" altLang="zh-CN" sz="2000" b="1">
              <a:solidFill>
                <a:srgbClr val="0000FF"/>
              </a:solidFill>
              <a:latin typeface="Times New Roman" panose="02020603050405020304" pitchFamily="18" charset="0"/>
            </a:endParaRPr>
          </a:p>
        </p:txBody>
      </p:sp>
      <p:sp>
        <p:nvSpPr>
          <p:cNvPr id="13331" name="Rectangle 34">
            <a:extLst>
              <a:ext uri="{FF2B5EF4-FFF2-40B4-BE49-F238E27FC236}">
                <a16:creationId xmlns:a16="http://schemas.microsoft.com/office/drawing/2014/main" id="{95E9C2EB-2D0E-4CF2-9B27-1235582578FF}"/>
              </a:ext>
            </a:extLst>
          </p:cNvPr>
          <p:cNvSpPr>
            <a:spLocks noChangeArrowheads="1"/>
          </p:cNvSpPr>
          <p:nvPr/>
        </p:nvSpPr>
        <p:spPr bwMode="auto">
          <a:xfrm>
            <a:off x="1905000" y="2667000"/>
            <a:ext cx="609600" cy="533400"/>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32" name="Rectangle 35">
            <a:extLst>
              <a:ext uri="{FF2B5EF4-FFF2-40B4-BE49-F238E27FC236}">
                <a16:creationId xmlns:a16="http://schemas.microsoft.com/office/drawing/2014/main" id="{042C6057-7D4C-497C-BEA7-7C97F1985EFC}"/>
              </a:ext>
            </a:extLst>
          </p:cNvPr>
          <p:cNvSpPr>
            <a:spLocks noChangeArrowheads="1"/>
          </p:cNvSpPr>
          <p:nvPr/>
        </p:nvSpPr>
        <p:spPr bwMode="auto">
          <a:xfrm>
            <a:off x="4495800" y="2719388"/>
            <a:ext cx="533400" cy="457200"/>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33" name="Rectangle 36">
            <a:extLst>
              <a:ext uri="{FF2B5EF4-FFF2-40B4-BE49-F238E27FC236}">
                <a16:creationId xmlns:a16="http://schemas.microsoft.com/office/drawing/2014/main" id="{D2D7BFE6-FBBB-41AD-A1F0-7B9B8F3E5016}"/>
              </a:ext>
            </a:extLst>
          </p:cNvPr>
          <p:cNvSpPr>
            <a:spLocks noChangeArrowheads="1"/>
          </p:cNvSpPr>
          <p:nvPr/>
        </p:nvSpPr>
        <p:spPr bwMode="auto">
          <a:xfrm>
            <a:off x="6821488" y="2743200"/>
            <a:ext cx="533400" cy="457200"/>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34" name="Text Box 37">
            <a:extLst>
              <a:ext uri="{FF2B5EF4-FFF2-40B4-BE49-F238E27FC236}">
                <a16:creationId xmlns:a16="http://schemas.microsoft.com/office/drawing/2014/main" id="{F5541232-A5BF-44F1-AC02-E957ABAA5D81}"/>
              </a:ext>
            </a:extLst>
          </p:cNvPr>
          <p:cNvSpPr txBox="1">
            <a:spLocks noChangeArrowheads="1"/>
          </p:cNvSpPr>
          <p:nvPr/>
        </p:nvSpPr>
        <p:spPr bwMode="auto">
          <a:xfrm>
            <a:off x="3794125" y="3352800"/>
            <a:ext cx="1844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=40 ℃</a:t>
            </a:r>
          </a:p>
        </p:txBody>
      </p:sp>
      <p:sp>
        <p:nvSpPr>
          <p:cNvPr id="13335" name="Text Box 38">
            <a:extLst>
              <a:ext uri="{FF2B5EF4-FFF2-40B4-BE49-F238E27FC236}">
                <a16:creationId xmlns:a16="http://schemas.microsoft.com/office/drawing/2014/main" id="{42B94BCA-4B51-4487-B3F7-5EE6B88FB0E1}"/>
              </a:ext>
            </a:extLst>
          </p:cNvPr>
          <p:cNvSpPr txBox="1">
            <a:spLocks noChangeArrowheads="1"/>
          </p:cNvSpPr>
          <p:nvPr/>
        </p:nvSpPr>
        <p:spPr bwMode="auto">
          <a:xfrm>
            <a:off x="6384925" y="3276600"/>
            <a:ext cx="1616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=87 ℃</a:t>
            </a:r>
          </a:p>
        </p:txBody>
      </p:sp>
      <p:sp>
        <p:nvSpPr>
          <p:cNvPr id="13337" name="Text Box 2">
            <a:extLst>
              <a:ext uri="{FF2B5EF4-FFF2-40B4-BE49-F238E27FC236}">
                <a16:creationId xmlns:a16="http://schemas.microsoft.com/office/drawing/2014/main" id="{8B5941FA-E296-4489-BCE6-5FC85BD0B125}"/>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2" name="灯片编号占位符 1">
            <a:extLst>
              <a:ext uri="{FF2B5EF4-FFF2-40B4-BE49-F238E27FC236}">
                <a16:creationId xmlns:a16="http://schemas.microsoft.com/office/drawing/2014/main" id="{F6A0B98B-E65F-4947-BDA3-78BAEF0D61C6}"/>
              </a:ext>
            </a:extLst>
          </p:cNvPr>
          <p:cNvSpPr>
            <a:spLocks noGrp="1"/>
          </p:cNvSpPr>
          <p:nvPr>
            <p:ph type="sldNum" sz="quarter" idx="12"/>
          </p:nvPr>
        </p:nvSpPr>
        <p:spPr/>
        <p:txBody>
          <a:bodyPr/>
          <a:lstStyle/>
          <a:p>
            <a:fld id="{8A7A6979-0714-4377-B894-6BE4C2D6E202}"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17">
            <a:extLst>
              <a:ext uri="{FF2B5EF4-FFF2-40B4-BE49-F238E27FC236}">
                <a16:creationId xmlns:a16="http://schemas.microsoft.com/office/drawing/2014/main" id="{6BC6AEC5-57BC-4B81-93F9-559F4971E9B9}"/>
              </a:ext>
            </a:extLst>
          </p:cNvPr>
          <p:cNvSpPr>
            <a:spLocks noChangeArrowheads="1"/>
          </p:cNvSpPr>
          <p:nvPr/>
        </p:nvSpPr>
        <p:spPr bwMode="auto">
          <a:xfrm>
            <a:off x="381000" y="1905000"/>
            <a:ext cx="8001000" cy="3810000"/>
          </a:xfrm>
          <a:prstGeom prst="rect">
            <a:avLst/>
          </a:prstGeom>
          <a:solidFill>
            <a:srgbClr val="CCFFCC">
              <a:alpha val="31000"/>
            </a:srgbClr>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3" name="Text Box 3">
            <a:extLst>
              <a:ext uri="{FF2B5EF4-FFF2-40B4-BE49-F238E27FC236}">
                <a16:creationId xmlns:a16="http://schemas.microsoft.com/office/drawing/2014/main" id="{C3E593A2-6A76-4518-B28C-4685E63E5E46}"/>
              </a:ext>
            </a:extLst>
          </p:cNvPr>
          <p:cNvSpPr txBox="1">
            <a:spLocks noChangeArrowheads="1"/>
          </p:cNvSpPr>
          <p:nvPr/>
        </p:nvSpPr>
        <p:spPr bwMode="auto">
          <a:xfrm>
            <a:off x="228600" y="1219200"/>
            <a:ext cx="35052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00"/>
                </a:solidFill>
                <a:latin typeface="Times New Roman" panose="02020603050405020304" pitchFamily="18" charset="0"/>
                <a:ea typeface="隶书" panose="02010509060101010101" pitchFamily="49" charset="-122"/>
              </a:rPr>
              <a:t> </a:t>
            </a:r>
            <a:r>
              <a:rPr lang="zh-CN" altLang="en-US" sz="2800">
                <a:solidFill>
                  <a:srgbClr val="FFFF00"/>
                </a:solidFill>
                <a:latin typeface="Times New Roman" panose="02020603050405020304" pitchFamily="18" charset="0"/>
                <a:ea typeface="隶书" panose="02010509060101010101" pitchFamily="49" charset="-122"/>
              </a:rPr>
              <a:t>非对称侧基：</a:t>
            </a:r>
          </a:p>
        </p:txBody>
      </p:sp>
      <p:graphicFrame>
        <p:nvGraphicFramePr>
          <p:cNvPr id="14338" name="Object 5">
            <a:extLst>
              <a:ext uri="{FF2B5EF4-FFF2-40B4-BE49-F238E27FC236}">
                <a16:creationId xmlns:a16="http://schemas.microsoft.com/office/drawing/2014/main" id="{E76EC229-5325-4A0A-8B9B-9DD8AEFC45D7}"/>
              </a:ext>
            </a:extLst>
          </p:cNvPr>
          <p:cNvGraphicFramePr>
            <a:graphicFrameLocks noChangeAspect="1"/>
          </p:cNvGraphicFramePr>
          <p:nvPr>
            <p:extLst>
              <p:ext uri="{D42A27DB-BD31-4B8C-83A1-F6EECF244321}">
                <p14:modId xmlns:p14="http://schemas.microsoft.com/office/powerpoint/2010/main" val="3347042859"/>
              </p:ext>
            </p:extLst>
          </p:nvPr>
        </p:nvGraphicFramePr>
        <p:xfrm>
          <a:off x="3584575" y="2819400"/>
          <a:ext cx="2170113" cy="1093788"/>
        </p:xfrm>
        <a:graphic>
          <a:graphicData uri="http://schemas.openxmlformats.org/presentationml/2006/ole">
            <mc:AlternateContent xmlns:mc="http://schemas.openxmlformats.org/markup-compatibility/2006">
              <mc:Choice xmlns:v="urn:schemas-microsoft-com:vml" Requires="v">
                <p:oleObj spid="_x0000_s14469" name="Document" r:id="rId3" imgW="2543040" imgH="1295280" progId="ChemWindow.Document">
                  <p:embed/>
                </p:oleObj>
              </mc:Choice>
              <mc:Fallback>
                <p:oleObj name="Document" r:id="rId3" imgW="2543040" imgH="1295280" progId="ChemWindow.Document">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4575" y="2819400"/>
                        <a:ext cx="2170113"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6">
            <a:extLst>
              <a:ext uri="{FF2B5EF4-FFF2-40B4-BE49-F238E27FC236}">
                <a16:creationId xmlns:a16="http://schemas.microsoft.com/office/drawing/2014/main" id="{675173C9-9DEE-456B-A380-B229CAD9882F}"/>
              </a:ext>
            </a:extLst>
          </p:cNvPr>
          <p:cNvGraphicFramePr>
            <a:graphicFrameLocks noChangeAspect="1"/>
          </p:cNvGraphicFramePr>
          <p:nvPr/>
        </p:nvGraphicFramePr>
        <p:xfrm>
          <a:off x="914400" y="2592388"/>
          <a:ext cx="2124075" cy="1373187"/>
        </p:xfrm>
        <a:graphic>
          <a:graphicData uri="http://schemas.openxmlformats.org/presentationml/2006/ole">
            <mc:AlternateContent xmlns:mc="http://schemas.openxmlformats.org/markup-compatibility/2006">
              <mc:Choice xmlns:v="urn:schemas-microsoft-com:vml" Requires="v">
                <p:oleObj spid="_x0000_s14470" name="Document" r:id="rId5" imgW="2476440" imgH="1619280" progId="ChemWindow.Document">
                  <p:embed/>
                </p:oleObj>
              </mc:Choice>
              <mc:Fallback>
                <p:oleObj name="Document" r:id="rId5" imgW="2476440" imgH="1619280" progId="ChemWindow.Document">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592388"/>
                        <a:ext cx="21240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7">
            <a:extLst>
              <a:ext uri="{FF2B5EF4-FFF2-40B4-BE49-F238E27FC236}">
                <a16:creationId xmlns:a16="http://schemas.microsoft.com/office/drawing/2014/main" id="{8AA7B7BA-0BFC-4C2A-9E76-E959D33B476C}"/>
              </a:ext>
            </a:extLst>
          </p:cNvPr>
          <p:cNvGraphicFramePr>
            <a:graphicFrameLocks noChangeAspect="1"/>
          </p:cNvGraphicFramePr>
          <p:nvPr/>
        </p:nvGraphicFramePr>
        <p:xfrm>
          <a:off x="6410325" y="2514600"/>
          <a:ext cx="1519238" cy="1387475"/>
        </p:xfrm>
        <a:graphic>
          <a:graphicData uri="http://schemas.openxmlformats.org/presentationml/2006/ole">
            <mc:AlternateContent xmlns:mc="http://schemas.openxmlformats.org/markup-compatibility/2006">
              <mc:Choice xmlns:v="urn:schemas-microsoft-com:vml" Requires="v">
                <p:oleObj spid="_x0000_s14471" name="Document" r:id="rId7" imgW="1819440" imgH="1619280" progId="ChemWindow.Document">
                  <p:embed/>
                </p:oleObj>
              </mc:Choice>
              <mc:Fallback>
                <p:oleObj name="Document" r:id="rId7" imgW="1819440" imgH="1619280" progId="ChemWindow.Document">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0325" y="2514600"/>
                        <a:ext cx="1519238" cy="138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5" name="Text Box 8">
            <a:extLst>
              <a:ext uri="{FF2B5EF4-FFF2-40B4-BE49-F238E27FC236}">
                <a16:creationId xmlns:a16="http://schemas.microsoft.com/office/drawing/2014/main" id="{3A8EDC44-59CC-4F01-A271-82505497E019}"/>
              </a:ext>
            </a:extLst>
          </p:cNvPr>
          <p:cNvSpPr txBox="1">
            <a:spLocks noChangeArrowheads="1"/>
          </p:cNvSpPr>
          <p:nvPr/>
        </p:nvSpPr>
        <p:spPr bwMode="auto">
          <a:xfrm>
            <a:off x="6465888" y="3881438"/>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000" b="1">
              <a:solidFill>
                <a:srgbClr val="0000FF"/>
              </a:solidFill>
              <a:latin typeface="Times New Roman" panose="02020603050405020304" pitchFamily="18" charset="0"/>
            </a:endParaRPr>
          </a:p>
        </p:txBody>
      </p:sp>
      <p:sp>
        <p:nvSpPr>
          <p:cNvPr id="14346" name="Text Box 9">
            <a:extLst>
              <a:ext uri="{FF2B5EF4-FFF2-40B4-BE49-F238E27FC236}">
                <a16:creationId xmlns:a16="http://schemas.microsoft.com/office/drawing/2014/main" id="{8515F679-8122-41D2-AEB6-D119E71325AD}"/>
              </a:ext>
            </a:extLst>
          </p:cNvPr>
          <p:cNvSpPr txBox="1">
            <a:spLocks noChangeArrowheads="1"/>
          </p:cNvSpPr>
          <p:nvPr/>
        </p:nvSpPr>
        <p:spPr bwMode="auto">
          <a:xfrm>
            <a:off x="6557963" y="4113213"/>
            <a:ext cx="17478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=-70 ℃</a:t>
            </a:r>
          </a:p>
          <a:p>
            <a:pPr eaLnBrk="1" hangingPunct="1"/>
            <a:r>
              <a:rPr kumimoji="1" lang="zh-CN" altLang="en-US" sz="2000" b="1">
                <a:solidFill>
                  <a:srgbClr val="0000FF"/>
                </a:solidFill>
                <a:latin typeface="Times New Roman" panose="02020603050405020304" pitchFamily="18" charset="0"/>
                <a:ea typeface="黑体" panose="02010609060101010101" pitchFamily="49" charset="-122"/>
              </a:rPr>
              <a:t>聚异丁烯</a:t>
            </a:r>
          </a:p>
        </p:txBody>
      </p:sp>
      <p:sp>
        <p:nvSpPr>
          <p:cNvPr id="14347" name="Rectangle 10">
            <a:extLst>
              <a:ext uri="{FF2B5EF4-FFF2-40B4-BE49-F238E27FC236}">
                <a16:creationId xmlns:a16="http://schemas.microsoft.com/office/drawing/2014/main" id="{C1C3EB28-364E-4C93-95DB-B261A133CFF6}"/>
              </a:ext>
            </a:extLst>
          </p:cNvPr>
          <p:cNvSpPr>
            <a:spLocks noChangeArrowheads="1"/>
          </p:cNvSpPr>
          <p:nvPr/>
        </p:nvSpPr>
        <p:spPr bwMode="auto">
          <a:xfrm>
            <a:off x="7278688" y="2938463"/>
            <a:ext cx="609600" cy="376237"/>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FF"/>
              </a:solidFill>
              <a:latin typeface="Times New Roman" panose="02020603050405020304" pitchFamily="18" charset="0"/>
            </a:endParaRPr>
          </a:p>
        </p:txBody>
      </p:sp>
      <p:sp>
        <p:nvSpPr>
          <p:cNvPr id="14348" name="Text Box 11">
            <a:extLst>
              <a:ext uri="{FF2B5EF4-FFF2-40B4-BE49-F238E27FC236}">
                <a16:creationId xmlns:a16="http://schemas.microsoft.com/office/drawing/2014/main" id="{96BAA432-B71A-4960-AC4D-11F4B8570002}"/>
              </a:ext>
            </a:extLst>
          </p:cNvPr>
          <p:cNvSpPr txBox="1">
            <a:spLocks noChangeArrowheads="1"/>
          </p:cNvSpPr>
          <p:nvPr/>
        </p:nvSpPr>
        <p:spPr bwMode="auto">
          <a:xfrm>
            <a:off x="3738563" y="4113213"/>
            <a:ext cx="21288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=3℃</a:t>
            </a:r>
            <a:endParaRPr kumimoji="1" lang="en-US" altLang="zh-CN" sz="2000" b="1">
              <a:solidFill>
                <a:srgbClr val="0000FF"/>
              </a:solidFill>
              <a:latin typeface="Times New Roman" panose="02020603050405020304" pitchFamily="18" charset="0"/>
            </a:endParaRPr>
          </a:p>
          <a:p>
            <a:pPr algn="ctr" eaLnBrk="1" hangingPunct="1"/>
            <a:r>
              <a:rPr kumimoji="1" lang="zh-CN" altLang="en-US" sz="2000" b="1">
                <a:solidFill>
                  <a:srgbClr val="0000FF"/>
                </a:solidFill>
                <a:latin typeface="Times New Roman" panose="02020603050405020304" pitchFamily="18" charset="0"/>
                <a:ea typeface="黑体" panose="02010609060101010101" pitchFamily="49" charset="-122"/>
              </a:rPr>
              <a:t>聚丙烯酸甲酯</a:t>
            </a:r>
          </a:p>
        </p:txBody>
      </p:sp>
      <p:sp>
        <p:nvSpPr>
          <p:cNvPr id="14349" name="Text Box 12">
            <a:extLst>
              <a:ext uri="{FF2B5EF4-FFF2-40B4-BE49-F238E27FC236}">
                <a16:creationId xmlns:a16="http://schemas.microsoft.com/office/drawing/2014/main" id="{01D818DD-9FA1-47B3-A45A-5C796A2F352E}"/>
              </a:ext>
            </a:extLst>
          </p:cNvPr>
          <p:cNvSpPr txBox="1">
            <a:spLocks noChangeArrowheads="1"/>
          </p:cNvSpPr>
          <p:nvPr/>
        </p:nvSpPr>
        <p:spPr bwMode="auto">
          <a:xfrm>
            <a:off x="919163" y="4113213"/>
            <a:ext cx="25860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0000FF"/>
                </a:solidFill>
                <a:latin typeface="Times New Roman" panose="02020603050405020304" pitchFamily="18" charset="0"/>
                <a:ea typeface="黑体" panose="02010609060101010101" pitchFamily="49" charset="-122"/>
              </a:rPr>
              <a:t>T</a:t>
            </a:r>
            <a:r>
              <a:rPr kumimoji="1" lang="en-US" altLang="zh-CN" sz="2000" b="1" i="1" baseline="-25000">
                <a:solidFill>
                  <a:srgbClr val="0000FF"/>
                </a:solidFill>
                <a:latin typeface="Times New Roman" panose="02020603050405020304" pitchFamily="18" charset="0"/>
                <a:ea typeface="黑体" panose="02010609060101010101" pitchFamily="49" charset="-122"/>
              </a:rPr>
              <a:t>g</a:t>
            </a:r>
            <a:r>
              <a:rPr kumimoji="1" lang="en-US" altLang="zh-CN" sz="2000" b="1">
                <a:solidFill>
                  <a:srgbClr val="0000FF"/>
                </a:solidFill>
                <a:latin typeface="Times New Roman" panose="02020603050405020304" pitchFamily="18" charset="0"/>
                <a:ea typeface="黑体" panose="02010609060101010101" pitchFamily="49" charset="-122"/>
              </a:rPr>
              <a:t> =105 ℃</a:t>
            </a:r>
            <a:endParaRPr kumimoji="1" lang="en-US" altLang="zh-CN" sz="2000" b="1">
              <a:solidFill>
                <a:srgbClr val="0000FF"/>
              </a:solidFill>
              <a:latin typeface="Times New Roman" panose="02020603050405020304" pitchFamily="18" charset="0"/>
            </a:endParaRPr>
          </a:p>
          <a:p>
            <a:pPr algn="ctr" eaLnBrk="1" hangingPunct="1"/>
            <a:r>
              <a:rPr kumimoji="1" lang="zh-CN" altLang="en-US" sz="2000" b="1">
                <a:solidFill>
                  <a:srgbClr val="0000FF"/>
                </a:solidFill>
                <a:latin typeface="Times New Roman" panose="02020603050405020304" pitchFamily="18" charset="0"/>
                <a:ea typeface="黑体" panose="02010609060101010101" pitchFamily="49" charset="-122"/>
              </a:rPr>
              <a:t>聚甲基丙烯酸甲酯</a:t>
            </a:r>
          </a:p>
        </p:txBody>
      </p:sp>
      <p:sp>
        <p:nvSpPr>
          <p:cNvPr id="14350" name="Rectangle 13">
            <a:extLst>
              <a:ext uri="{FF2B5EF4-FFF2-40B4-BE49-F238E27FC236}">
                <a16:creationId xmlns:a16="http://schemas.microsoft.com/office/drawing/2014/main" id="{AA9985AC-51BD-4867-B7C3-B6FBD2E113AB}"/>
              </a:ext>
            </a:extLst>
          </p:cNvPr>
          <p:cNvSpPr>
            <a:spLocks noChangeArrowheads="1"/>
          </p:cNvSpPr>
          <p:nvPr/>
        </p:nvSpPr>
        <p:spPr bwMode="auto">
          <a:xfrm>
            <a:off x="4576763" y="3532188"/>
            <a:ext cx="1295400" cy="376237"/>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FF"/>
              </a:solidFill>
              <a:latin typeface="Times New Roman" panose="02020603050405020304" pitchFamily="18" charset="0"/>
            </a:endParaRPr>
          </a:p>
        </p:txBody>
      </p:sp>
      <p:sp>
        <p:nvSpPr>
          <p:cNvPr id="14351" name="Rectangle 14">
            <a:extLst>
              <a:ext uri="{FF2B5EF4-FFF2-40B4-BE49-F238E27FC236}">
                <a16:creationId xmlns:a16="http://schemas.microsoft.com/office/drawing/2014/main" id="{68B94B92-95B8-45B6-9CA4-7A4E72DD77D9}"/>
              </a:ext>
            </a:extLst>
          </p:cNvPr>
          <p:cNvSpPr>
            <a:spLocks noChangeArrowheads="1"/>
          </p:cNvSpPr>
          <p:nvPr/>
        </p:nvSpPr>
        <p:spPr bwMode="auto">
          <a:xfrm>
            <a:off x="1833563" y="3543300"/>
            <a:ext cx="193675" cy="376238"/>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FF"/>
              </a:solidFill>
              <a:latin typeface="Times New Roman" panose="02020603050405020304" pitchFamily="18" charset="0"/>
            </a:endParaRPr>
          </a:p>
        </p:txBody>
      </p:sp>
      <p:sp>
        <p:nvSpPr>
          <p:cNvPr id="14352" name="Rectangle 15">
            <a:extLst>
              <a:ext uri="{FF2B5EF4-FFF2-40B4-BE49-F238E27FC236}">
                <a16:creationId xmlns:a16="http://schemas.microsoft.com/office/drawing/2014/main" id="{293310F9-D5D7-490B-B44C-AB0E01CA2F8B}"/>
              </a:ext>
            </a:extLst>
          </p:cNvPr>
          <p:cNvSpPr>
            <a:spLocks noChangeArrowheads="1"/>
          </p:cNvSpPr>
          <p:nvPr/>
        </p:nvSpPr>
        <p:spPr bwMode="auto">
          <a:xfrm>
            <a:off x="1757363" y="2552700"/>
            <a:ext cx="762000" cy="376238"/>
          </a:xfrm>
          <a:prstGeom prst="rect">
            <a:avLst/>
          </a:prstGeom>
          <a:noFill/>
          <a:ln w="9525">
            <a:solidFill>
              <a:srgbClr val="C62106"/>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FF"/>
              </a:solidFill>
              <a:latin typeface="Times New Roman" panose="02020603050405020304" pitchFamily="18" charset="0"/>
            </a:endParaRPr>
          </a:p>
        </p:txBody>
      </p:sp>
      <p:sp>
        <p:nvSpPr>
          <p:cNvPr id="14354" name="Text Box 2">
            <a:extLst>
              <a:ext uri="{FF2B5EF4-FFF2-40B4-BE49-F238E27FC236}">
                <a16:creationId xmlns:a16="http://schemas.microsoft.com/office/drawing/2014/main" id="{2201F8AB-D5D9-4D12-B227-E0C12949149D}"/>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2" name="灯片编号占位符 1">
            <a:extLst>
              <a:ext uri="{FF2B5EF4-FFF2-40B4-BE49-F238E27FC236}">
                <a16:creationId xmlns:a16="http://schemas.microsoft.com/office/drawing/2014/main" id="{2EE474C5-C81F-4AE4-8650-982D3E2F8AA2}"/>
              </a:ext>
            </a:extLst>
          </p:cNvPr>
          <p:cNvSpPr>
            <a:spLocks noGrp="1"/>
          </p:cNvSpPr>
          <p:nvPr>
            <p:ph type="sldNum" sz="quarter" idx="12"/>
          </p:nvPr>
        </p:nvSpPr>
        <p:spPr/>
        <p:txBody>
          <a:bodyPr/>
          <a:lstStyle/>
          <a:p>
            <a:fld id="{8A7A6979-0714-4377-B894-6BE4C2D6E202}"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4">
            <a:extLst>
              <a:ext uri="{FF2B5EF4-FFF2-40B4-BE49-F238E27FC236}">
                <a16:creationId xmlns:a16="http://schemas.microsoft.com/office/drawing/2014/main" id="{7A804AC6-9672-448A-9DE0-4AB509E845BB}"/>
              </a:ext>
            </a:extLst>
          </p:cNvPr>
          <p:cNvSpPr txBox="1">
            <a:spLocks noChangeArrowheads="1"/>
          </p:cNvSpPr>
          <p:nvPr/>
        </p:nvSpPr>
        <p:spPr bwMode="auto">
          <a:xfrm>
            <a:off x="304800" y="1219200"/>
            <a:ext cx="35814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a:t>
            </a:r>
            <a:r>
              <a:rPr lang="en-US" altLang="zh-CN" sz="2800">
                <a:solidFill>
                  <a:srgbClr val="FFFF00"/>
                </a:solidFill>
                <a:latin typeface="Times New Roman" panose="02020603050405020304" pitchFamily="18" charset="0"/>
                <a:ea typeface="隶书" panose="02010509060101010101" pitchFamily="49" charset="-122"/>
              </a:rPr>
              <a:t>3</a:t>
            </a:r>
            <a:r>
              <a:rPr lang="zh-CN" altLang="en-US" sz="2800">
                <a:solidFill>
                  <a:srgbClr val="FFFF00"/>
                </a:solidFill>
                <a:latin typeface="Times New Roman" panose="02020603050405020304" pitchFamily="18" charset="0"/>
                <a:ea typeface="隶书" panose="02010509060101010101" pitchFamily="49" charset="-122"/>
              </a:rPr>
              <a:t>）分子量</a:t>
            </a:r>
          </a:p>
        </p:txBody>
      </p:sp>
      <p:graphicFrame>
        <p:nvGraphicFramePr>
          <p:cNvPr id="137256" name="Object 40">
            <a:extLst>
              <a:ext uri="{FF2B5EF4-FFF2-40B4-BE49-F238E27FC236}">
                <a16:creationId xmlns:a16="http://schemas.microsoft.com/office/drawing/2014/main" id="{1CB5317E-472B-4B25-A868-14F3C3B264ED}"/>
              </a:ext>
            </a:extLst>
          </p:cNvPr>
          <p:cNvGraphicFramePr>
            <a:graphicFrameLocks noGrp="1" noChangeAspect="1"/>
          </p:cNvGraphicFramePr>
          <p:nvPr>
            <p:ph idx="1"/>
          </p:nvPr>
        </p:nvGraphicFramePr>
        <p:xfrm>
          <a:off x="4067175" y="3973513"/>
          <a:ext cx="1016000" cy="431800"/>
        </p:xfrm>
        <a:graphic>
          <a:graphicData uri="http://schemas.openxmlformats.org/presentationml/2006/ole">
            <mc:AlternateContent xmlns:mc="http://schemas.openxmlformats.org/markup-compatibility/2006">
              <mc:Choice xmlns:v="urn:schemas-microsoft-com:vml" Requires="v">
                <p:oleObj spid="_x0000_s15511" name="公式" r:id="rId3" imgW="1015920" imgH="431640" progId="Equation.3">
                  <p:embed/>
                </p:oleObj>
              </mc:Choice>
              <mc:Fallback>
                <p:oleObj name="公式" r:id="rId3" imgW="1015920" imgH="431640" progId="Equation.3">
                  <p:embed/>
                  <p:pic>
                    <p:nvPicPr>
                      <p:cNvPr id="0"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3973513"/>
                        <a:ext cx="1016000" cy="431800"/>
                      </a:xfrm>
                      <a:prstGeom prst="rect">
                        <a:avLst/>
                      </a:prstGeom>
                      <a:solidFill>
                        <a:srgbClr val="FF33CC">
                          <a:alpha val="7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57" name="Text Box 41" descr="画布">
            <a:extLst>
              <a:ext uri="{FF2B5EF4-FFF2-40B4-BE49-F238E27FC236}">
                <a16:creationId xmlns:a16="http://schemas.microsoft.com/office/drawing/2014/main" id="{52D6046C-D56E-47AF-ADA6-2CD557A37427}"/>
              </a:ext>
            </a:extLst>
          </p:cNvPr>
          <p:cNvSpPr txBox="1">
            <a:spLocks noChangeArrowheads="1"/>
          </p:cNvSpPr>
          <p:nvPr/>
        </p:nvSpPr>
        <p:spPr bwMode="auto">
          <a:xfrm>
            <a:off x="381000" y="5334000"/>
            <a:ext cx="8283575" cy="1073150"/>
          </a:xfrm>
          <a:prstGeom prst="rect">
            <a:avLst/>
          </a:prstGeom>
          <a:blipFill dpi="0" rotWithShape="1">
            <a:blip r:embed="rId5">
              <a:alphaModFix amt="44000"/>
            </a:blip>
            <a:srcRect/>
            <a:tile tx="0" ty="0" sx="100000" sy="100000" flip="none" algn="tl"/>
          </a:blipFill>
          <a:ln>
            <a:noFill/>
          </a:ln>
          <a:extLst>
            <a:ext uri="{91240B29-F687-4F45-9708-019B960494DF}">
              <a14:hiddenLine xmlns:a14="http://schemas.microsoft.com/office/drawing/2010/main" w="4127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a:solidFill>
                  <a:srgbClr val="000099"/>
                </a:solidFill>
                <a:latin typeface="Times New Roman" panose="02020603050405020304" pitchFamily="18" charset="0"/>
              </a:rPr>
              <a:t>原因：分子的两头都有一个</a:t>
            </a:r>
            <a:r>
              <a:rPr lang="zh-CN" altLang="en-US" sz="2800" b="1">
                <a:solidFill>
                  <a:srgbClr val="FF0000"/>
                </a:solidFill>
                <a:latin typeface="Times New Roman" panose="02020603050405020304" pitchFamily="18" charset="0"/>
              </a:rPr>
              <a:t>链端</a:t>
            </a:r>
            <a:r>
              <a:rPr lang="zh-CN" altLang="en-US" sz="2800" b="1">
                <a:solidFill>
                  <a:srgbClr val="000099"/>
                </a:solidFill>
                <a:latin typeface="Times New Roman" panose="02020603050405020304" pitchFamily="18" charset="0"/>
              </a:rPr>
              <a:t>，它的活动能力比中间部分的链段大，</a:t>
            </a:r>
            <a:r>
              <a:rPr lang="zh-CN" altLang="en-US" sz="2800" b="1">
                <a:solidFill>
                  <a:srgbClr val="FF0000"/>
                </a:solidFill>
                <a:latin typeface="Times New Roman" panose="02020603050405020304" pitchFamily="18" charset="0"/>
              </a:rPr>
              <a:t>链端的自由体积大。</a:t>
            </a:r>
          </a:p>
        </p:txBody>
      </p:sp>
      <p:sp>
        <p:nvSpPr>
          <p:cNvPr id="15369" name="Text Box 47">
            <a:extLst>
              <a:ext uri="{FF2B5EF4-FFF2-40B4-BE49-F238E27FC236}">
                <a16:creationId xmlns:a16="http://schemas.microsoft.com/office/drawing/2014/main" id="{C69F6DA4-00F8-4665-AB8D-513EEA6CBAA7}"/>
              </a:ext>
            </a:extLst>
          </p:cNvPr>
          <p:cNvSpPr txBox="1">
            <a:spLocks noChangeArrowheads="1"/>
          </p:cNvSpPr>
          <p:nvPr/>
        </p:nvSpPr>
        <p:spPr bwMode="auto">
          <a:xfrm>
            <a:off x="4800600" y="1676400"/>
            <a:ext cx="3810000" cy="457200"/>
          </a:xfrm>
          <a:prstGeom prst="rect">
            <a:avLst/>
          </a:prstGeom>
          <a:noFill/>
          <a:ln>
            <a:noFill/>
          </a:ln>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ea typeface="隶书" panose="02010509060101010101" pitchFamily="49" charset="-122"/>
              </a:rPr>
              <a:t>M&lt;M</a:t>
            </a:r>
            <a:r>
              <a:rPr kumimoji="1" lang="en-US" altLang="zh-CN" sz="2400" b="1" baseline="-25000">
                <a:solidFill>
                  <a:srgbClr val="FF0000"/>
                </a:solidFill>
                <a:latin typeface="Times New Roman" panose="02020603050405020304" pitchFamily="18" charset="0"/>
                <a:ea typeface="隶书" panose="02010509060101010101" pitchFamily="49" charset="-122"/>
              </a:rPr>
              <a:t>c</a:t>
            </a:r>
            <a:r>
              <a:rPr kumimoji="1" lang="en-US" altLang="zh-CN" sz="2400" b="1">
                <a:solidFill>
                  <a:srgbClr val="FF0000"/>
                </a:solidFill>
                <a:latin typeface="Times New Roman" panose="02020603050405020304" pitchFamily="18" charset="0"/>
                <a:ea typeface="隶书" panose="02010509060101010101" pitchFamily="49" charset="-122"/>
              </a:rPr>
              <a:t>, </a:t>
            </a:r>
            <a:r>
              <a:rPr kumimoji="1" lang="en-US" altLang="zh-CN" sz="2400" b="1" i="1">
                <a:solidFill>
                  <a:srgbClr val="FF0000"/>
                </a:solidFill>
                <a:latin typeface="Times New Roman" panose="02020603050405020304" pitchFamily="18" charset="0"/>
                <a:ea typeface="隶书" panose="02010509060101010101" pitchFamily="49" charset="-122"/>
              </a:rPr>
              <a:t>T</a:t>
            </a:r>
            <a:r>
              <a:rPr kumimoji="1" lang="en-US" altLang="zh-CN" sz="2400" b="1" i="1" baseline="-25000">
                <a:solidFill>
                  <a:srgbClr val="FF0000"/>
                </a:solidFill>
                <a:latin typeface="Times New Roman" panose="02020603050405020304" pitchFamily="18" charset="0"/>
                <a:ea typeface="隶书" panose="02010509060101010101" pitchFamily="49" charset="-122"/>
              </a:rPr>
              <a:t>g</a:t>
            </a:r>
            <a:r>
              <a:rPr kumimoji="1" lang="zh-CN" altLang="en-US" sz="2400" b="1">
                <a:solidFill>
                  <a:srgbClr val="FF0000"/>
                </a:solidFill>
                <a:latin typeface="Times New Roman" panose="02020603050405020304" pitchFamily="18" charset="0"/>
                <a:ea typeface="隶书" panose="02010509060101010101" pitchFamily="49" charset="-122"/>
              </a:rPr>
              <a:t>随</a:t>
            </a:r>
            <a:r>
              <a:rPr kumimoji="1" lang="en-US" altLang="zh-CN" sz="2400" b="1">
                <a:solidFill>
                  <a:srgbClr val="FF0000"/>
                </a:solidFill>
                <a:latin typeface="Times New Roman" panose="02020603050405020304" pitchFamily="18" charset="0"/>
                <a:ea typeface="隶书" panose="02010509060101010101" pitchFamily="49" charset="-122"/>
              </a:rPr>
              <a:t>M</a:t>
            </a:r>
            <a:r>
              <a:rPr kumimoji="1" lang="zh-CN" altLang="en-US" sz="2400" b="1">
                <a:solidFill>
                  <a:srgbClr val="FF0000"/>
                </a:solidFill>
                <a:latin typeface="Times New Roman" panose="02020603050405020304" pitchFamily="18" charset="0"/>
                <a:ea typeface="隶书" panose="02010509060101010101" pitchFamily="49" charset="-122"/>
              </a:rPr>
              <a:t>增加而升高</a:t>
            </a:r>
          </a:p>
        </p:txBody>
      </p:sp>
      <p:sp>
        <p:nvSpPr>
          <p:cNvPr id="15370" name="Text Box 48">
            <a:extLst>
              <a:ext uri="{FF2B5EF4-FFF2-40B4-BE49-F238E27FC236}">
                <a16:creationId xmlns:a16="http://schemas.microsoft.com/office/drawing/2014/main" id="{BC439D88-E793-40A4-9749-7BCE11A585AD}"/>
              </a:ext>
            </a:extLst>
          </p:cNvPr>
          <p:cNvSpPr txBox="1">
            <a:spLocks noChangeArrowheads="1"/>
          </p:cNvSpPr>
          <p:nvPr/>
        </p:nvSpPr>
        <p:spPr bwMode="auto">
          <a:xfrm>
            <a:off x="4800600" y="2438400"/>
            <a:ext cx="3714750" cy="457200"/>
          </a:xfrm>
          <a:prstGeom prst="rect">
            <a:avLst/>
          </a:prstGeom>
          <a:noFill/>
          <a:ln>
            <a:noFill/>
          </a:ln>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ea typeface="隶书" panose="02010509060101010101" pitchFamily="49" charset="-122"/>
              </a:rPr>
              <a:t>M&gt;M</a:t>
            </a:r>
            <a:r>
              <a:rPr kumimoji="1" lang="en-US" altLang="zh-CN" sz="2400" b="1" baseline="-25000">
                <a:solidFill>
                  <a:srgbClr val="FF0000"/>
                </a:solidFill>
                <a:latin typeface="Times New Roman" panose="02020603050405020304" pitchFamily="18" charset="0"/>
                <a:ea typeface="隶书" panose="02010509060101010101" pitchFamily="49" charset="-122"/>
              </a:rPr>
              <a:t>c</a:t>
            </a:r>
            <a:r>
              <a:rPr kumimoji="1" lang="en-US" altLang="zh-CN" sz="2400" b="1">
                <a:solidFill>
                  <a:srgbClr val="FF0000"/>
                </a:solidFill>
                <a:latin typeface="Times New Roman" panose="02020603050405020304" pitchFamily="18" charset="0"/>
                <a:ea typeface="隶书" panose="02010509060101010101" pitchFamily="49" charset="-122"/>
              </a:rPr>
              <a:t>,</a:t>
            </a:r>
            <a:r>
              <a:rPr kumimoji="1" lang="en-US" altLang="zh-CN" sz="2400" b="1" i="1">
                <a:solidFill>
                  <a:srgbClr val="FF0000"/>
                </a:solidFill>
                <a:latin typeface="Times New Roman" panose="02020603050405020304" pitchFamily="18" charset="0"/>
                <a:ea typeface="隶书" panose="02010509060101010101" pitchFamily="49" charset="-122"/>
              </a:rPr>
              <a:t> T</a:t>
            </a:r>
            <a:r>
              <a:rPr kumimoji="1" lang="en-US" altLang="zh-CN" sz="2400" b="1" i="1" baseline="-25000">
                <a:solidFill>
                  <a:srgbClr val="FF0000"/>
                </a:solidFill>
                <a:latin typeface="Times New Roman" panose="02020603050405020304" pitchFamily="18" charset="0"/>
                <a:ea typeface="隶书" panose="02010509060101010101" pitchFamily="49" charset="-122"/>
              </a:rPr>
              <a:t>g</a:t>
            </a:r>
            <a:r>
              <a:rPr kumimoji="1" lang="zh-CN" altLang="en-US" sz="2400" b="1">
                <a:solidFill>
                  <a:srgbClr val="FF0000"/>
                </a:solidFill>
                <a:latin typeface="Times New Roman" panose="02020603050405020304" pitchFamily="18" charset="0"/>
                <a:ea typeface="隶书" panose="02010509060101010101" pitchFamily="49" charset="-122"/>
              </a:rPr>
              <a:t>与</a:t>
            </a:r>
            <a:r>
              <a:rPr kumimoji="1" lang="en-US" altLang="zh-CN" sz="2400" b="1">
                <a:solidFill>
                  <a:srgbClr val="FF0000"/>
                </a:solidFill>
                <a:latin typeface="Times New Roman" panose="02020603050405020304" pitchFamily="18" charset="0"/>
                <a:ea typeface="隶书" panose="02010509060101010101" pitchFamily="49" charset="-122"/>
              </a:rPr>
              <a:t>M</a:t>
            </a:r>
            <a:r>
              <a:rPr kumimoji="1" lang="zh-CN" altLang="en-US" sz="2400" b="1">
                <a:solidFill>
                  <a:srgbClr val="FF0000"/>
                </a:solidFill>
                <a:latin typeface="Times New Roman" panose="02020603050405020304" pitchFamily="18" charset="0"/>
                <a:ea typeface="隶书" panose="02010509060101010101" pitchFamily="49" charset="-122"/>
              </a:rPr>
              <a:t>无关</a:t>
            </a:r>
          </a:p>
        </p:txBody>
      </p:sp>
      <p:sp>
        <p:nvSpPr>
          <p:cNvPr id="15382" name="Text Box 2">
            <a:extLst>
              <a:ext uri="{FF2B5EF4-FFF2-40B4-BE49-F238E27FC236}">
                <a16:creationId xmlns:a16="http://schemas.microsoft.com/office/drawing/2014/main" id="{73BAC991-1713-4814-8951-841B2893EA1A}"/>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grpSp>
        <p:nvGrpSpPr>
          <p:cNvPr id="15399" name="Group 39">
            <a:extLst>
              <a:ext uri="{FF2B5EF4-FFF2-40B4-BE49-F238E27FC236}">
                <a16:creationId xmlns:a16="http://schemas.microsoft.com/office/drawing/2014/main" id="{75C9BCAF-088E-4BD2-A450-E8F9DA2703DC}"/>
              </a:ext>
            </a:extLst>
          </p:cNvPr>
          <p:cNvGrpSpPr>
            <a:grpSpLocks/>
          </p:cNvGrpSpPr>
          <p:nvPr/>
        </p:nvGrpSpPr>
        <p:grpSpPr bwMode="auto">
          <a:xfrm>
            <a:off x="228600" y="1981200"/>
            <a:ext cx="4800600" cy="3013075"/>
            <a:chOff x="144" y="1248"/>
            <a:chExt cx="3024" cy="1898"/>
          </a:xfrm>
        </p:grpSpPr>
        <p:sp>
          <p:nvSpPr>
            <p:cNvPr id="15371" name="Line 24">
              <a:extLst>
                <a:ext uri="{FF2B5EF4-FFF2-40B4-BE49-F238E27FC236}">
                  <a16:creationId xmlns:a16="http://schemas.microsoft.com/office/drawing/2014/main" id="{DDF5684C-76FF-422D-AAFD-0BC76C4FD6C5}"/>
                </a:ext>
              </a:extLst>
            </p:cNvPr>
            <p:cNvSpPr>
              <a:spLocks noChangeShapeType="1"/>
            </p:cNvSpPr>
            <p:nvPr/>
          </p:nvSpPr>
          <p:spPr bwMode="auto">
            <a:xfrm>
              <a:off x="1501" y="1913"/>
              <a:ext cx="0" cy="8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2" name="Line 26">
              <a:extLst>
                <a:ext uri="{FF2B5EF4-FFF2-40B4-BE49-F238E27FC236}">
                  <a16:creationId xmlns:a16="http://schemas.microsoft.com/office/drawing/2014/main" id="{A321F869-99D8-4E9F-B900-66E9C7F9D8A7}"/>
                </a:ext>
              </a:extLst>
            </p:cNvPr>
            <p:cNvSpPr>
              <a:spLocks noChangeShapeType="1"/>
            </p:cNvSpPr>
            <p:nvPr/>
          </p:nvSpPr>
          <p:spPr bwMode="auto">
            <a:xfrm>
              <a:off x="665" y="1248"/>
              <a:ext cx="0" cy="157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5373" name="Line 27">
              <a:extLst>
                <a:ext uri="{FF2B5EF4-FFF2-40B4-BE49-F238E27FC236}">
                  <a16:creationId xmlns:a16="http://schemas.microsoft.com/office/drawing/2014/main" id="{209D90BE-BD61-40EF-BBCB-3FF8FCD65024}"/>
                </a:ext>
              </a:extLst>
            </p:cNvPr>
            <p:cNvSpPr>
              <a:spLocks noChangeShapeType="1"/>
            </p:cNvSpPr>
            <p:nvPr/>
          </p:nvSpPr>
          <p:spPr bwMode="auto">
            <a:xfrm>
              <a:off x="665" y="2818"/>
              <a:ext cx="210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74" name="Text Box 28">
              <a:extLst>
                <a:ext uri="{FF2B5EF4-FFF2-40B4-BE49-F238E27FC236}">
                  <a16:creationId xmlns:a16="http://schemas.microsoft.com/office/drawing/2014/main" id="{DE6DB9DD-DD3A-4727-BA95-D73EE37B6F61}"/>
                </a:ext>
              </a:extLst>
            </p:cNvPr>
            <p:cNvSpPr txBox="1">
              <a:spLocks noChangeArrowheads="1"/>
            </p:cNvSpPr>
            <p:nvPr/>
          </p:nvSpPr>
          <p:spPr bwMode="auto">
            <a:xfrm>
              <a:off x="332" y="2387"/>
              <a:ext cx="6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000099"/>
                  </a:solidFill>
                  <a:latin typeface="Times New Roman" panose="02020603050405020304" pitchFamily="18" charset="0"/>
                  <a:ea typeface="楷体_GB2312" pitchFamily="49" charset="-122"/>
                </a:rPr>
                <a:t>50</a:t>
              </a:r>
            </a:p>
          </p:txBody>
        </p:sp>
        <p:sp>
          <p:nvSpPr>
            <p:cNvPr id="15375" name="Text Box 29">
              <a:extLst>
                <a:ext uri="{FF2B5EF4-FFF2-40B4-BE49-F238E27FC236}">
                  <a16:creationId xmlns:a16="http://schemas.microsoft.com/office/drawing/2014/main" id="{7790D2BC-C911-4AC8-8011-3DB42FDA3649}"/>
                </a:ext>
              </a:extLst>
            </p:cNvPr>
            <p:cNvSpPr txBox="1">
              <a:spLocks noChangeArrowheads="1"/>
            </p:cNvSpPr>
            <p:nvPr/>
          </p:nvSpPr>
          <p:spPr bwMode="auto">
            <a:xfrm>
              <a:off x="332" y="2049"/>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000099"/>
                  </a:solidFill>
                  <a:latin typeface="Times New Roman" panose="02020603050405020304" pitchFamily="18" charset="0"/>
                  <a:ea typeface="楷体_GB2312" pitchFamily="49" charset="-122"/>
                </a:rPr>
                <a:t>70</a:t>
              </a:r>
            </a:p>
          </p:txBody>
        </p:sp>
        <p:sp>
          <p:nvSpPr>
            <p:cNvPr id="15376" name="Text Box 30">
              <a:extLst>
                <a:ext uri="{FF2B5EF4-FFF2-40B4-BE49-F238E27FC236}">
                  <a16:creationId xmlns:a16="http://schemas.microsoft.com/office/drawing/2014/main" id="{9DAF7820-5805-4FBA-802C-C943731262BD}"/>
                </a:ext>
              </a:extLst>
            </p:cNvPr>
            <p:cNvSpPr txBox="1">
              <a:spLocks noChangeArrowheads="1"/>
            </p:cNvSpPr>
            <p:nvPr/>
          </p:nvSpPr>
          <p:spPr bwMode="auto">
            <a:xfrm>
              <a:off x="332" y="1749"/>
              <a:ext cx="42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000099"/>
                  </a:solidFill>
                  <a:latin typeface="Times New Roman" panose="02020603050405020304" pitchFamily="18" charset="0"/>
                  <a:ea typeface="楷体_GB2312" pitchFamily="49" charset="-122"/>
                </a:rPr>
                <a:t>90</a:t>
              </a:r>
            </a:p>
          </p:txBody>
        </p:sp>
        <p:sp>
          <p:nvSpPr>
            <p:cNvPr id="15378" name="Arc 33">
              <a:extLst>
                <a:ext uri="{FF2B5EF4-FFF2-40B4-BE49-F238E27FC236}">
                  <a16:creationId xmlns:a16="http://schemas.microsoft.com/office/drawing/2014/main" id="{D9800A02-E7DE-45C9-A760-8B97E4C4D804}"/>
                </a:ext>
              </a:extLst>
            </p:cNvPr>
            <p:cNvSpPr>
              <a:spLocks/>
            </p:cNvSpPr>
            <p:nvPr/>
          </p:nvSpPr>
          <p:spPr bwMode="auto">
            <a:xfrm>
              <a:off x="720" y="1853"/>
              <a:ext cx="837" cy="1003"/>
            </a:xfrm>
            <a:custGeom>
              <a:avLst/>
              <a:gdLst>
                <a:gd name="T0" fmla="*/ 0 w 21564"/>
                <a:gd name="T1" fmla="*/ 945 h 21587"/>
                <a:gd name="T2" fmla="*/ 808 w 21564"/>
                <a:gd name="T3" fmla="*/ 0 h 21587"/>
                <a:gd name="T4" fmla="*/ 837 w 21564"/>
                <a:gd name="T5" fmla="*/ 1003 h 21587"/>
                <a:gd name="T6" fmla="*/ 0 60000 65536"/>
                <a:gd name="T7" fmla="*/ 0 60000 65536"/>
                <a:gd name="T8" fmla="*/ 0 60000 65536"/>
                <a:gd name="T9" fmla="*/ 0 w 21564"/>
                <a:gd name="T10" fmla="*/ 0 h 21587"/>
                <a:gd name="T11" fmla="*/ 21564 w 21564"/>
                <a:gd name="T12" fmla="*/ 21587 h 21587"/>
              </a:gdLst>
              <a:ahLst/>
              <a:cxnLst>
                <a:cxn ang="T6">
                  <a:pos x="T0" y="T1"/>
                </a:cxn>
                <a:cxn ang="T7">
                  <a:pos x="T2" y="T3"/>
                </a:cxn>
                <a:cxn ang="T8">
                  <a:pos x="T4" y="T5"/>
                </a:cxn>
              </a:cxnLst>
              <a:rect l="T9" t="T10" r="T11" b="T12"/>
              <a:pathLst>
                <a:path w="21564" h="21587" fill="none" extrusionOk="0">
                  <a:moveTo>
                    <a:pt x="-1" y="20347"/>
                  </a:moveTo>
                  <a:cubicBezTo>
                    <a:pt x="639" y="9206"/>
                    <a:pt x="9662" y="386"/>
                    <a:pt x="20815" y="-1"/>
                  </a:cubicBezTo>
                </a:path>
                <a:path w="21564" h="21587" stroke="0" extrusionOk="0">
                  <a:moveTo>
                    <a:pt x="-1" y="20347"/>
                  </a:moveTo>
                  <a:cubicBezTo>
                    <a:pt x="639" y="9206"/>
                    <a:pt x="9662" y="386"/>
                    <a:pt x="20815" y="-1"/>
                  </a:cubicBezTo>
                  <a:lnTo>
                    <a:pt x="21564" y="21587"/>
                  </a:lnTo>
                  <a:close/>
                </a:path>
              </a:pathLst>
            </a:custGeom>
            <a:noFill/>
            <a:ln w="28575" cmpd="sng">
              <a:solidFill>
                <a:srgbClr val="99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79" name="Text Box 34">
              <a:extLst>
                <a:ext uri="{FF2B5EF4-FFF2-40B4-BE49-F238E27FC236}">
                  <a16:creationId xmlns:a16="http://schemas.microsoft.com/office/drawing/2014/main" id="{39E84F6F-DFC3-4F56-9202-1C59E212A694}"/>
                </a:ext>
              </a:extLst>
            </p:cNvPr>
            <p:cNvSpPr txBox="1">
              <a:spLocks noChangeArrowheads="1"/>
            </p:cNvSpPr>
            <p:nvPr/>
          </p:nvSpPr>
          <p:spPr bwMode="auto">
            <a:xfrm>
              <a:off x="887" y="2886"/>
              <a:ext cx="18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000099"/>
                  </a:solidFill>
                  <a:latin typeface="楷体_GB2312" pitchFamily="49" charset="-122"/>
                  <a:ea typeface="楷体_GB2312" pitchFamily="49" charset="-122"/>
                </a:rPr>
                <a:t>  </a:t>
              </a:r>
              <a:r>
                <a:rPr lang="en-US" altLang="zh-CN" b="1">
                  <a:solidFill>
                    <a:srgbClr val="000099"/>
                  </a:solidFill>
                  <a:latin typeface="Times New Roman" panose="02020603050405020304" pitchFamily="18" charset="0"/>
                  <a:ea typeface="楷体_GB2312" pitchFamily="49" charset="-122"/>
                </a:rPr>
                <a:t>2         4          6</a:t>
              </a:r>
            </a:p>
          </p:txBody>
        </p:sp>
        <p:graphicFrame>
          <p:nvGraphicFramePr>
            <p:cNvPr id="15363" name="Object 35">
              <a:extLst>
                <a:ext uri="{FF2B5EF4-FFF2-40B4-BE49-F238E27FC236}">
                  <a16:creationId xmlns:a16="http://schemas.microsoft.com/office/drawing/2014/main" id="{15B6E06F-DAA3-47AA-9B2E-C15B42E4B7FE}"/>
                </a:ext>
              </a:extLst>
            </p:cNvPr>
            <p:cNvGraphicFramePr>
              <a:graphicFrameLocks noChangeAspect="1"/>
            </p:cNvGraphicFramePr>
            <p:nvPr/>
          </p:nvGraphicFramePr>
          <p:xfrm>
            <a:off x="144" y="1248"/>
            <a:ext cx="256" cy="368"/>
          </p:xfrm>
          <a:graphic>
            <a:graphicData uri="http://schemas.openxmlformats.org/presentationml/2006/ole">
              <mc:AlternateContent xmlns:mc="http://schemas.openxmlformats.org/markup-compatibility/2006">
                <mc:Choice xmlns:v="urn:schemas-microsoft-com:vml" Requires="v">
                  <p:oleObj spid="_x0000_s15512" name="公式" r:id="rId6" imgW="177646" imgH="241091" progId="Equation.3">
                    <p:embed/>
                  </p:oleObj>
                </mc:Choice>
                <mc:Fallback>
                  <p:oleObj name="公式" r:id="rId6" imgW="177646" imgH="241091"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 y="1248"/>
                          <a:ext cx="256"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36">
              <a:extLst>
                <a:ext uri="{FF2B5EF4-FFF2-40B4-BE49-F238E27FC236}">
                  <a16:creationId xmlns:a16="http://schemas.microsoft.com/office/drawing/2014/main" id="{437DB3CB-91FB-4565-8375-A10798AC69A4}"/>
                </a:ext>
              </a:extLst>
            </p:cNvPr>
            <p:cNvGraphicFramePr>
              <a:graphicFrameLocks noChangeAspect="1"/>
            </p:cNvGraphicFramePr>
            <p:nvPr/>
          </p:nvGraphicFramePr>
          <p:xfrm>
            <a:off x="2513" y="2856"/>
            <a:ext cx="655" cy="290"/>
          </p:xfrm>
          <a:graphic>
            <a:graphicData uri="http://schemas.openxmlformats.org/presentationml/2006/ole">
              <mc:AlternateContent xmlns:mc="http://schemas.openxmlformats.org/markup-compatibility/2006">
                <mc:Choice xmlns:v="urn:schemas-microsoft-com:vml" Requires="v">
                  <p:oleObj spid="_x0000_s15513" name="公式" r:id="rId8" imgW="634725" imgH="253890" progId="Equation.3">
                    <p:embed/>
                  </p:oleObj>
                </mc:Choice>
                <mc:Fallback>
                  <p:oleObj name="公式" r:id="rId8" imgW="634725" imgH="253890"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3" y="2856"/>
                          <a:ext cx="655"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80" name="Text Box 37">
              <a:extLst>
                <a:ext uri="{FF2B5EF4-FFF2-40B4-BE49-F238E27FC236}">
                  <a16:creationId xmlns:a16="http://schemas.microsoft.com/office/drawing/2014/main" id="{F1C868C0-EDD8-4ACF-91A3-93BBE57D5BE1}"/>
                </a:ext>
              </a:extLst>
            </p:cNvPr>
            <p:cNvSpPr txBox="1">
              <a:spLocks noChangeArrowheads="1"/>
            </p:cNvSpPr>
            <p:nvPr/>
          </p:nvSpPr>
          <p:spPr bwMode="auto">
            <a:xfrm>
              <a:off x="345" y="1303"/>
              <a:ext cx="3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a:latin typeface="Times New Roman" panose="02020603050405020304" pitchFamily="18" charset="0"/>
                  <a:ea typeface="楷体_GB2312" pitchFamily="49" charset="-122"/>
                </a:rPr>
                <a:t>℃</a:t>
              </a:r>
            </a:p>
          </p:txBody>
        </p:sp>
        <p:sp>
          <p:nvSpPr>
            <p:cNvPr id="15383" name="Rectangle 23">
              <a:extLst>
                <a:ext uri="{FF2B5EF4-FFF2-40B4-BE49-F238E27FC236}">
                  <a16:creationId xmlns:a16="http://schemas.microsoft.com/office/drawing/2014/main" id="{563EED48-B0C6-42D0-BC94-1F10120077FA}"/>
                </a:ext>
              </a:extLst>
            </p:cNvPr>
            <p:cNvSpPr>
              <a:spLocks noChangeArrowheads="1"/>
            </p:cNvSpPr>
            <p:nvPr/>
          </p:nvSpPr>
          <p:spPr bwMode="auto">
            <a:xfrm>
              <a:off x="1344" y="1488"/>
              <a:ext cx="3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0000"/>
                  </a:solidFill>
                  <a:latin typeface="Times New Roman" panose="02020603050405020304" pitchFamily="18" charset="0"/>
                  <a:ea typeface="隶书" panose="02010509060101010101" pitchFamily="49" charset="-122"/>
                </a:rPr>
                <a:t>M</a:t>
              </a:r>
              <a:r>
                <a:rPr kumimoji="1" lang="en-US" altLang="zh-CN" sz="2400" b="1" baseline="-25000">
                  <a:solidFill>
                    <a:srgbClr val="FF0000"/>
                  </a:solidFill>
                  <a:latin typeface="Times New Roman" panose="02020603050405020304" pitchFamily="18" charset="0"/>
                  <a:ea typeface="隶书" panose="02010509060101010101" pitchFamily="49" charset="-122"/>
                </a:rPr>
                <a:t>c</a:t>
              </a:r>
              <a:endParaRPr kumimoji="1" lang="zh-CN" altLang="en-US" sz="2400" b="1" baseline="-25000">
                <a:solidFill>
                  <a:srgbClr val="FF0000"/>
                </a:solidFill>
                <a:latin typeface="Times New Roman" panose="02020603050405020304" pitchFamily="18" charset="0"/>
                <a:ea typeface="隶书" panose="02010509060101010101" pitchFamily="49" charset="-122"/>
              </a:endParaRPr>
            </a:p>
          </p:txBody>
        </p:sp>
        <p:sp>
          <p:nvSpPr>
            <p:cNvPr id="15384" name="Oval 24">
              <a:extLst>
                <a:ext uri="{FF2B5EF4-FFF2-40B4-BE49-F238E27FC236}">
                  <a16:creationId xmlns:a16="http://schemas.microsoft.com/office/drawing/2014/main" id="{E6BF9807-1220-49CA-87C2-3EB27372CABC}"/>
                </a:ext>
              </a:extLst>
            </p:cNvPr>
            <p:cNvSpPr>
              <a:spLocks noChangeAspect="1" noChangeArrowheads="1"/>
            </p:cNvSpPr>
            <p:nvPr/>
          </p:nvSpPr>
          <p:spPr bwMode="auto">
            <a:xfrm>
              <a:off x="702" y="2616"/>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Oval 25">
              <a:extLst>
                <a:ext uri="{FF2B5EF4-FFF2-40B4-BE49-F238E27FC236}">
                  <a16:creationId xmlns:a16="http://schemas.microsoft.com/office/drawing/2014/main" id="{BCBC1159-302F-48EB-89BB-F2723D4D3FA9}"/>
                </a:ext>
              </a:extLst>
            </p:cNvPr>
            <p:cNvSpPr>
              <a:spLocks noChangeAspect="1" noChangeArrowheads="1"/>
            </p:cNvSpPr>
            <p:nvPr/>
          </p:nvSpPr>
          <p:spPr bwMode="auto">
            <a:xfrm>
              <a:off x="768" y="2400"/>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Oval 26">
              <a:extLst>
                <a:ext uri="{FF2B5EF4-FFF2-40B4-BE49-F238E27FC236}">
                  <a16:creationId xmlns:a16="http://schemas.microsoft.com/office/drawing/2014/main" id="{B38545F3-AB06-4593-A4A0-786C364C22CC}"/>
                </a:ext>
              </a:extLst>
            </p:cNvPr>
            <p:cNvSpPr>
              <a:spLocks noChangeAspect="1" noChangeArrowheads="1"/>
            </p:cNvSpPr>
            <p:nvPr/>
          </p:nvSpPr>
          <p:spPr bwMode="auto">
            <a:xfrm>
              <a:off x="816" y="2256"/>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Oval 27">
              <a:extLst>
                <a:ext uri="{FF2B5EF4-FFF2-40B4-BE49-F238E27FC236}">
                  <a16:creationId xmlns:a16="http://schemas.microsoft.com/office/drawing/2014/main" id="{43777FE0-9190-4ACC-BA93-9EFE927EF412}"/>
                </a:ext>
              </a:extLst>
            </p:cNvPr>
            <p:cNvSpPr>
              <a:spLocks noChangeAspect="1" noChangeArrowheads="1"/>
            </p:cNvSpPr>
            <p:nvPr/>
          </p:nvSpPr>
          <p:spPr bwMode="auto">
            <a:xfrm>
              <a:off x="864" y="2208"/>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Oval 28">
              <a:extLst>
                <a:ext uri="{FF2B5EF4-FFF2-40B4-BE49-F238E27FC236}">
                  <a16:creationId xmlns:a16="http://schemas.microsoft.com/office/drawing/2014/main" id="{F90A59D6-4683-40E9-9CB3-D1FEBFA0A80F}"/>
                </a:ext>
              </a:extLst>
            </p:cNvPr>
            <p:cNvSpPr>
              <a:spLocks noChangeAspect="1" noChangeArrowheads="1"/>
            </p:cNvSpPr>
            <p:nvPr/>
          </p:nvSpPr>
          <p:spPr bwMode="auto">
            <a:xfrm>
              <a:off x="960" y="2064"/>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Oval 29">
              <a:extLst>
                <a:ext uri="{FF2B5EF4-FFF2-40B4-BE49-F238E27FC236}">
                  <a16:creationId xmlns:a16="http://schemas.microsoft.com/office/drawing/2014/main" id="{A16EE17B-88DC-48E3-9556-CA8F58C90E18}"/>
                </a:ext>
              </a:extLst>
            </p:cNvPr>
            <p:cNvSpPr>
              <a:spLocks noChangeAspect="1" noChangeArrowheads="1"/>
            </p:cNvSpPr>
            <p:nvPr/>
          </p:nvSpPr>
          <p:spPr bwMode="auto">
            <a:xfrm>
              <a:off x="1008" y="1968"/>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0" name="Oval 30">
              <a:extLst>
                <a:ext uri="{FF2B5EF4-FFF2-40B4-BE49-F238E27FC236}">
                  <a16:creationId xmlns:a16="http://schemas.microsoft.com/office/drawing/2014/main" id="{9D1EA17C-7698-4149-B181-765864091557}"/>
                </a:ext>
              </a:extLst>
            </p:cNvPr>
            <p:cNvSpPr>
              <a:spLocks noChangeAspect="1" noChangeArrowheads="1"/>
            </p:cNvSpPr>
            <p:nvPr/>
          </p:nvSpPr>
          <p:spPr bwMode="auto">
            <a:xfrm>
              <a:off x="1104" y="1968"/>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1" name="Oval 31">
              <a:extLst>
                <a:ext uri="{FF2B5EF4-FFF2-40B4-BE49-F238E27FC236}">
                  <a16:creationId xmlns:a16="http://schemas.microsoft.com/office/drawing/2014/main" id="{673D54A2-0078-4A95-90F9-C006E42B762F}"/>
                </a:ext>
              </a:extLst>
            </p:cNvPr>
            <p:cNvSpPr>
              <a:spLocks noChangeAspect="1" noChangeArrowheads="1"/>
            </p:cNvSpPr>
            <p:nvPr/>
          </p:nvSpPr>
          <p:spPr bwMode="auto">
            <a:xfrm>
              <a:off x="1296" y="1920"/>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Oval 32">
              <a:extLst>
                <a:ext uri="{FF2B5EF4-FFF2-40B4-BE49-F238E27FC236}">
                  <a16:creationId xmlns:a16="http://schemas.microsoft.com/office/drawing/2014/main" id="{C8F3B447-13B8-4219-9ABC-A183FFAC190F}"/>
                </a:ext>
              </a:extLst>
            </p:cNvPr>
            <p:cNvSpPr>
              <a:spLocks noChangeAspect="1" noChangeArrowheads="1"/>
            </p:cNvSpPr>
            <p:nvPr/>
          </p:nvSpPr>
          <p:spPr bwMode="auto">
            <a:xfrm>
              <a:off x="1392" y="1824"/>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Oval 33">
              <a:extLst>
                <a:ext uri="{FF2B5EF4-FFF2-40B4-BE49-F238E27FC236}">
                  <a16:creationId xmlns:a16="http://schemas.microsoft.com/office/drawing/2014/main" id="{7836597E-4910-4229-B334-F87CCCDBD46A}"/>
                </a:ext>
              </a:extLst>
            </p:cNvPr>
            <p:cNvSpPr>
              <a:spLocks noChangeAspect="1" noChangeArrowheads="1"/>
            </p:cNvSpPr>
            <p:nvPr/>
          </p:nvSpPr>
          <p:spPr bwMode="auto">
            <a:xfrm>
              <a:off x="1584" y="1872"/>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7" name="Freeform 37">
              <a:extLst>
                <a:ext uri="{FF2B5EF4-FFF2-40B4-BE49-F238E27FC236}">
                  <a16:creationId xmlns:a16="http://schemas.microsoft.com/office/drawing/2014/main" id="{463B36D5-0F75-4FB8-BE84-11AC487CF35E}"/>
                </a:ext>
              </a:extLst>
            </p:cNvPr>
            <p:cNvSpPr>
              <a:spLocks/>
            </p:cNvSpPr>
            <p:nvPr/>
          </p:nvSpPr>
          <p:spPr bwMode="auto">
            <a:xfrm>
              <a:off x="1509" y="1808"/>
              <a:ext cx="1035" cy="47"/>
            </a:xfrm>
            <a:custGeom>
              <a:avLst/>
              <a:gdLst>
                <a:gd name="T0" fmla="*/ 0 w 1056"/>
                <a:gd name="T1" fmla="*/ 48 h 48"/>
                <a:gd name="T2" fmla="*/ 1056 w 1056"/>
                <a:gd name="T3" fmla="*/ 0 h 48"/>
              </a:gdLst>
              <a:ahLst/>
              <a:cxnLst>
                <a:cxn ang="0">
                  <a:pos x="T0" y="T1"/>
                </a:cxn>
                <a:cxn ang="0">
                  <a:pos x="T2" y="T3"/>
                </a:cxn>
              </a:cxnLst>
              <a:rect l="0" t="0" r="r" b="b"/>
              <a:pathLst>
                <a:path w="1056" h="48">
                  <a:moveTo>
                    <a:pt x="0" y="48"/>
                  </a:moveTo>
                  <a:cubicBezTo>
                    <a:pt x="0" y="48"/>
                    <a:pt x="528" y="24"/>
                    <a:pt x="1056" y="0"/>
                  </a:cubicBezTo>
                </a:path>
              </a:pathLst>
            </a:custGeom>
            <a:noFill/>
            <a:ln w="28575" cap="flat" cmpd="sng">
              <a:solidFill>
                <a:srgbClr val="99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8" name="Oval 38">
              <a:extLst>
                <a:ext uri="{FF2B5EF4-FFF2-40B4-BE49-F238E27FC236}">
                  <a16:creationId xmlns:a16="http://schemas.microsoft.com/office/drawing/2014/main" id="{D5740E0C-BCF4-4357-957A-945BD67706CD}"/>
                </a:ext>
              </a:extLst>
            </p:cNvPr>
            <p:cNvSpPr>
              <a:spLocks noChangeAspect="1" noChangeArrowheads="1"/>
            </p:cNvSpPr>
            <p:nvPr/>
          </p:nvSpPr>
          <p:spPr bwMode="auto">
            <a:xfrm>
              <a:off x="2466" y="1764"/>
              <a:ext cx="50" cy="5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灯片编号占位符 1">
            <a:extLst>
              <a:ext uri="{FF2B5EF4-FFF2-40B4-BE49-F238E27FC236}">
                <a16:creationId xmlns:a16="http://schemas.microsoft.com/office/drawing/2014/main" id="{B41DACD1-DE60-4D27-8907-E615A40EB6AC}"/>
              </a:ext>
            </a:extLst>
          </p:cNvPr>
          <p:cNvSpPr>
            <a:spLocks noGrp="1"/>
          </p:cNvSpPr>
          <p:nvPr>
            <p:ph type="sldNum" sz="quarter" idx="12"/>
          </p:nvPr>
        </p:nvSpPr>
        <p:spPr/>
        <p:txBody>
          <a:bodyPr/>
          <a:lstStyle/>
          <a:p>
            <a:fld id="{8A7A6979-0714-4377-B894-6BE4C2D6E202}"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Text Box 3">
            <a:extLst>
              <a:ext uri="{FF2B5EF4-FFF2-40B4-BE49-F238E27FC236}">
                <a16:creationId xmlns:a16="http://schemas.microsoft.com/office/drawing/2014/main" id="{D68902FB-E0EB-4416-A256-1BD0BC484811}"/>
              </a:ext>
            </a:extLst>
          </p:cNvPr>
          <p:cNvSpPr txBox="1">
            <a:spLocks noChangeArrowheads="1"/>
          </p:cNvSpPr>
          <p:nvPr/>
        </p:nvSpPr>
        <p:spPr bwMode="auto">
          <a:xfrm>
            <a:off x="304800" y="1219200"/>
            <a:ext cx="49530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a:t>
            </a:r>
            <a:r>
              <a:rPr lang="en-US" altLang="zh-CN" sz="2800">
                <a:solidFill>
                  <a:srgbClr val="FFFF00"/>
                </a:solidFill>
                <a:latin typeface="Times New Roman" panose="02020603050405020304" pitchFamily="18" charset="0"/>
                <a:ea typeface="隶书" panose="02010509060101010101" pitchFamily="49" charset="-122"/>
              </a:rPr>
              <a:t>4</a:t>
            </a:r>
            <a:r>
              <a:rPr lang="zh-CN" altLang="en-US" sz="2800">
                <a:solidFill>
                  <a:srgbClr val="FFFF00"/>
                </a:solidFill>
                <a:latin typeface="Times New Roman" panose="02020603050405020304" pitchFamily="18" charset="0"/>
                <a:ea typeface="隶书" panose="02010509060101010101" pitchFamily="49" charset="-122"/>
              </a:rPr>
              <a:t>）分子间相互作用</a:t>
            </a:r>
          </a:p>
        </p:txBody>
      </p:sp>
      <p:sp>
        <p:nvSpPr>
          <p:cNvPr id="16394" name="Text Box 8">
            <a:extLst>
              <a:ext uri="{FF2B5EF4-FFF2-40B4-BE49-F238E27FC236}">
                <a16:creationId xmlns:a16="http://schemas.microsoft.com/office/drawing/2014/main" id="{ADE25BD0-686A-4E1C-8E52-BD3574DFCE1A}"/>
              </a:ext>
            </a:extLst>
          </p:cNvPr>
          <p:cNvSpPr txBox="1">
            <a:spLocks noChangeArrowheads="1"/>
          </p:cNvSpPr>
          <p:nvPr/>
        </p:nvSpPr>
        <p:spPr bwMode="auto">
          <a:xfrm>
            <a:off x="4800600" y="3048000"/>
            <a:ext cx="2362200" cy="69056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40000"/>
              </a:lnSpc>
              <a:spcBef>
                <a:spcPct val="10000"/>
              </a:spcBef>
            </a:pPr>
            <a:r>
              <a:rPr kumimoji="1" lang="en-US" altLang="zh-CN" sz="2800" b="1" i="1">
                <a:solidFill>
                  <a:schemeClr val="bg1"/>
                </a:solidFill>
                <a:latin typeface="Times New Roman" panose="02020603050405020304" pitchFamily="18" charset="0"/>
              </a:rPr>
              <a:t>T</a:t>
            </a:r>
            <a:r>
              <a:rPr kumimoji="1" lang="en-US" altLang="zh-CN" sz="2800" b="1" i="1" baseline="-25000">
                <a:solidFill>
                  <a:schemeClr val="bg1"/>
                </a:solidFill>
                <a:latin typeface="Times New Roman" panose="02020603050405020304" pitchFamily="18" charset="0"/>
              </a:rPr>
              <a:t>g</a:t>
            </a:r>
            <a:r>
              <a:rPr kumimoji="1" lang="en-US" altLang="zh-CN" sz="2800" b="1">
                <a:solidFill>
                  <a:schemeClr val="bg1"/>
                </a:solidFill>
                <a:latin typeface="Times New Roman" panose="02020603050405020304" pitchFamily="18" charset="0"/>
              </a:rPr>
              <a:t>= 50 ℃</a:t>
            </a:r>
          </a:p>
        </p:txBody>
      </p:sp>
      <p:sp>
        <p:nvSpPr>
          <p:cNvPr id="16395" name="Text Box 9">
            <a:extLst>
              <a:ext uri="{FF2B5EF4-FFF2-40B4-BE49-F238E27FC236}">
                <a16:creationId xmlns:a16="http://schemas.microsoft.com/office/drawing/2014/main" id="{053DCDF9-6924-41E9-9C4F-C3DD40190B29}"/>
              </a:ext>
            </a:extLst>
          </p:cNvPr>
          <p:cNvSpPr txBox="1">
            <a:spLocks noChangeArrowheads="1"/>
          </p:cNvSpPr>
          <p:nvPr/>
        </p:nvSpPr>
        <p:spPr bwMode="auto">
          <a:xfrm>
            <a:off x="304800" y="1905000"/>
            <a:ext cx="8153400" cy="1044575"/>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500" b="1">
                <a:solidFill>
                  <a:schemeClr val="bg1"/>
                </a:solidFill>
                <a:latin typeface="宋体" panose="02010600030101010101" pitchFamily="2" charset="-122"/>
              </a:rPr>
              <a:t>氢键：分子间氢键可使</a:t>
            </a:r>
            <a:r>
              <a:rPr kumimoji="1" lang="en-US" altLang="zh-CN" sz="2500" b="1" i="1">
                <a:solidFill>
                  <a:schemeClr val="bg1"/>
                </a:solidFill>
                <a:latin typeface="Times New Roman" panose="02020603050405020304" pitchFamily="18" charset="0"/>
              </a:rPr>
              <a:t>T</a:t>
            </a:r>
            <a:r>
              <a:rPr kumimoji="1" lang="en-US" altLang="zh-CN" sz="2500" b="1" i="1" baseline="-25000">
                <a:solidFill>
                  <a:schemeClr val="bg1"/>
                </a:solidFill>
                <a:latin typeface="Times New Roman" panose="02020603050405020304" pitchFamily="18" charset="0"/>
              </a:rPr>
              <a:t>g</a:t>
            </a:r>
            <a:r>
              <a:rPr kumimoji="1" lang="zh-CN" altLang="en-US" sz="2500" b="1">
                <a:solidFill>
                  <a:schemeClr val="bg1"/>
                </a:solidFill>
                <a:latin typeface="宋体" panose="02010600030101010101" pitchFamily="2" charset="-122"/>
              </a:rPr>
              <a:t>显著提高。 </a:t>
            </a:r>
          </a:p>
          <a:p>
            <a:pPr eaLnBrk="1" hangingPunct="1">
              <a:spcBef>
                <a:spcPct val="50000"/>
              </a:spcBef>
            </a:pPr>
            <a:r>
              <a:rPr kumimoji="1" lang="en-US" altLang="zh-CN" sz="2500" b="1">
                <a:solidFill>
                  <a:schemeClr val="bg1"/>
                </a:solidFill>
                <a:latin typeface="Times New Roman" panose="02020603050405020304" pitchFamily="18" charset="0"/>
              </a:rPr>
              <a:t>PA66</a:t>
            </a:r>
            <a:r>
              <a:rPr kumimoji="1" lang="zh-CN" altLang="en-US" sz="2500" b="1">
                <a:solidFill>
                  <a:schemeClr val="bg1"/>
                </a:solidFill>
                <a:latin typeface="宋体" panose="02010600030101010101" pitchFamily="2" charset="-122"/>
              </a:rPr>
              <a:t>（分子间氢键）     </a:t>
            </a:r>
          </a:p>
        </p:txBody>
      </p:sp>
      <p:sp>
        <p:nvSpPr>
          <p:cNvPr id="16398" name="Text Box 2">
            <a:extLst>
              <a:ext uri="{FF2B5EF4-FFF2-40B4-BE49-F238E27FC236}">
                <a16:creationId xmlns:a16="http://schemas.microsoft.com/office/drawing/2014/main" id="{2659B49F-B87D-43D3-A27F-C24A17531869}"/>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graphicFrame>
        <p:nvGraphicFramePr>
          <p:cNvPr id="16387" name="Object 5">
            <a:extLst>
              <a:ext uri="{FF2B5EF4-FFF2-40B4-BE49-F238E27FC236}">
                <a16:creationId xmlns:a16="http://schemas.microsoft.com/office/drawing/2014/main" id="{68065B06-089C-4DCB-934C-72BD50B4786C}"/>
              </a:ext>
            </a:extLst>
          </p:cNvPr>
          <p:cNvGraphicFramePr>
            <a:graphicFrameLocks noChangeAspect="1"/>
          </p:cNvGraphicFramePr>
          <p:nvPr/>
        </p:nvGraphicFramePr>
        <p:xfrm>
          <a:off x="304800" y="3048000"/>
          <a:ext cx="4343400" cy="674688"/>
        </p:xfrm>
        <a:graphic>
          <a:graphicData uri="http://schemas.openxmlformats.org/presentationml/2006/ole">
            <mc:AlternateContent xmlns:mc="http://schemas.openxmlformats.org/markup-compatibility/2006">
              <mc:Choice xmlns:v="urn:schemas-microsoft-com:vml" Requires="v">
                <p:oleObj spid="_x0000_s16441" name="Document" r:id="rId3" imgW="2610000" imgH="390600" progId="ChemWindow.Document">
                  <p:embed/>
                </p:oleObj>
              </mc:Choice>
              <mc:Fallback>
                <p:oleObj name="Document" r:id="rId3" imgW="2610000" imgH="390600" progId="ChemWindow.Document">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048000"/>
                        <a:ext cx="4343400" cy="674688"/>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403" name="Picture 19">
            <a:extLst>
              <a:ext uri="{FF2B5EF4-FFF2-40B4-BE49-F238E27FC236}">
                <a16:creationId xmlns:a16="http://schemas.microsoft.com/office/drawing/2014/main" id="{CF1EC600-92AC-4992-9B14-610A92B16BEF}"/>
              </a:ext>
            </a:extLst>
          </p:cNvPr>
          <p:cNvPicPr>
            <a:picLocks noChangeAspect="1" noChangeArrowheads="1"/>
          </p:cNvPicPr>
          <p:nvPr/>
        </p:nvPicPr>
        <p:blipFill>
          <a:blip r:embed="rId5">
            <a:lum bright="-20000" contrast="36000"/>
            <a:extLst>
              <a:ext uri="{28A0092B-C50C-407E-A947-70E740481C1C}">
                <a14:useLocalDpi xmlns:a14="http://schemas.microsoft.com/office/drawing/2010/main" val="0"/>
              </a:ext>
            </a:extLst>
          </a:blip>
          <a:srcRect/>
          <a:stretch>
            <a:fillRect/>
          </a:stretch>
        </p:blipFill>
        <p:spPr bwMode="auto">
          <a:xfrm>
            <a:off x="2286000" y="3886200"/>
            <a:ext cx="4419600" cy="2663825"/>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7EF5FCF9-5C36-4D92-A230-60C56E5E0EBB}"/>
              </a:ext>
            </a:extLst>
          </p:cNvPr>
          <p:cNvSpPr>
            <a:spLocks noGrp="1"/>
          </p:cNvSpPr>
          <p:nvPr>
            <p:ph type="sldNum" sz="quarter" idx="12"/>
          </p:nvPr>
        </p:nvSpPr>
        <p:spPr/>
        <p:txBody>
          <a:bodyPr/>
          <a:lstStyle/>
          <a:p>
            <a:fld id="{8A7A6979-0714-4377-B894-6BE4C2D6E202}"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4" name="Text Box 10">
            <a:extLst>
              <a:ext uri="{FF2B5EF4-FFF2-40B4-BE49-F238E27FC236}">
                <a16:creationId xmlns:a16="http://schemas.microsoft.com/office/drawing/2014/main" id="{2FFA38C8-AC7D-49F0-962B-464F46D553DA}"/>
              </a:ext>
            </a:extLst>
          </p:cNvPr>
          <p:cNvSpPr txBox="1">
            <a:spLocks noChangeArrowheads="1"/>
          </p:cNvSpPr>
          <p:nvPr/>
        </p:nvSpPr>
        <p:spPr bwMode="auto">
          <a:xfrm>
            <a:off x="228600" y="1371600"/>
            <a:ext cx="8610600" cy="1044575"/>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500" b="1">
                <a:solidFill>
                  <a:srgbClr val="FFFF00"/>
                </a:solidFill>
                <a:latin typeface="Times New Roman" panose="02020603050405020304" pitchFamily="18" charset="0"/>
              </a:rPr>
              <a:t>金属离子：聚合物合成中加入金属离子形成含离子聚合物可使其</a:t>
            </a:r>
            <a:r>
              <a:rPr kumimoji="1" lang="en-US" altLang="zh-CN" sz="2500" b="1" i="1">
                <a:solidFill>
                  <a:srgbClr val="FFFF00"/>
                </a:solidFill>
                <a:latin typeface="Times New Roman" panose="02020603050405020304" pitchFamily="18" charset="0"/>
              </a:rPr>
              <a:t>T</a:t>
            </a:r>
            <a:r>
              <a:rPr kumimoji="1" lang="en-US" altLang="zh-CN" sz="2500" b="1" i="1" baseline="-25000">
                <a:solidFill>
                  <a:srgbClr val="FFFF00"/>
                </a:solidFill>
                <a:latin typeface="Times New Roman" panose="02020603050405020304" pitchFamily="18" charset="0"/>
              </a:rPr>
              <a:t>g</a:t>
            </a:r>
            <a:r>
              <a:rPr kumimoji="1" lang="zh-CN" altLang="en-US" sz="2500" b="1">
                <a:solidFill>
                  <a:srgbClr val="FFFF00"/>
                </a:solidFill>
                <a:latin typeface="Times New Roman" panose="02020603050405020304" pitchFamily="18" charset="0"/>
              </a:rPr>
              <a:t>大幅度上升。</a:t>
            </a:r>
            <a:endParaRPr kumimoji="1" lang="en-US" altLang="zh-CN" sz="2500" b="1">
              <a:solidFill>
                <a:schemeClr val="bg1"/>
              </a:solidFill>
              <a:latin typeface="Times New Roman" panose="02020603050405020304" pitchFamily="18" charset="0"/>
            </a:endParaRPr>
          </a:p>
        </p:txBody>
      </p:sp>
      <p:sp>
        <p:nvSpPr>
          <p:cNvPr id="86026" name="Text Box 2">
            <a:extLst>
              <a:ext uri="{FF2B5EF4-FFF2-40B4-BE49-F238E27FC236}">
                <a16:creationId xmlns:a16="http://schemas.microsoft.com/office/drawing/2014/main" id="{097EB554-5717-4013-AA9E-643AFDD9F773}"/>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2" name="Text Box 10">
            <a:extLst>
              <a:ext uri="{FF2B5EF4-FFF2-40B4-BE49-F238E27FC236}">
                <a16:creationId xmlns:a16="http://schemas.microsoft.com/office/drawing/2014/main" id="{1A548D60-327B-4B5B-8235-DAEA52AB5708}"/>
              </a:ext>
            </a:extLst>
          </p:cNvPr>
          <p:cNvSpPr txBox="1">
            <a:spLocks noChangeArrowheads="1"/>
          </p:cNvSpPr>
          <p:nvPr/>
        </p:nvSpPr>
        <p:spPr bwMode="auto">
          <a:xfrm>
            <a:off x="381000" y="2667000"/>
            <a:ext cx="8305800" cy="2854325"/>
          </a:xfrm>
          <a:prstGeom prst="rect">
            <a:avLst/>
          </a:prstGeom>
          <a:noFill/>
          <a:ln>
            <a:noFill/>
          </a:ln>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500" b="1">
                <a:solidFill>
                  <a:srgbClr val="9900FF"/>
                </a:solidFill>
                <a:latin typeface="Times New Roman" panose="02020603050405020304" pitchFamily="18" charset="0"/>
              </a:rPr>
              <a:t>                           聚丙烯酸                </a:t>
            </a:r>
            <a:r>
              <a:rPr kumimoji="1" lang="en-US" altLang="zh-CN" sz="2500" b="1" i="1">
                <a:solidFill>
                  <a:srgbClr val="9900FF"/>
                </a:solidFill>
                <a:latin typeface="Times New Roman" panose="02020603050405020304" pitchFamily="18" charset="0"/>
              </a:rPr>
              <a:t>T</a:t>
            </a:r>
            <a:r>
              <a:rPr kumimoji="1" lang="en-US" altLang="zh-CN" sz="2500" b="1" i="1" baseline="-25000">
                <a:solidFill>
                  <a:srgbClr val="9900FF"/>
                </a:solidFill>
                <a:latin typeface="Times New Roman" panose="02020603050405020304" pitchFamily="18" charset="0"/>
              </a:rPr>
              <a:t>g</a:t>
            </a:r>
            <a:r>
              <a:rPr kumimoji="1" lang="en-US" altLang="zh-CN" sz="2500" b="1" i="1">
                <a:solidFill>
                  <a:srgbClr val="9900FF"/>
                </a:solidFill>
                <a:latin typeface="Times New Roman" panose="02020603050405020304" pitchFamily="18" charset="0"/>
              </a:rPr>
              <a:t> </a:t>
            </a:r>
            <a:r>
              <a:rPr kumimoji="1" lang="en-US" altLang="zh-CN" sz="2500" b="1">
                <a:solidFill>
                  <a:srgbClr val="9900FF"/>
                </a:solidFill>
                <a:latin typeface="Times New Roman" panose="02020603050405020304" pitchFamily="18" charset="0"/>
              </a:rPr>
              <a:t> 106℃</a:t>
            </a:r>
          </a:p>
          <a:p>
            <a:pPr eaLnBrk="1" hangingPunct="1">
              <a:spcBef>
                <a:spcPct val="50000"/>
              </a:spcBef>
            </a:pPr>
            <a:r>
              <a:rPr kumimoji="1" lang="en-US" altLang="zh-CN" sz="2500" b="1">
                <a:solidFill>
                  <a:srgbClr val="9900FF"/>
                </a:solidFill>
                <a:latin typeface="Times New Roman" panose="02020603050405020304" pitchFamily="18" charset="0"/>
              </a:rPr>
              <a:t>                           </a:t>
            </a:r>
            <a:r>
              <a:rPr kumimoji="1" lang="zh-CN" altLang="en-US" sz="2500" b="1">
                <a:solidFill>
                  <a:srgbClr val="9900FF"/>
                </a:solidFill>
                <a:latin typeface="Times New Roman" panose="02020603050405020304" pitchFamily="18" charset="0"/>
              </a:rPr>
              <a:t>聚丙烯酸钠            </a:t>
            </a:r>
            <a:r>
              <a:rPr kumimoji="1" lang="en-US" altLang="zh-CN" sz="2500" b="1" i="1">
                <a:solidFill>
                  <a:srgbClr val="9900FF"/>
                </a:solidFill>
                <a:latin typeface="Times New Roman" panose="02020603050405020304" pitchFamily="18" charset="0"/>
              </a:rPr>
              <a:t>T</a:t>
            </a:r>
            <a:r>
              <a:rPr kumimoji="1" lang="en-US" altLang="zh-CN" sz="2500" b="1" i="1" baseline="-25000">
                <a:solidFill>
                  <a:srgbClr val="9900FF"/>
                </a:solidFill>
                <a:latin typeface="Times New Roman" panose="02020603050405020304" pitchFamily="18" charset="0"/>
              </a:rPr>
              <a:t>g</a:t>
            </a:r>
            <a:r>
              <a:rPr kumimoji="1" lang="en-US" altLang="zh-CN" sz="2500" b="1" i="1">
                <a:solidFill>
                  <a:srgbClr val="9900FF"/>
                </a:solidFill>
                <a:latin typeface="Times New Roman" panose="02020603050405020304" pitchFamily="18" charset="0"/>
              </a:rPr>
              <a:t> </a:t>
            </a:r>
            <a:r>
              <a:rPr kumimoji="1" lang="en-US" altLang="zh-CN" sz="2500" b="1">
                <a:solidFill>
                  <a:srgbClr val="9900FF"/>
                </a:solidFill>
                <a:latin typeface="Times New Roman" panose="02020603050405020304" pitchFamily="18" charset="0"/>
              </a:rPr>
              <a:t>280℃</a:t>
            </a:r>
          </a:p>
          <a:p>
            <a:pPr eaLnBrk="1" hangingPunct="1">
              <a:spcBef>
                <a:spcPct val="50000"/>
              </a:spcBef>
            </a:pPr>
            <a:r>
              <a:rPr kumimoji="1" lang="en-US" altLang="zh-CN" sz="2500" b="1">
                <a:solidFill>
                  <a:srgbClr val="9900FF"/>
                </a:solidFill>
                <a:latin typeface="Times New Roman" panose="02020603050405020304" pitchFamily="18" charset="0"/>
              </a:rPr>
              <a:t>                           </a:t>
            </a:r>
            <a:r>
              <a:rPr kumimoji="1" lang="zh-CN" altLang="en-US" sz="2500" b="1">
                <a:solidFill>
                  <a:srgbClr val="9900FF"/>
                </a:solidFill>
                <a:latin typeface="Times New Roman" panose="02020603050405020304" pitchFamily="18" charset="0"/>
              </a:rPr>
              <a:t>聚丙烯酸锌            </a:t>
            </a:r>
            <a:r>
              <a:rPr kumimoji="1" lang="en-US" altLang="zh-CN" sz="2500" b="1" i="1">
                <a:solidFill>
                  <a:srgbClr val="9900FF"/>
                </a:solidFill>
                <a:latin typeface="Times New Roman" panose="02020603050405020304" pitchFamily="18" charset="0"/>
              </a:rPr>
              <a:t>T</a:t>
            </a:r>
            <a:r>
              <a:rPr kumimoji="1" lang="en-US" altLang="zh-CN" sz="2500" b="1" i="1" baseline="-25000">
                <a:solidFill>
                  <a:srgbClr val="9900FF"/>
                </a:solidFill>
                <a:latin typeface="Times New Roman" panose="02020603050405020304" pitchFamily="18" charset="0"/>
              </a:rPr>
              <a:t>g</a:t>
            </a:r>
            <a:r>
              <a:rPr kumimoji="1" lang="zh-CN" altLang="en-US" sz="2500" b="1">
                <a:solidFill>
                  <a:srgbClr val="9900FF"/>
                </a:solidFill>
                <a:latin typeface="Times New Roman" panose="02020603050405020304" pitchFamily="18" charset="0"/>
              </a:rPr>
              <a:t>＞</a:t>
            </a:r>
            <a:r>
              <a:rPr kumimoji="1" lang="en-US" altLang="zh-CN" sz="2500" b="1">
                <a:solidFill>
                  <a:srgbClr val="9900FF"/>
                </a:solidFill>
                <a:latin typeface="Times New Roman" panose="02020603050405020304" pitchFamily="18" charset="0"/>
              </a:rPr>
              <a:t>300 ℃</a:t>
            </a:r>
          </a:p>
          <a:p>
            <a:pPr eaLnBrk="1" hangingPunct="1">
              <a:spcBef>
                <a:spcPct val="50000"/>
              </a:spcBef>
            </a:pPr>
            <a:r>
              <a:rPr kumimoji="1" lang="en-US" altLang="zh-CN" sz="2500" b="1">
                <a:solidFill>
                  <a:srgbClr val="9900FF"/>
                </a:solidFill>
                <a:latin typeface="Times New Roman" panose="02020603050405020304" pitchFamily="18" charset="0"/>
              </a:rPr>
              <a:t>                           </a:t>
            </a:r>
            <a:r>
              <a:rPr kumimoji="1" lang="zh-CN" altLang="en-US" sz="2500" b="1">
                <a:solidFill>
                  <a:srgbClr val="9900FF"/>
                </a:solidFill>
                <a:latin typeface="Times New Roman" panose="02020603050405020304" pitchFamily="18" charset="0"/>
              </a:rPr>
              <a:t>聚丙烯酸铜（</a:t>
            </a:r>
            <a:r>
              <a:rPr kumimoji="1" lang="en-US" altLang="zh-CN" sz="2500" b="1">
                <a:solidFill>
                  <a:srgbClr val="9900FF"/>
                </a:solidFill>
                <a:latin typeface="Times New Roman" panose="02020603050405020304" pitchFamily="18" charset="0"/>
              </a:rPr>
              <a:t>+2</a:t>
            </a:r>
            <a:r>
              <a:rPr kumimoji="1" lang="zh-CN" altLang="en-US" sz="2500" b="1">
                <a:solidFill>
                  <a:srgbClr val="9900FF"/>
                </a:solidFill>
                <a:latin typeface="Times New Roman" panose="02020603050405020304" pitchFamily="18" charset="0"/>
              </a:rPr>
              <a:t>）</a:t>
            </a:r>
            <a:r>
              <a:rPr kumimoji="1" lang="en-US" altLang="zh-CN" sz="2500" b="1" i="1">
                <a:solidFill>
                  <a:srgbClr val="9900FF"/>
                </a:solidFill>
                <a:latin typeface="Times New Roman" panose="02020603050405020304" pitchFamily="18" charset="0"/>
              </a:rPr>
              <a:t>T</a:t>
            </a:r>
            <a:r>
              <a:rPr kumimoji="1" lang="en-US" altLang="zh-CN" sz="2500" b="1" i="1" baseline="-25000">
                <a:solidFill>
                  <a:srgbClr val="9900FF"/>
                </a:solidFill>
                <a:latin typeface="Times New Roman" panose="02020603050405020304" pitchFamily="18" charset="0"/>
              </a:rPr>
              <a:t>g</a:t>
            </a:r>
            <a:r>
              <a:rPr kumimoji="1" lang="en-US" altLang="zh-CN" sz="2500" b="1">
                <a:solidFill>
                  <a:srgbClr val="9900FF"/>
                </a:solidFill>
                <a:latin typeface="Times New Roman" panose="02020603050405020304" pitchFamily="18" charset="0"/>
              </a:rPr>
              <a:t> 500℃</a:t>
            </a:r>
          </a:p>
          <a:p>
            <a:pPr eaLnBrk="1" hangingPunct="1">
              <a:spcBef>
                <a:spcPct val="50000"/>
              </a:spcBef>
            </a:pPr>
            <a:endParaRPr kumimoji="1" lang="en-US" altLang="zh-CN" sz="2500" b="1">
              <a:solidFill>
                <a:srgbClr val="9900FF"/>
              </a:solidFill>
              <a:latin typeface="Times New Roman" panose="02020603050405020304" pitchFamily="18" charset="0"/>
            </a:endParaRPr>
          </a:p>
        </p:txBody>
      </p:sp>
      <p:sp>
        <p:nvSpPr>
          <p:cNvPr id="3" name="灯片编号占位符 2">
            <a:extLst>
              <a:ext uri="{FF2B5EF4-FFF2-40B4-BE49-F238E27FC236}">
                <a16:creationId xmlns:a16="http://schemas.microsoft.com/office/drawing/2014/main" id="{663E753F-481D-4F5D-B0CE-968C867B85E4}"/>
              </a:ext>
            </a:extLst>
          </p:cNvPr>
          <p:cNvSpPr>
            <a:spLocks noGrp="1"/>
          </p:cNvSpPr>
          <p:nvPr>
            <p:ph type="sldNum" sz="quarter" idx="12"/>
          </p:nvPr>
        </p:nvSpPr>
        <p:spPr/>
        <p:txBody>
          <a:bodyPr/>
          <a:lstStyle/>
          <a:p>
            <a:fld id="{8A7A6979-0714-4377-B894-6BE4C2D6E202}" type="slidenum">
              <a:rPr lang="en-US" smtClean="0"/>
              <a:t>48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3">
            <a:extLst>
              <a:ext uri="{FF2B5EF4-FFF2-40B4-BE49-F238E27FC236}">
                <a16:creationId xmlns:a16="http://schemas.microsoft.com/office/drawing/2014/main" id="{9A464971-38D6-46FE-BACA-8AD418960F05}"/>
              </a:ext>
            </a:extLst>
          </p:cNvPr>
          <p:cNvSpPr txBox="1">
            <a:spLocks noChangeArrowheads="1"/>
          </p:cNvSpPr>
          <p:nvPr/>
        </p:nvSpPr>
        <p:spPr bwMode="auto">
          <a:xfrm>
            <a:off x="304800" y="1219200"/>
            <a:ext cx="47244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00"/>
                </a:solidFill>
                <a:latin typeface="Times New Roman" panose="02020603050405020304" pitchFamily="18" charset="0"/>
                <a:ea typeface="隶书" panose="02010509060101010101" pitchFamily="49" charset="-122"/>
              </a:rPr>
              <a:t>(5)</a:t>
            </a:r>
            <a:r>
              <a:rPr lang="zh-CN" altLang="en-US" sz="2800">
                <a:solidFill>
                  <a:srgbClr val="FFFF00"/>
                </a:solidFill>
                <a:latin typeface="Times New Roman" panose="02020603050405020304" pitchFamily="18" charset="0"/>
                <a:ea typeface="隶书" panose="02010509060101010101" pitchFamily="49" charset="-122"/>
              </a:rPr>
              <a:t>外界作用力</a:t>
            </a:r>
          </a:p>
        </p:txBody>
      </p:sp>
      <p:sp>
        <p:nvSpPr>
          <p:cNvPr id="58372" name="Text Box 9" descr="画布">
            <a:extLst>
              <a:ext uri="{FF2B5EF4-FFF2-40B4-BE49-F238E27FC236}">
                <a16:creationId xmlns:a16="http://schemas.microsoft.com/office/drawing/2014/main" id="{CDF68392-C499-42DC-BF9C-DF7F3A94A05E}"/>
              </a:ext>
            </a:extLst>
          </p:cNvPr>
          <p:cNvSpPr txBox="1">
            <a:spLocks noChangeArrowheads="1"/>
          </p:cNvSpPr>
          <p:nvPr/>
        </p:nvSpPr>
        <p:spPr bwMode="auto">
          <a:xfrm>
            <a:off x="533400" y="1905000"/>
            <a:ext cx="3733800" cy="3406445"/>
          </a:xfrm>
          <a:prstGeom prst="rect">
            <a:avLst/>
          </a:prstGeom>
          <a:solidFill>
            <a:srgbClr val="0066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Font typeface="Wingdings" panose="05000000000000000000" pitchFamily="2" charset="2"/>
              <a:buChar char="Ø"/>
            </a:pPr>
            <a:r>
              <a:rPr kumimoji="1" lang="en-US" altLang="zh-CN" sz="2400" b="1">
                <a:solidFill>
                  <a:schemeClr val="bg1"/>
                </a:solidFill>
                <a:latin typeface="微软雅黑" panose="020B0503020204020204" pitchFamily="34" charset="-122"/>
                <a:ea typeface="微软雅黑" panose="020B0503020204020204" pitchFamily="34" charset="-122"/>
              </a:rPr>
              <a:t> </a:t>
            </a:r>
            <a:r>
              <a:rPr kumimoji="1" lang="zh-CN" altLang="en-US" sz="2400" b="1">
                <a:solidFill>
                  <a:schemeClr val="bg1"/>
                </a:solidFill>
                <a:latin typeface="微软雅黑" panose="020B0503020204020204" pitchFamily="34" charset="-122"/>
                <a:ea typeface="微软雅黑" panose="020B0503020204020204" pitchFamily="34" charset="-122"/>
              </a:rPr>
              <a:t>从分子运动角度看，增加压力相当于降低温度使分子运动困难，或者</a:t>
            </a:r>
            <a:r>
              <a:rPr kumimoji="1" lang="zh-CN" altLang="en-US" sz="2400" b="1">
                <a:solidFill>
                  <a:srgbClr val="FFFF00"/>
                </a:solidFill>
                <a:latin typeface="微软雅黑" panose="020B0503020204020204" pitchFamily="34" charset="-122"/>
                <a:ea typeface="微软雅黑" panose="020B0503020204020204" pitchFamily="34" charset="-122"/>
              </a:rPr>
              <a:t>从自由体积理论来看，增加压力就容易排除自由体积，</a:t>
            </a:r>
            <a:r>
              <a:rPr kumimoji="1" lang="zh-CN" altLang="en-US" sz="2400" b="1">
                <a:solidFill>
                  <a:schemeClr val="bg1"/>
                </a:solidFill>
                <a:latin typeface="微软雅黑" panose="020B0503020204020204" pitchFamily="34" charset="-122"/>
                <a:ea typeface="微软雅黑" panose="020B0503020204020204" pitchFamily="34" charset="-122"/>
              </a:rPr>
              <a:t>只有继续提高温度，链段才能运动，所以</a:t>
            </a:r>
            <a:r>
              <a:rPr kumimoji="1" lang="en-US" altLang="zh-CN" sz="2400" b="1" i="1">
                <a:solidFill>
                  <a:schemeClr val="bg1"/>
                </a:solidFill>
                <a:latin typeface="微软雅黑" panose="020B0503020204020204" pitchFamily="34" charset="-122"/>
                <a:ea typeface="微软雅黑" panose="020B0503020204020204" pitchFamily="34" charset="-122"/>
              </a:rPr>
              <a:t>T</a:t>
            </a:r>
            <a:r>
              <a:rPr kumimoji="1" lang="en-US" altLang="zh-CN" sz="2400" b="1" i="1" baseline="-25000">
                <a:solidFill>
                  <a:schemeClr val="bg1"/>
                </a:solidFill>
                <a:latin typeface="微软雅黑" panose="020B0503020204020204" pitchFamily="34" charset="-122"/>
                <a:ea typeface="微软雅黑" panose="020B0503020204020204" pitchFamily="34" charset="-122"/>
              </a:rPr>
              <a:t>g</a:t>
            </a:r>
            <a:r>
              <a:rPr kumimoji="1" lang="en-US" altLang="zh-CN" sz="2400" b="1" i="1">
                <a:solidFill>
                  <a:schemeClr val="bg1"/>
                </a:solidFill>
                <a:latin typeface="微软雅黑" panose="020B0503020204020204" pitchFamily="34" charset="-122"/>
                <a:ea typeface="微软雅黑" panose="020B0503020204020204" pitchFamily="34" charset="-122"/>
              </a:rPr>
              <a:t> </a:t>
            </a:r>
            <a:r>
              <a:rPr kumimoji="1" lang="zh-CN" altLang="en-US" sz="2400" b="1">
                <a:solidFill>
                  <a:schemeClr val="bg1"/>
                </a:solidFill>
                <a:latin typeface="微软雅黑" panose="020B0503020204020204" pitchFamily="34" charset="-122"/>
                <a:ea typeface="微软雅黑" panose="020B0503020204020204" pitchFamily="34" charset="-122"/>
              </a:rPr>
              <a:t>提高。</a:t>
            </a:r>
            <a:endParaRPr kumimoji="1" lang="en-US" altLang="zh-CN" sz="2400" b="1">
              <a:solidFill>
                <a:schemeClr val="bg1"/>
              </a:solidFill>
              <a:latin typeface="微软雅黑" panose="020B0503020204020204" pitchFamily="34" charset="-122"/>
              <a:ea typeface="微软雅黑" panose="020B0503020204020204" pitchFamily="34" charset="-122"/>
            </a:endParaRPr>
          </a:p>
        </p:txBody>
      </p:sp>
      <p:sp>
        <p:nvSpPr>
          <p:cNvPr id="58375" name="Text Box 2">
            <a:extLst>
              <a:ext uri="{FF2B5EF4-FFF2-40B4-BE49-F238E27FC236}">
                <a16:creationId xmlns:a16="http://schemas.microsoft.com/office/drawing/2014/main" id="{DC6A0EB7-A6F1-438F-A9D3-65BC213C3FAC}"/>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grpSp>
        <p:nvGrpSpPr>
          <p:cNvPr id="58398" name="Group 30">
            <a:extLst>
              <a:ext uri="{FF2B5EF4-FFF2-40B4-BE49-F238E27FC236}">
                <a16:creationId xmlns:a16="http://schemas.microsoft.com/office/drawing/2014/main" id="{80BA5259-0E5E-4EDA-A2F0-F0E7FC6D4E1B}"/>
              </a:ext>
            </a:extLst>
          </p:cNvPr>
          <p:cNvGrpSpPr>
            <a:grpSpLocks/>
          </p:cNvGrpSpPr>
          <p:nvPr/>
        </p:nvGrpSpPr>
        <p:grpSpPr bwMode="auto">
          <a:xfrm>
            <a:off x="4648200" y="1828800"/>
            <a:ext cx="3352800" cy="4038600"/>
            <a:chOff x="2928" y="1152"/>
            <a:chExt cx="2112" cy="2544"/>
          </a:xfrm>
        </p:grpSpPr>
        <p:sp>
          <p:nvSpPr>
            <p:cNvPr id="58376" name="Rectangle 8">
              <a:extLst>
                <a:ext uri="{FF2B5EF4-FFF2-40B4-BE49-F238E27FC236}">
                  <a16:creationId xmlns:a16="http://schemas.microsoft.com/office/drawing/2014/main" id="{D0670AF8-CF49-4416-A904-FA2C1CAD4E49}"/>
                </a:ext>
              </a:extLst>
            </p:cNvPr>
            <p:cNvSpPr>
              <a:spLocks noChangeArrowheads="1"/>
            </p:cNvSpPr>
            <p:nvPr/>
          </p:nvSpPr>
          <p:spPr bwMode="auto">
            <a:xfrm>
              <a:off x="3408" y="1296"/>
              <a:ext cx="1632" cy="1968"/>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7" name="Line 9">
              <a:extLst>
                <a:ext uri="{FF2B5EF4-FFF2-40B4-BE49-F238E27FC236}">
                  <a16:creationId xmlns:a16="http://schemas.microsoft.com/office/drawing/2014/main" id="{9ECB7E5E-27AF-48A7-AFED-AFA9BB481FF0}"/>
                </a:ext>
              </a:extLst>
            </p:cNvPr>
            <p:cNvSpPr>
              <a:spLocks noChangeShapeType="1"/>
            </p:cNvSpPr>
            <p:nvPr/>
          </p:nvSpPr>
          <p:spPr bwMode="auto">
            <a:xfrm flipV="1">
              <a:off x="3456" y="1344"/>
              <a:ext cx="624" cy="816"/>
            </a:xfrm>
            <a:prstGeom prst="line">
              <a:avLst/>
            </a:prstGeom>
            <a:noFill/>
            <a:ln w="3810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8" name="Line 10">
              <a:extLst>
                <a:ext uri="{FF2B5EF4-FFF2-40B4-BE49-F238E27FC236}">
                  <a16:creationId xmlns:a16="http://schemas.microsoft.com/office/drawing/2014/main" id="{9788BC39-6E71-4C15-AB6B-8801157C8821}"/>
                </a:ext>
              </a:extLst>
            </p:cNvPr>
            <p:cNvSpPr>
              <a:spLocks noChangeShapeType="1"/>
            </p:cNvSpPr>
            <p:nvPr/>
          </p:nvSpPr>
          <p:spPr bwMode="auto">
            <a:xfrm flipV="1">
              <a:off x="3456" y="2064"/>
              <a:ext cx="1488" cy="1008"/>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9" name="Text Box 11">
              <a:extLst>
                <a:ext uri="{FF2B5EF4-FFF2-40B4-BE49-F238E27FC236}">
                  <a16:creationId xmlns:a16="http://schemas.microsoft.com/office/drawing/2014/main" id="{4C122BD3-8425-4658-B310-554C89CA2931}"/>
                </a:ext>
              </a:extLst>
            </p:cNvPr>
            <p:cNvSpPr txBox="1">
              <a:spLocks noChangeArrowheads="1"/>
            </p:cNvSpPr>
            <p:nvPr/>
          </p:nvSpPr>
          <p:spPr bwMode="auto">
            <a:xfrm>
              <a:off x="2928" y="1392"/>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120</a:t>
              </a:r>
            </a:p>
          </p:txBody>
        </p:sp>
        <p:sp>
          <p:nvSpPr>
            <p:cNvPr id="58380" name="Text Box 12">
              <a:extLst>
                <a:ext uri="{FF2B5EF4-FFF2-40B4-BE49-F238E27FC236}">
                  <a16:creationId xmlns:a16="http://schemas.microsoft.com/office/drawing/2014/main" id="{28928E92-DF36-4516-AD78-0CEA994AA21E}"/>
                </a:ext>
              </a:extLst>
            </p:cNvPr>
            <p:cNvSpPr txBox="1">
              <a:spLocks noChangeArrowheads="1"/>
            </p:cNvSpPr>
            <p:nvPr/>
          </p:nvSpPr>
          <p:spPr bwMode="auto">
            <a:xfrm>
              <a:off x="2928" y="182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100</a:t>
              </a:r>
            </a:p>
          </p:txBody>
        </p:sp>
        <p:sp>
          <p:nvSpPr>
            <p:cNvPr id="58381" name="Text Box 13">
              <a:extLst>
                <a:ext uri="{FF2B5EF4-FFF2-40B4-BE49-F238E27FC236}">
                  <a16:creationId xmlns:a16="http://schemas.microsoft.com/office/drawing/2014/main" id="{46779D12-F5D5-4025-93A3-4D69A6128B5A}"/>
                </a:ext>
              </a:extLst>
            </p:cNvPr>
            <p:cNvSpPr txBox="1">
              <a:spLocks noChangeArrowheads="1"/>
            </p:cNvSpPr>
            <p:nvPr/>
          </p:nvSpPr>
          <p:spPr bwMode="auto">
            <a:xfrm>
              <a:off x="2928" y="225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80</a:t>
              </a:r>
            </a:p>
          </p:txBody>
        </p:sp>
        <p:sp>
          <p:nvSpPr>
            <p:cNvPr id="58383" name="Text Box 15">
              <a:extLst>
                <a:ext uri="{FF2B5EF4-FFF2-40B4-BE49-F238E27FC236}">
                  <a16:creationId xmlns:a16="http://schemas.microsoft.com/office/drawing/2014/main" id="{06FD95DB-A30C-4FA6-A4AB-5684852FF88B}"/>
                </a:ext>
              </a:extLst>
            </p:cNvPr>
            <p:cNvSpPr txBox="1">
              <a:spLocks noChangeArrowheads="1"/>
            </p:cNvSpPr>
            <p:nvPr/>
          </p:nvSpPr>
          <p:spPr bwMode="auto">
            <a:xfrm>
              <a:off x="2928" y="268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60</a:t>
              </a:r>
            </a:p>
          </p:txBody>
        </p:sp>
        <p:sp>
          <p:nvSpPr>
            <p:cNvPr id="58384" name="Text Box 16">
              <a:extLst>
                <a:ext uri="{FF2B5EF4-FFF2-40B4-BE49-F238E27FC236}">
                  <a16:creationId xmlns:a16="http://schemas.microsoft.com/office/drawing/2014/main" id="{BDDB3CAA-17D0-4808-931E-E2914A00E6F9}"/>
                </a:ext>
              </a:extLst>
            </p:cNvPr>
            <p:cNvSpPr txBox="1">
              <a:spLocks noChangeArrowheads="1"/>
            </p:cNvSpPr>
            <p:nvPr/>
          </p:nvSpPr>
          <p:spPr bwMode="auto">
            <a:xfrm>
              <a:off x="2928" y="3072"/>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40</a:t>
              </a:r>
            </a:p>
          </p:txBody>
        </p:sp>
        <p:sp>
          <p:nvSpPr>
            <p:cNvPr id="58385" name="Text Box 17">
              <a:extLst>
                <a:ext uri="{FF2B5EF4-FFF2-40B4-BE49-F238E27FC236}">
                  <a16:creationId xmlns:a16="http://schemas.microsoft.com/office/drawing/2014/main" id="{994DFF91-84E3-48C5-803B-4CFBC45771F4}"/>
                </a:ext>
              </a:extLst>
            </p:cNvPr>
            <p:cNvSpPr txBox="1">
              <a:spLocks noChangeArrowheads="1"/>
            </p:cNvSpPr>
            <p:nvPr/>
          </p:nvSpPr>
          <p:spPr bwMode="auto">
            <a:xfrm>
              <a:off x="3696" y="326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100</a:t>
              </a:r>
            </a:p>
          </p:txBody>
        </p:sp>
        <p:sp>
          <p:nvSpPr>
            <p:cNvPr id="58386" name="Text Box 18">
              <a:extLst>
                <a:ext uri="{FF2B5EF4-FFF2-40B4-BE49-F238E27FC236}">
                  <a16:creationId xmlns:a16="http://schemas.microsoft.com/office/drawing/2014/main" id="{6B2F9948-654A-45A9-BD34-D8FDE0E3DBAF}"/>
                </a:ext>
              </a:extLst>
            </p:cNvPr>
            <p:cNvSpPr txBox="1">
              <a:spLocks noChangeArrowheads="1"/>
            </p:cNvSpPr>
            <p:nvPr/>
          </p:nvSpPr>
          <p:spPr bwMode="auto">
            <a:xfrm>
              <a:off x="4176" y="326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200</a:t>
              </a:r>
            </a:p>
          </p:txBody>
        </p:sp>
        <p:sp>
          <p:nvSpPr>
            <p:cNvPr id="58387" name="Text Box 19">
              <a:extLst>
                <a:ext uri="{FF2B5EF4-FFF2-40B4-BE49-F238E27FC236}">
                  <a16:creationId xmlns:a16="http://schemas.microsoft.com/office/drawing/2014/main" id="{9480460D-387E-4FB7-9D4F-433AD51E6AE5}"/>
                </a:ext>
              </a:extLst>
            </p:cNvPr>
            <p:cNvSpPr txBox="1">
              <a:spLocks noChangeArrowheads="1"/>
            </p:cNvSpPr>
            <p:nvPr/>
          </p:nvSpPr>
          <p:spPr bwMode="auto">
            <a:xfrm>
              <a:off x="4608" y="326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300</a:t>
              </a:r>
            </a:p>
          </p:txBody>
        </p:sp>
        <p:sp>
          <p:nvSpPr>
            <p:cNvPr id="58388" name="Text Box 20">
              <a:extLst>
                <a:ext uri="{FF2B5EF4-FFF2-40B4-BE49-F238E27FC236}">
                  <a16:creationId xmlns:a16="http://schemas.microsoft.com/office/drawing/2014/main" id="{014A56A5-F55F-4AD5-9B14-97797B76AFA9}"/>
                </a:ext>
              </a:extLst>
            </p:cNvPr>
            <p:cNvSpPr txBox="1">
              <a:spLocks noChangeArrowheads="1"/>
            </p:cNvSpPr>
            <p:nvPr/>
          </p:nvSpPr>
          <p:spPr bwMode="auto">
            <a:xfrm>
              <a:off x="4080" y="3456"/>
              <a:ext cx="67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i="1" baseline="-25000">
                  <a:solidFill>
                    <a:srgbClr val="FF0000"/>
                  </a:solidFill>
                  <a:latin typeface="Times New Roman" panose="02020603050405020304" pitchFamily="18" charset="0"/>
                  <a:ea typeface="宋体" panose="02010600030101010101" pitchFamily="2" charset="-122"/>
                </a:rPr>
                <a:t>P/MPa</a:t>
              </a:r>
            </a:p>
          </p:txBody>
        </p:sp>
        <p:sp>
          <p:nvSpPr>
            <p:cNvPr id="58389" name="Rectangle 21">
              <a:extLst>
                <a:ext uri="{FF2B5EF4-FFF2-40B4-BE49-F238E27FC236}">
                  <a16:creationId xmlns:a16="http://schemas.microsoft.com/office/drawing/2014/main" id="{EC6E27D6-B1E9-4297-9E57-468D9C4F5448}"/>
                </a:ext>
              </a:extLst>
            </p:cNvPr>
            <p:cNvSpPr>
              <a:spLocks noChangeArrowheads="1"/>
            </p:cNvSpPr>
            <p:nvPr/>
          </p:nvSpPr>
          <p:spPr bwMode="auto">
            <a:xfrm>
              <a:off x="2928" y="1152"/>
              <a:ext cx="306"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500" b="1" i="1">
                  <a:solidFill>
                    <a:srgbClr val="FF0000"/>
                  </a:solidFill>
                  <a:latin typeface="Times New Roman" panose="02020603050405020304" pitchFamily="18" charset="0"/>
                  <a:ea typeface="宋体" panose="02010600030101010101" pitchFamily="2" charset="-122"/>
                </a:rPr>
                <a:t>T</a:t>
              </a:r>
              <a:r>
                <a:rPr kumimoji="1" lang="en-US" altLang="zh-CN" sz="2500" b="1" i="1" baseline="-25000">
                  <a:solidFill>
                    <a:srgbClr val="FF0000"/>
                  </a:solidFill>
                  <a:latin typeface="Times New Roman" panose="02020603050405020304" pitchFamily="18" charset="0"/>
                  <a:ea typeface="宋体" panose="02010600030101010101" pitchFamily="2" charset="-122"/>
                </a:rPr>
                <a:t>g</a:t>
              </a:r>
              <a:endParaRPr kumimoji="1" lang="zh-CN" altLang="en-US" sz="2500" b="1" i="1" baseline="-25000">
                <a:solidFill>
                  <a:srgbClr val="FF0000"/>
                </a:solidFill>
                <a:latin typeface="Times New Roman" panose="02020603050405020304" pitchFamily="18" charset="0"/>
                <a:ea typeface="宋体" panose="02010600030101010101" pitchFamily="2" charset="-122"/>
              </a:endParaRPr>
            </a:p>
          </p:txBody>
        </p:sp>
        <p:sp>
          <p:nvSpPr>
            <p:cNvPr id="58390" name="Line 22">
              <a:extLst>
                <a:ext uri="{FF2B5EF4-FFF2-40B4-BE49-F238E27FC236}">
                  <a16:creationId xmlns:a16="http://schemas.microsoft.com/office/drawing/2014/main" id="{46088887-3EA1-47EA-8FA4-BEC1687C0228}"/>
                </a:ext>
              </a:extLst>
            </p:cNvPr>
            <p:cNvSpPr>
              <a:spLocks noChangeShapeType="1"/>
            </p:cNvSpPr>
            <p:nvPr/>
          </p:nvSpPr>
          <p:spPr bwMode="auto">
            <a:xfrm>
              <a:off x="3408" y="1536"/>
              <a:ext cx="9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91" name="Line 23">
              <a:extLst>
                <a:ext uri="{FF2B5EF4-FFF2-40B4-BE49-F238E27FC236}">
                  <a16:creationId xmlns:a16="http://schemas.microsoft.com/office/drawing/2014/main" id="{D166B33E-75DB-4CC1-ADB9-C22CBBF30710}"/>
                </a:ext>
              </a:extLst>
            </p:cNvPr>
            <p:cNvSpPr>
              <a:spLocks noChangeShapeType="1"/>
            </p:cNvSpPr>
            <p:nvPr/>
          </p:nvSpPr>
          <p:spPr bwMode="auto">
            <a:xfrm>
              <a:off x="3408" y="1920"/>
              <a:ext cx="9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92" name="Line 24">
              <a:extLst>
                <a:ext uri="{FF2B5EF4-FFF2-40B4-BE49-F238E27FC236}">
                  <a16:creationId xmlns:a16="http://schemas.microsoft.com/office/drawing/2014/main" id="{F9713C39-0D8D-4783-968F-5D6C538C6DFA}"/>
                </a:ext>
              </a:extLst>
            </p:cNvPr>
            <p:cNvSpPr>
              <a:spLocks noChangeShapeType="1"/>
            </p:cNvSpPr>
            <p:nvPr/>
          </p:nvSpPr>
          <p:spPr bwMode="auto">
            <a:xfrm>
              <a:off x="3408" y="2352"/>
              <a:ext cx="9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93" name="Line 25">
              <a:extLst>
                <a:ext uri="{FF2B5EF4-FFF2-40B4-BE49-F238E27FC236}">
                  <a16:creationId xmlns:a16="http://schemas.microsoft.com/office/drawing/2014/main" id="{528276F8-50F3-4A7F-B797-A1D59B0489B6}"/>
                </a:ext>
              </a:extLst>
            </p:cNvPr>
            <p:cNvSpPr>
              <a:spLocks noChangeShapeType="1"/>
            </p:cNvSpPr>
            <p:nvPr/>
          </p:nvSpPr>
          <p:spPr bwMode="auto">
            <a:xfrm>
              <a:off x="3408" y="2784"/>
              <a:ext cx="9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94" name="Line 26">
              <a:extLst>
                <a:ext uri="{FF2B5EF4-FFF2-40B4-BE49-F238E27FC236}">
                  <a16:creationId xmlns:a16="http://schemas.microsoft.com/office/drawing/2014/main" id="{554B6BF0-B26C-4980-9BC3-821C97629A60}"/>
                </a:ext>
              </a:extLst>
            </p:cNvPr>
            <p:cNvSpPr>
              <a:spLocks noChangeShapeType="1"/>
            </p:cNvSpPr>
            <p:nvPr/>
          </p:nvSpPr>
          <p:spPr bwMode="auto">
            <a:xfrm>
              <a:off x="3408" y="3168"/>
              <a:ext cx="9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95" name="Line 27">
              <a:extLst>
                <a:ext uri="{FF2B5EF4-FFF2-40B4-BE49-F238E27FC236}">
                  <a16:creationId xmlns:a16="http://schemas.microsoft.com/office/drawing/2014/main" id="{A4BC6C26-09F1-4EDC-A60A-916353C39AE9}"/>
                </a:ext>
              </a:extLst>
            </p:cNvPr>
            <p:cNvSpPr>
              <a:spLocks noChangeShapeType="1"/>
            </p:cNvSpPr>
            <p:nvPr/>
          </p:nvSpPr>
          <p:spPr bwMode="auto">
            <a:xfrm flipV="1">
              <a:off x="3888" y="3168"/>
              <a:ext cx="0"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96" name="Line 28">
              <a:extLst>
                <a:ext uri="{FF2B5EF4-FFF2-40B4-BE49-F238E27FC236}">
                  <a16:creationId xmlns:a16="http://schemas.microsoft.com/office/drawing/2014/main" id="{4B225AC6-D533-4A9A-AB54-0B0F248C5B4E}"/>
                </a:ext>
              </a:extLst>
            </p:cNvPr>
            <p:cNvSpPr>
              <a:spLocks noChangeShapeType="1"/>
            </p:cNvSpPr>
            <p:nvPr/>
          </p:nvSpPr>
          <p:spPr bwMode="auto">
            <a:xfrm flipV="1">
              <a:off x="4368" y="3168"/>
              <a:ext cx="0"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97" name="Line 29">
              <a:extLst>
                <a:ext uri="{FF2B5EF4-FFF2-40B4-BE49-F238E27FC236}">
                  <a16:creationId xmlns:a16="http://schemas.microsoft.com/office/drawing/2014/main" id="{73A7D923-A023-443F-95AC-E98BCC361EB6}"/>
                </a:ext>
              </a:extLst>
            </p:cNvPr>
            <p:cNvSpPr>
              <a:spLocks noChangeShapeType="1"/>
            </p:cNvSpPr>
            <p:nvPr/>
          </p:nvSpPr>
          <p:spPr bwMode="auto">
            <a:xfrm flipV="1">
              <a:off x="4812" y="3168"/>
              <a:ext cx="0"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8399" name="Text Box 31">
            <a:extLst>
              <a:ext uri="{FF2B5EF4-FFF2-40B4-BE49-F238E27FC236}">
                <a16:creationId xmlns:a16="http://schemas.microsoft.com/office/drawing/2014/main" id="{5989FA32-56AA-42A5-A2D3-C80C6A599E65}"/>
              </a:ext>
            </a:extLst>
          </p:cNvPr>
          <p:cNvSpPr txBox="1">
            <a:spLocks noChangeArrowheads="1"/>
          </p:cNvSpPr>
          <p:nvPr/>
        </p:nvSpPr>
        <p:spPr bwMode="auto">
          <a:xfrm>
            <a:off x="5105400" y="6019800"/>
            <a:ext cx="3352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500" b="1">
                <a:solidFill>
                  <a:srgbClr val="FF0000"/>
                </a:solidFill>
                <a:latin typeface="Times New Roman" panose="02020603050405020304" pitchFamily="18" charset="0"/>
                <a:ea typeface="宋体" panose="02010600030101010101" pitchFamily="2" charset="-122"/>
              </a:rPr>
              <a:t>压力对</a:t>
            </a:r>
            <a:r>
              <a:rPr kumimoji="1" lang="en-US" altLang="zh-CN" sz="2500" b="1" i="1">
                <a:solidFill>
                  <a:srgbClr val="FF0000"/>
                </a:solidFill>
                <a:latin typeface="Times New Roman" panose="02020603050405020304" pitchFamily="18" charset="0"/>
                <a:ea typeface="宋体" panose="02010600030101010101" pitchFamily="2" charset="-122"/>
              </a:rPr>
              <a:t>T</a:t>
            </a:r>
            <a:r>
              <a:rPr kumimoji="1" lang="en-US" altLang="zh-CN" sz="2500" b="1" i="1" baseline="-25000">
                <a:solidFill>
                  <a:srgbClr val="FF0000"/>
                </a:solidFill>
                <a:latin typeface="Times New Roman" panose="02020603050405020304" pitchFamily="18" charset="0"/>
                <a:ea typeface="宋体" panose="02010600030101010101" pitchFamily="2" charset="-122"/>
              </a:rPr>
              <a:t>g</a:t>
            </a:r>
            <a:r>
              <a:rPr kumimoji="1" lang="en-US" altLang="zh-CN" sz="2500" b="1" i="1">
                <a:solidFill>
                  <a:srgbClr val="FF0000"/>
                </a:solidFill>
                <a:latin typeface="Times New Roman" panose="02020603050405020304" pitchFamily="18" charset="0"/>
                <a:ea typeface="宋体" panose="02010600030101010101" pitchFamily="2" charset="-122"/>
              </a:rPr>
              <a:t> </a:t>
            </a:r>
            <a:r>
              <a:rPr kumimoji="1" lang="zh-CN" altLang="en-US" sz="2500" b="1">
                <a:solidFill>
                  <a:srgbClr val="FF0000"/>
                </a:solidFill>
                <a:latin typeface="Times New Roman" panose="02020603050405020304" pitchFamily="18" charset="0"/>
                <a:ea typeface="宋体" panose="02010600030101010101" pitchFamily="2" charset="-122"/>
              </a:rPr>
              <a:t>的影响</a:t>
            </a:r>
          </a:p>
        </p:txBody>
      </p:sp>
      <p:sp>
        <p:nvSpPr>
          <p:cNvPr id="58401" name="Text Box 33">
            <a:extLst>
              <a:ext uri="{FF2B5EF4-FFF2-40B4-BE49-F238E27FC236}">
                <a16:creationId xmlns:a16="http://schemas.microsoft.com/office/drawing/2014/main" id="{D4B2BB45-C110-4B6F-8DF1-E354F70ED7C1}"/>
              </a:ext>
            </a:extLst>
          </p:cNvPr>
          <p:cNvSpPr txBox="1">
            <a:spLocks noChangeArrowheads="1"/>
          </p:cNvSpPr>
          <p:nvPr/>
        </p:nvSpPr>
        <p:spPr bwMode="auto">
          <a:xfrm>
            <a:off x="6096000" y="26670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聚苯乙烯</a:t>
            </a:r>
          </a:p>
        </p:txBody>
      </p:sp>
      <p:sp>
        <p:nvSpPr>
          <p:cNvPr id="58402" name="Text Box 34">
            <a:extLst>
              <a:ext uri="{FF2B5EF4-FFF2-40B4-BE49-F238E27FC236}">
                <a16:creationId xmlns:a16="http://schemas.microsoft.com/office/drawing/2014/main" id="{68E0F895-8054-4242-B12B-2099E6C9097F}"/>
              </a:ext>
            </a:extLst>
          </p:cNvPr>
          <p:cNvSpPr txBox="1">
            <a:spLocks noChangeArrowheads="1"/>
          </p:cNvSpPr>
          <p:nvPr/>
        </p:nvSpPr>
        <p:spPr bwMode="auto">
          <a:xfrm>
            <a:off x="6400800" y="4129088"/>
            <a:ext cx="1143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酚醛</a:t>
            </a:r>
          </a:p>
        </p:txBody>
      </p:sp>
      <p:sp>
        <p:nvSpPr>
          <p:cNvPr id="2" name="灯片编号占位符 1">
            <a:extLst>
              <a:ext uri="{FF2B5EF4-FFF2-40B4-BE49-F238E27FC236}">
                <a16:creationId xmlns:a16="http://schemas.microsoft.com/office/drawing/2014/main" id="{54494D90-0CC7-4375-80FA-E46E78B66472}"/>
              </a:ext>
            </a:extLst>
          </p:cNvPr>
          <p:cNvSpPr>
            <a:spLocks noGrp="1"/>
          </p:cNvSpPr>
          <p:nvPr>
            <p:ph type="sldNum" sz="quarter" idx="12"/>
          </p:nvPr>
        </p:nvSpPr>
        <p:spPr/>
        <p:txBody>
          <a:bodyPr/>
          <a:lstStyle/>
          <a:p>
            <a:fld id="{8A7A6979-0714-4377-B894-6BE4C2D6E202}"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8">
            <a:extLst>
              <a:ext uri="{FF2B5EF4-FFF2-40B4-BE49-F238E27FC236}">
                <a16:creationId xmlns:a16="http://schemas.microsoft.com/office/drawing/2014/main" id="{B2CC2C89-F048-4201-9D96-7AF16888475F}"/>
              </a:ext>
            </a:extLst>
          </p:cNvPr>
          <p:cNvSpPr>
            <a:spLocks noChangeArrowheads="1"/>
          </p:cNvSpPr>
          <p:nvPr/>
        </p:nvSpPr>
        <p:spPr bwMode="auto">
          <a:xfrm>
            <a:off x="304800" y="304800"/>
            <a:ext cx="2362200" cy="609600"/>
          </a:xfrm>
          <a:prstGeom prst="rect">
            <a:avLst/>
          </a:prstGeom>
          <a:noFill/>
          <a:ln>
            <a:noFill/>
          </a:ln>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0000"/>
                </a:solidFill>
                <a:latin typeface="微软繁粗圆" pitchFamily="2" charset="-122"/>
                <a:ea typeface="微软繁粗圆" pitchFamily="2" charset="-122"/>
              </a:rPr>
              <a:t>引 言</a:t>
            </a:r>
          </a:p>
        </p:txBody>
      </p:sp>
      <p:sp>
        <p:nvSpPr>
          <p:cNvPr id="79875" name="Rectangle 25">
            <a:extLst>
              <a:ext uri="{FF2B5EF4-FFF2-40B4-BE49-F238E27FC236}">
                <a16:creationId xmlns:a16="http://schemas.microsoft.com/office/drawing/2014/main" id="{CF703EB7-7F65-4001-B157-DBFAA82E1482}"/>
              </a:ext>
            </a:extLst>
          </p:cNvPr>
          <p:cNvSpPr>
            <a:spLocks noChangeArrowheads="1"/>
          </p:cNvSpPr>
          <p:nvPr/>
        </p:nvSpPr>
        <p:spPr bwMode="auto">
          <a:xfrm>
            <a:off x="304800" y="1143000"/>
            <a:ext cx="5334000" cy="457200"/>
          </a:xfrm>
          <a:prstGeom prst="rect">
            <a:avLst/>
          </a:prstGeom>
          <a:solidFill>
            <a:srgbClr val="006600"/>
          </a:solidFill>
          <a:ln w="9525">
            <a:solidFill>
              <a:srgbClr val="40458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sz="2500" b="1">
                <a:solidFill>
                  <a:schemeClr val="bg1"/>
                </a:solidFill>
                <a:latin typeface="方正小标宋简体" pitchFamily="2" charset="-122"/>
                <a:ea typeface="方正小标宋简体" pitchFamily="2" charset="-122"/>
              </a:rPr>
              <a:t>链结构凝聚和凝聚态结构都相同</a:t>
            </a:r>
          </a:p>
        </p:txBody>
      </p:sp>
      <p:sp>
        <p:nvSpPr>
          <p:cNvPr id="79876" name="AutoShape 4">
            <a:extLst>
              <a:ext uri="{FF2B5EF4-FFF2-40B4-BE49-F238E27FC236}">
                <a16:creationId xmlns:a16="http://schemas.microsoft.com/office/drawing/2014/main" id="{49A9D489-C845-44D7-A75E-ED1B54E02B8C}"/>
              </a:ext>
            </a:extLst>
          </p:cNvPr>
          <p:cNvSpPr>
            <a:spLocks noChangeArrowheads="1"/>
          </p:cNvSpPr>
          <p:nvPr/>
        </p:nvSpPr>
        <p:spPr bwMode="auto">
          <a:xfrm rot="5400000">
            <a:off x="2362200" y="1771650"/>
            <a:ext cx="457200" cy="1524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alpha val="73000"/>
                </a:srgbClr>
              </a:gs>
              <a:gs pos="100000">
                <a:srgbClr val="FF0000">
                  <a:gamma/>
                  <a:shade val="46275"/>
                  <a:invGamma/>
                </a:srgbClr>
              </a:gs>
            </a:gsLst>
            <a:lin ang="5400000" scaled="1"/>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79877" name="Freeform 5">
            <a:extLst>
              <a:ext uri="{FF2B5EF4-FFF2-40B4-BE49-F238E27FC236}">
                <a16:creationId xmlns:a16="http://schemas.microsoft.com/office/drawing/2014/main" id="{819AB85D-4B86-4FA5-BA3B-3E9652846DF6}"/>
              </a:ext>
            </a:extLst>
          </p:cNvPr>
          <p:cNvSpPr>
            <a:spLocks/>
          </p:cNvSpPr>
          <p:nvPr/>
        </p:nvSpPr>
        <p:spPr bwMode="auto">
          <a:xfrm>
            <a:off x="166688" y="1577975"/>
            <a:ext cx="8682037" cy="4899025"/>
          </a:xfrm>
          <a:custGeom>
            <a:avLst/>
            <a:gdLst>
              <a:gd name="T0" fmla="*/ 1430 w 5469"/>
              <a:gd name="T1" fmla="*/ 3086 h 3086"/>
              <a:gd name="T2" fmla="*/ 5469 w 5469"/>
              <a:gd name="T3" fmla="*/ 985 h 3086"/>
              <a:gd name="T4" fmla="*/ 5460 w 5469"/>
              <a:gd name="T5" fmla="*/ 0 h 3086"/>
              <a:gd name="T6" fmla="*/ 0 w 5469"/>
              <a:gd name="T7" fmla="*/ 3060 h 3086"/>
              <a:gd name="T8" fmla="*/ 1430 w 5469"/>
              <a:gd name="T9" fmla="*/ 3086 h 3086"/>
            </a:gdLst>
            <a:ahLst/>
            <a:cxnLst>
              <a:cxn ang="0">
                <a:pos x="T0" y="T1"/>
              </a:cxn>
              <a:cxn ang="0">
                <a:pos x="T2" y="T3"/>
              </a:cxn>
              <a:cxn ang="0">
                <a:pos x="T4" y="T5"/>
              </a:cxn>
              <a:cxn ang="0">
                <a:pos x="T6" y="T7"/>
              </a:cxn>
              <a:cxn ang="0">
                <a:pos x="T8" y="T9"/>
              </a:cxn>
            </a:cxnLst>
            <a:rect l="0" t="0" r="r" b="b"/>
            <a:pathLst>
              <a:path w="5469" h="3086">
                <a:moveTo>
                  <a:pt x="1430" y="3086"/>
                </a:moveTo>
                <a:lnTo>
                  <a:pt x="5469" y="985"/>
                </a:lnTo>
                <a:lnTo>
                  <a:pt x="5460" y="0"/>
                </a:lnTo>
                <a:lnTo>
                  <a:pt x="0" y="3060"/>
                </a:lnTo>
                <a:lnTo>
                  <a:pt x="1430" y="3086"/>
                </a:lnTo>
                <a:close/>
              </a:path>
            </a:pathLst>
          </a:custGeom>
          <a:solidFill>
            <a:srgbClr val="FF6600"/>
          </a:solidFill>
          <a:ln>
            <a:noFill/>
          </a:ln>
          <a:effectLst>
            <a:prstShdw prst="shdw17" dist="17961" dir="2700000">
              <a:srgbClr val="FF6600">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a:lstStyle/>
          <a:p>
            <a:endParaRPr lang="zh-CN" altLang="en-US"/>
          </a:p>
        </p:txBody>
      </p:sp>
      <p:sp>
        <p:nvSpPr>
          <p:cNvPr id="79893" name="Rectangle 25">
            <a:extLst>
              <a:ext uri="{FF2B5EF4-FFF2-40B4-BE49-F238E27FC236}">
                <a16:creationId xmlns:a16="http://schemas.microsoft.com/office/drawing/2014/main" id="{3715DC70-4801-41E5-BAD0-250F8098A6D6}"/>
              </a:ext>
            </a:extLst>
          </p:cNvPr>
          <p:cNvSpPr>
            <a:spLocks noChangeArrowheads="1"/>
          </p:cNvSpPr>
          <p:nvPr/>
        </p:nvSpPr>
        <p:spPr bwMode="auto">
          <a:xfrm>
            <a:off x="990600" y="2133600"/>
            <a:ext cx="3581400" cy="457200"/>
          </a:xfrm>
          <a:prstGeom prst="rect">
            <a:avLst/>
          </a:prstGeom>
          <a:solidFill>
            <a:srgbClr val="000099"/>
          </a:solidFill>
          <a:ln w="9525">
            <a:solidFill>
              <a:srgbClr val="40458C"/>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sz="2500" b="1">
                <a:solidFill>
                  <a:srgbClr val="FFFF00"/>
                </a:solidFill>
                <a:latin typeface="方正小标宋简体" pitchFamily="2" charset="-122"/>
                <a:ea typeface="方正小标宋简体" pitchFamily="2" charset="-122"/>
              </a:rPr>
              <a:t>可有不同的宏观物性</a:t>
            </a:r>
          </a:p>
        </p:txBody>
      </p:sp>
      <p:sp>
        <p:nvSpPr>
          <p:cNvPr id="65551" name="Text Box 15">
            <a:extLst>
              <a:ext uri="{FF2B5EF4-FFF2-40B4-BE49-F238E27FC236}">
                <a16:creationId xmlns:a16="http://schemas.microsoft.com/office/drawing/2014/main" id="{F06F1FC6-4672-408D-9F94-03A54C21CDDA}"/>
              </a:ext>
            </a:extLst>
          </p:cNvPr>
          <p:cNvSpPr txBox="1">
            <a:spLocks noChangeArrowheads="1"/>
          </p:cNvSpPr>
          <p:nvPr/>
        </p:nvSpPr>
        <p:spPr bwMode="auto">
          <a:xfrm>
            <a:off x="6172200" y="4695825"/>
            <a:ext cx="2971800" cy="396875"/>
          </a:xfrm>
          <a:prstGeom prst="rect">
            <a:avLst/>
          </a:prstGeom>
          <a:solidFill>
            <a:srgbClr val="006600"/>
          </a:solidFill>
          <a:ln>
            <a:noFill/>
          </a:ln>
          <a:effectLst>
            <a:outerShdw dist="35921" dir="2700000" algn="ctr" rotWithShape="0">
              <a:srgbClr val="808080"/>
            </a:outerShdw>
          </a:effectLst>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kumimoji="1" lang="zh-CN" altLang="en-US" sz="2000">
                <a:solidFill>
                  <a:srgbClr val="FFFF00"/>
                </a:solidFill>
                <a:latin typeface="方正小标宋简体" pitchFamily="2" charset="-122"/>
                <a:ea typeface="方正小标宋简体" pitchFamily="2" charset="-122"/>
              </a:rPr>
              <a:t>北方冬天塑料管道冻裂</a:t>
            </a:r>
          </a:p>
        </p:txBody>
      </p:sp>
      <p:sp>
        <p:nvSpPr>
          <p:cNvPr id="65552" name="Text Box 16">
            <a:extLst>
              <a:ext uri="{FF2B5EF4-FFF2-40B4-BE49-F238E27FC236}">
                <a16:creationId xmlns:a16="http://schemas.microsoft.com/office/drawing/2014/main" id="{590D76EB-E54F-4B34-891E-1847C696A106}"/>
              </a:ext>
            </a:extLst>
          </p:cNvPr>
          <p:cNvSpPr txBox="1">
            <a:spLocks noChangeArrowheads="1"/>
          </p:cNvSpPr>
          <p:nvPr/>
        </p:nvSpPr>
        <p:spPr bwMode="auto">
          <a:xfrm>
            <a:off x="6858000" y="4219575"/>
            <a:ext cx="2286000" cy="396875"/>
          </a:xfrm>
          <a:prstGeom prst="rect">
            <a:avLst/>
          </a:prstGeom>
          <a:solidFill>
            <a:srgbClr val="006600"/>
          </a:solidFill>
          <a:ln>
            <a:noFill/>
          </a:ln>
          <a:effectLst>
            <a:outerShdw dist="35921" dir="2700000" algn="ctr" rotWithShape="0">
              <a:srgbClr val="808080"/>
            </a:outerShdw>
          </a:effectLst>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a:solidFill>
                  <a:srgbClr val="FFFF00"/>
                </a:solidFill>
                <a:latin typeface="方正小标宋简体" pitchFamily="2" charset="-122"/>
                <a:ea typeface="方正小标宋简体" pitchFamily="2" charset="-122"/>
              </a:rPr>
              <a:t>轮胎在低温下变硬</a:t>
            </a:r>
          </a:p>
        </p:txBody>
      </p:sp>
      <p:sp>
        <p:nvSpPr>
          <p:cNvPr id="2" name="Text Box 15">
            <a:extLst>
              <a:ext uri="{FF2B5EF4-FFF2-40B4-BE49-F238E27FC236}">
                <a16:creationId xmlns:a16="http://schemas.microsoft.com/office/drawing/2014/main" id="{6E557D8A-4DD7-4D44-9A8E-9EED557709B8}"/>
              </a:ext>
            </a:extLst>
          </p:cNvPr>
          <p:cNvSpPr txBox="1">
            <a:spLocks noChangeArrowheads="1"/>
          </p:cNvSpPr>
          <p:nvPr/>
        </p:nvSpPr>
        <p:spPr bwMode="auto">
          <a:xfrm>
            <a:off x="5867400" y="5172075"/>
            <a:ext cx="3276600" cy="396875"/>
          </a:xfrm>
          <a:prstGeom prst="rect">
            <a:avLst/>
          </a:prstGeom>
          <a:solidFill>
            <a:srgbClr val="006600"/>
          </a:solidFill>
          <a:ln>
            <a:noFill/>
          </a:ln>
          <a:effectLst>
            <a:outerShdw dist="35921" dir="2700000" algn="ctr" rotWithShape="0">
              <a:srgbClr val="808080"/>
            </a:outerShdw>
          </a:effectLst>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kumimoji="1" lang="zh-CN" altLang="en-US" sz="2000">
                <a:solidFill>
                  <a:srgbClr val="FFFF00"/>
                </a:solidFill>
                <a:latin typeface="方正小标宋简体" pitchFamily="2" charset="-122"/>
                <a:ea typeface="方正小标宋简体" pitchFamily="2" charset="-122"/>
              </a:rPr>
              <a:t>有机玻璃</a:t>
            </a:r>
            <a:r>
              <a:rPr kumimoji="1" lang="en-US" altLang="zh-CN" sz="2000">
                <a:solidFill>
                  <a:srgbClr val="FFFF00"/>
                </a:solidFill>
                <a:latin typeface="方正小标宋简体" pitchFamily="2" charset="-122"/>
                <a:ea typeface="方正小标宋简体" pitchFamily="2" charset="-122"/>
              </a:rPr>
              <a:t>, T&gt;100</a:t>
            </a:r>
            <a:r>
              <a:rPr kumimoji="1" lang="en-US" altLang="zh-CN" sz="2000">
                <a:solidFill>
                  <a:srgbClr val="FFFF00"/>
                </a:solidFill>
                <a:latin typeface="方正小标宋简体" pitchFamily="2" charset="-122"/>
                <a:ea typeface="方正小标宋简体" pitchFamily="2" charset="-122"/>
                <a:sym typeface="Symbol" panose="05050102010706020507" pitchFamily="18" charset="2"/>
              </a:rPr>
              <a:t>C, </a:t>
            </a:r>
            <a:r>
              <a:rPr kumimoji="1" lang="zh-CN" altLang="en-US" sz="2000">
                <a:solidFill>
                  <a:srgbClr val="FFFF00"/>
                </a:solidFill>
                <a:latin typeface="方正小标宋简体" pitchFamily="2" charset="-122"/>
                <a:ea typeface="方正小标宋简体" pitchFamily="2" charset="-122"/>
                <a:sym typeface="Symbol" panose="05050102010706020507" pitchFamily="18" charset="2"/>
              </a:rPr>
              <a:t>变软</a:t>
            </a:r>
            <a:endParaRPr kumimoji="1" lang="zh-CN" altLang="en-US" sz="2000">
              <a:solidFill>
                <a:srgbClr val="FFFF00"/>
              </a:solidFill>
              <a:latin typeface="方正小标宋简体" pitchFamily="2" charset="-122"/>
              <a:ea typeface="方正小标宋简体" pitchFamily="2" charset="-122"/>
            </a:endParaRPr>
          </a:p>
        </p:txBody>
      </p:sp>
      <p:sp>
        <p:nvSpPr>
          <p:cNvPr id="3" name="Text Box 15">
            <a:extLst>
              <a:ext uri="{FF2B5EF4-FFF2-40B4-BE49-F238E27FC236}">
                <a16:creationId xmlns:a16="http://schemas.microsoft.com/office/drawing/2014/main" id="{A33C084F-45E2-4286-9427-440C0C61ECF8}"/>
              </a:ext>
            </a:extLst>
          </p:cNvPr>
          <p:cNvSpPr txBox="1">
            <a:spLocks noChangeArrowheads="1"/>
          </p:cNvSpPr>
          <p:nvPr/>
        </p:nvSpPr>
        <p:spPr bwMode="auto">
          <a:xfrm>
            <a:off x="5486400" y="5648325"/>
            <a:ext cx="3657600" cy="396875"/>
          </a:xfrm>
          <a:prstGeom prst="rect">
            <a:avLst/>
          </a:prstGeom>
          <a:solidFill>
            <a:srgbClr val="006600"/>
          </a:solidFill>
          <a:ln>
            <a:noFill/>
          </a:ln>
          <a:effectLst>
            <a:outerShdw dist="35921" dir="2700000" algn="ctr" rotWithShape="0">
              <a:srgbClr val="808080"/>
            </a:outerShdw>
          </a:effectLst>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kumimoji="1" lang="zh-CN" altLang="en-US" sz="2000">
                <a:solidFill>
                  <a:srgbClr val="FFFF00"/>
                </a:solidFill>
                <a:latin typeface="方正小标宋简体" pitchFamily="2" charset="-122"/>
                <a:ea typeface="方正小标宋简体" pitchFamily="2" charset="-122"/>
                <a:sym typeface="Symbol" panose="05050102010706020507" pitchFamily="18" charset="2"/>
              </a:rPr>
              <a:t>矿泉水塑料瓶遇开水收缩变形</a:t>
            </a:r>
            <a:endParaRPr kumimoji="1" lang="en-US" altLang="zh-CN" sz="2000">
              <a:solidFill>
                <a:srgbClr val="FFFF00"/>
              </a:solidFill>
              <a:latin typeface="方正小标宋简体" pitchFamily="2" charset="-122"/>
              <a:ea typeface="方正小标宋简体" pitchFamily="2" charset="-122"/>
            </a:endParaRPr>
          </a:p>
        </p:txBody>
      </p:sp>
      <p:grpSp>
        <p:nvGrpSpPr>
          <p:cNvPr id="79924" name="Group 52">
            <a:extLst>
              <a:ext uri="{FF2B5EF4-FFF2-40B4-BE49-F238E27FC236}">
                <a16:creationId xmlns:a16="http://schemas.microsoft.com/office/drawing/2014/main" id="{0760ADFB-4DC8-4B54-863F-CA4F783E255C}"/>
              </a:ext>
            </a:extLst>
          </p:cNvPr>
          <p:cNvGrpSpPr>
            <a:grpSpLocks/>
          </p:cNvGrpSpPr>
          <p:nvPr/>
        </p:nvGrpSpPr>
        <p:grpSpPr bwMode="auto">
          <a:xfrm>
            <a:off x="0" y="1524000"/>
            <a:ext cx="8853488" cy="4983163"/>
            <a:chOff x="0" y="960"/>
            <a:chExt cx="5577" cy="3139"/>
          </a:xfrm>
        </p:grpSpPr>
        <p:grpSp>
          <p:nvGrpSpPr>
            <p:cNvPr id="79923" name="Group 51">
              <a:extLst>
                <a:ext uri="{FF2B5EF4-FFF2-40B4-BE49-F238E27FC236}">
                  <a16:creationId xmlns:a16="http://schemas.microsoft.com/office/drawing/2014/main" id="{7273CCC4-FB6F-4EDB-9FB6-1E12CDF566D1}"/>
                </a:ext>
              </a:extLst>
            </p:cNvPr>
            <p:cNvGrpSpPr>
              <a:grpSpLocks/>
            </p:cNvGrpSpPr>
            <p:nvPr/>
          </p:nvGrpSpPr>
          <p:grpSpPr bwMode="auto">
            <a:xfrm>
              <a:off x="0" y="3053"/>
              <a:ext cx="1545" cy="1046"/>
              <a:chOff x="0" y="3034"/>
              <a:chExt cx="1545" cy="1046"/>
            </a:xfrm>
          </p:grpSpPr>
          <p:sp>
            <p:nvSpPr>
              <p:cNvPr id="79879" name="AutoShape 7">
                <a:extLst>
                  <a:ext uri="{FF2B5EF4-FFF2-40B4-BE49-F238E27FC236}">
                    <a16:creationId xmlns:a16="http://schemas.microsoft.com/office/drawing/2014/main" id="{526603DA-B300-4278-BA8B-B0A9FB24591D}"/>
                  </a:ext>
                </a:extLst>
              </p:cNvPr>
              <p:cNvSpPr>
                <a:spLocks noChangeArrowheads="1"/>
              </p:cNvSpPr>
              <p:nvPr/>
            </p:nvSpPr>
            <p:spPr bwMode="auto">
              <a:xfrm>
                <a:off x="0" y="3034"/>
                <a:ext cx="1545" cy="1046"/>
              </a:xfrm>
              <a:prstGeom prst="roundRect">
                <a:avLst>
                  <a:gd name="adj" fmla="val 5884"/>
                </a:avLst>
              </a:prstGeom>
              <a:solidFill>
                <a:srgbClr val="0033CC"/>
              </a:solidFill>
              <a:ln>
                <a:noFill/>
              </a:ln>
              <a:effectLst>
                <a:prstShdw prst="shdw17" dist="17961" dir="2700000">
                  <a:srgbClr val="0033CC">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grpSp>
            <p:nvGrpSpPr>
              <p:cNvPr id="79922" name="Group 50">
                <a:extLst>
                  <a:ext uri="{FF2B5EF4-FFF2-40B4-BE49-F238E27FC236}">
                    <a16:creationId xmlns:a16="http://schemas.microsoft.com/office/drawing/2014/main" id="{0669A89B-1529-474D-AEE0-F4E1456F1CF3}"/>
                  </a:ext>
                </a:extLst>
              </p:cNvPr>
              <p:cNvGrpSpPr>
                <a:grpSpLocks/>
              </p:cNvGrpSpPr>
              <p:nvPr/>
            </p:nvGrpSpPr>
            <p:grpSpPr bwMode="auto">
              <a:xfrm>
                <a:off x="54" y="3078"/>
                <a:ext cx="1443" cy="966"/>
                <a:chOff x="54" y="3078"/>
                <a:chExt cx="1443" cy="966"/>
              </a:xfrm>
            </p:grpSpPr>
            <p:pic>
              <p:nvPicPr>
                <p:cNvPr id="79916" name="Picture 44" descr="201003261102220">
                  <a:extLst>
                    <a:ext uri="{FF2B5EF4-FFF2-40B4-BE49-F238E27FC236}">
                      <a16:creationId xmlns:a16="http://schemas.microsoft.com/office/drawing/2014/main" id="{E0A7A76A-324E-4160-ADAA-DBE1A8A58FB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 y="3081"/>
                  <a:ext cx="1440" cy="963"/>
                </a:xfrm>
                <a:prstGeom prst="rect">
                  <a:avLst/>
                </a:prstGeom>
                <a:noFill/>
                <a:extLst>
                  <a:ext uri="{909E8E84-426E-40DD-AFC4-6F175D3DCCD1}">
                    <a14:hiddenFill xmlns:a14="http://schemas.microsoft.com/office/drawing/2010/main">
                      <a:solidFill>
                        <a:srgbClr val="FFFFFF"/>
                      </a:solidFill>
                    </a14:hiddenFill>
                  </a:ext>
                </a:extLst>
              </p:spPr>
            </p:pic>
            <p:pic>
              <p:nvPicPr>
                <p:cNvPr id="79910" name="Picture 38">
                  <a:extLst>
                    <a:ext uri="{FF2B5EF4-FFF2-40B4-BE49-F238E27FC236}">
                      <a16:creationId xmlns:a16="http://schemas.microsoft.com/office/drawing/2014/main" id="{CB1FCEAE-6D9C-45B1-B2A5-CC089E335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 y="3078"/>
                  <a:ext cx="270" cy="9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9921" name="Group 49">
              <a:extLst>
                <a:ext uri="{FF2B5EF4-FFF2-40B4-BE49-F238E27FC236}">
                  <a16:creationId xmlns:a16="http://schemas.microsoft.com/office/drawing/2014/main" id="{2792F45C-5F0E-4099-9F92-F9C4141B1534}"/>
                </a:ext>
              </a:extLst>
            </p:cNvPr>
            <p:cNvGrpSpPr>
              <a:grpSpLocks/>
            </p:cNvGrpSpPr>
            <p:nvPr/>
          </p:nvGrpSpPr>
          <p:grpSpPr bwMode="auto">
            <a:xfrm>
              <a:off x="1326" y="2315"/>
              <a:ext cx="1545" cy="1046"/>
              <a:chOff x="1056" y="2458"/>
              <a:chExt cx="1545" cy="1046"/>
            </a:xfrm>
          </p:grpSpPr>
          <p:sp>
            <p:nvSpPr>
              <p:cNvPr id="79882" name="AutoShape 10">
                <a:extLst>
                  <a:ext uri="{FF2B5EF4-FFF2-40B4-BE49-F238E27FC236}">
                    <a16:creationId xmlns:a16="http://schemas.microsoft.com/office/drawing/2014/main" id="{F2CB4AB0-881A-4A8C-8BC1-E3472D944451}"/>
                  </a:ext>
                </a:extLst>
              </p:cNvPr>
              <p:cNvSpPr>
                <a:spLocks noChangeArrowheads="1"/>
              </p:cNvSpPr>
              <p:nvPr/>
            </p:nvSpPr>
            <p:spPr bwMode="auto">
              <a:xfrm>
                <a:off x="1056" y="2458"/>
                <a:ext cx="1545" cy="1046"/>
              </a:xfrm>
              <a:prstGeom prst="roundRect">
                <a:avLst>
                  <a:gd name="adj" fmla="val 5884"/>
                </a:avLst>
              </a:prstGeom>
              <a:solidFill>
                <a:srgbClr val="0066FF"/>
              </a:solidFill>
              <a:ln>
                <a:noFill/>
              </a:ln>
              <a:effectLst>
                <a:prstShdw prst="shdw17" dist="17961" dir="2700000">
                  <a:srgbClr val="0066FF">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pic>
            <p:nvPicPr>
              <p:cNvPr id="79920" name="Picture 48" descr="11445821">
                <a:extLst>
                  <a:ext uri="{FF2B5EF4-FFF2-40B4-BE49-F238E27FC236}">
                    <a16:creationId xmlns:a16="http://schemas.microsoft.com/office/drawing/2014/main" id="{94B79E7F-DDC8-44D8-8FD5-C4FAC065F52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 y="2514"/>
                <a:ext cx="1440" cy="9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901" name="Group 29">
              <a:extLst>
                <a:ext uri="{FF2B5EF4-FFF2-40B4-BE49-F238E27FC236}">
                  <a16:creationId xmlns:a16="http://schemas.microsoft.com/office/drawing/2014/main" id="{1C1FF272-B66A-4C9C-8307-043A2560E1F5}"/>
                </a:ext>
              </a:extLst>
            </p:cNvPr>
            <p:cNvGrpSpPr>
              <a:grpSpLocks/>
            </p:cNvGrpSpPr>
            <p:nvPr/>
          </p:nvGrpSpPr>
          <p:grpSpPr bwMode="auto">
            <a:xfrm>
              <a:off x="2688" y="1653"/>
              <a:ext cx="1545" cy="1046"/>
              <a:chOff x="2064" y="2178"/>
              <a:chExt cx="1545" cy="1046"/>
            </a:xfrm>
          </p:grpSpPr>
          <p:sp>
            <p:nvSpPr>
              <p:cNvPr id="79885" name="AutoShape 13">
                <a:extLst>
                  <a:ext uri="{FF2B5EF4-FFF2-40B4-BE49-F238E27FC236}">
                    <a16:creationId xmlns:a16="http://schemas.microsoft.com/office/drawing/2014/main" id="{7D76B2DD-9F27-45B1-80E9-E1F69E047DF6}"/>
                  </a:ext>
                </a:extLst>
              </p:cNvPr>
              <p:cNvSpPr>
                <a:spLocks noChangeArrowheads="1"/>
              </p:cNvSpPr>
              <p:nvPr/>
            </p:nvSpPr>
            <p:spPr bwMode="auto">
              <a:xfrm>
                <a:off x="2064" y="2178"/>
                <a:ext cx="1545" cy="1046"/>
              </a:xfrm>
              <a:prstGeom prst="roundRect">
                <a:avLst>
                  <a:gd name="adj" fmla="val 5884"/>
                </a:avLst>
              </a:prstGeom>
              <a:solidFill>
                <a:srgbClr val="6699FF"/>
              </a:solidFill>
              <a:ln>
                <a:noFill/>
              </a:ln>
              <a:effectLst>
                <a:prstShdw prst="shdw17" dist="17961" dir="2700000">
                  <a:srgbClr val="6699FF">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pic>
            <p:nvPicPr>
              <p:cNvPr id="79899" name="Picture 27">
                <a:extLst>
                  <a:ext uri="{FF2B5EF4-FFF2-40B4-BE49-F238E27FC236}">
                    <a16:creationId xmlns:a16="http://schemas.microsoft.com/office/drawing/2014/main" id="{2B0D2973-5AA6-4332-B00D-E0046882C9E3}"/>
                  </a:ext>
                </a:extLst>
              </p:cNvPr>
              <p:cNvPicPr preferRelativeResize="0">
                <a:picLocks noChangeAspect="1" noChangeArrowheads="1"/>
              </p:cNvPicPr>
              <p:nvPr/>
            </p:nvPicPr>
            <p:blipFill>
              <a:blip r:embed="rId5">
                <a:lum contrast="10000"/>
                <a:extLst>
                  <a:ext uri="{28A0092B-C50C-407E-A947-70E740481C1C}">
                    <a14:useLocalDpi xmlns:a14="http://schemas.microsoft.com/office/drawing/2010/main" val="0"/>
                  </a:ext>
                </a:extLst>
              </a:blip>
              <a:srcRect/>
              <a:stretch>
                <a:fillRect/>
              </a:stretch>
            </p:blipFill>
            <p:spPr bwMode="auto">
              <a:xfrm>
                <a:off x="2121" y="2229"/>
                <a:ext cx="1437" cy="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903" name="Group 31">
              <a:extLst>
                <a:ext uri="{FF2B5EF4-FFF2-40B4-BE49-F238E27FC236}">
                  <a16:creationId xmlns:a16="http://schemas.microsoft.com/office/drawing/2014/main" id="{4A82B06E-A534-4560-963A-2DD28EFE6A2E}"/>
                </a:ext>
              </a:extLst>
            </p:cNvPr>
            <p:cNvGrpSpPr>
              <a:grpSpLocks/>
            </p:cNvGrpSpPr>
            <p:nvPr/>
          </p:nvGrpSpPr>
          <p:grpSpPr bwMode="auto">
            <a:xfrm>
              <a:off x="4032" y="960"/>
              <a:ext cx="1545" cy="1046"/>
              <a:chOff x="3264" y="1536"/>
              <a:chExt cx="1545" cy="1046"/>
            </a:xfrm>
          </p:grpSpPr>
          <p:sp>
            <p:nvSpPr>
              <p:cNvPr id="79888" name="AutoShape 16">
                <a:extLst>
                  <a:ext uri="{FF2B5EF4-FFF2-40B4-BE49-F238E27FC236}">
                    <a16:creationId xmlns:a16="http://schemas.microsoft.com/office/drawing/2014/main" id="{5504E08A-EFCB-44FB-B1FB-BF1435FA7644}"/>
                  </a:ext>
                </a:extLst>
              </p:cNvPr>
              <p:cNvSpPr>
                <a:spLocks noChangeArrowheads="1"/>
              </p:cNvSpPr>
              <p:nvPr/>
            </p:nvSpPr>
            <p:spPr bwMode="auto">
              <a:xfrm>
                <a:off x="3264" y="1536"/>
                <a:ext cx="1545" cy="1046"/>
              </a:xfrm>
              <a:prstGeom prst="roundRect">
                <a:avLst>
                  <a:gd name="adj" fmla="val 5884"/>
                </a:avLst>
              </a:prstGeom>
              <a:solidFill>
                <a:srgbClr val="9999FF"/>
              </a:solidFill>
              <a:ln>
                <a:noFill/>
              </a:ln>
              <a:effectLst>
                <a:prstShdw prst="shdw17" dist="17961" dir="2700000">
                  <a:srgbClr val="9999FF">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pic>
            <p:nvPicPr>
              <p:cNvPr id="79902" name="Picture 30" descr="335074">
                <a:extLst>
                  <a:ext uri="{FF2B5EF4-FFF2-40B4-BE49-F238E27FC236}">
                    <a16:creationId xmlns:a16="http://schemas.microsoft.com/office/drawing/2014/main" id="{184699A2-F5E1-4BD0-8D56-781EBCB8589B}"/>
                  </a:ext>
                </a:extLst>
              </p:cNvPr>
              <p:cNvPicPr>
                <a:picLocks noChangeArrowheads="1"/>
              </p:cNvPicPr>
              <p:nvPr/>
            </p:nvPicPr>
            <p:blipFill>
              <a:blip r:embed="rId6">
                <a:lum contrast="12000"/>
                <a:extLst>
                  <a:ext uri="{28A0092B-C50C-407E-A947-70E740481C1C}">
                    <a14:useLocalDpi xmlns:a14="http://schemas.microsoft.com/office/drawing/2010/main" val="0"/>
                  </a:ext>
                </a:extLst>
              </a:blip>
              <a:srcRect/>
              <a:stretch>
                <a:fillRect/>
              </a:stretch>
            </p:blipFill>
            <p:spPr bwMode="auto">
              <a:xfrm>
                <a:off x="3312" y="1584"/>
                <a:ext cx="1440" cy="9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5555" name="Text Box 19">
            <a:extLst>
              <a:ext uri="{FF2B5EF4-FFF2-40B4-BE49-F238E27FC236}">
                <a16:creationId xmlns:a16="http://schemas.microsoft.com/office/drawing/2014/main" id="{CC3EE37B-C6CB-42A9-B234-4B34EBFA9341}"/>
              </a:ext>
            </a:extLst>
          </p:cNvPr>
          <p:cNvSpPr txBox="1">
            <a:spLocks noChangeArrowheads="1"/>
          </p:cNvSpPr>
          <p:nvPr/>
        </p:nvSpPr>
        <p:spPr bwMode="auto">
          <a:xfrm>
            <a:off x="3200400" y="6121400"/>
            <a:ext cx="5943600" cy="701675"/>
          </a:xfrm>
          <a:prstGeom prst="rect">
            <a:avLst/>
          </a:prstGeom>
          <a:solidFill>
            <a:srgbClr val="0000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EAE8E2"/>
                </a:solidFill>
                <a:latin typeface="Times New Roman" panose="02020603050405020304" pitchFamily="18" charset="0"/>
              </a:rPr>
              <a:t>尽管聚合物结构无变化，但对于不同温度或外力，聚合物大分子运动是不同的，物理性质也不同。</a:t>
            </a:r>
          </a:p>
        </p:txBody>
      </p:sp>
      <p:sp>
        <p:nvSpPr>
          <p:cNvPr id="4" name="灯片编号占位符 3">
            <a:extLst>
              <a:ext uri="{FF2B5EF4-FFF2-40B4-BE49-F238E27FC236}">
                <a16:creationId xmlns:a16="http://schemas.microsoft.com/office/drawing/2014/main" id="{6B69F89C-5437-4615-AD0D-2AFAB8E2EC82}"/>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9924"/>
                                        </p:tgtEl>
                                        <p:attrNameLst>
                                          <p:attrName>style.visibility</p:attrName>
                                        </p:attrNameLst>
                                      </p:cBhvr>
                                      <p:to>
                                        <p:strVal val="visible"/>
                                      </p:to>
                                    </p:set>
                                    <p:animEffect transition="in" filter="wipe(left)">
                                      <p:cBhvr>
                                        <p:cTn id="7" dur="1000"/>
                                        <p:tgtEl>
                                          <p:spTgt spid="79924"/>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79877"/>
                                        </p:tgtEl>
                                        <p:attrNameLst>
                                          <p:attrName>style.visibility</p:attrName>
                                        </p:attrNameLst>
                                      </p:cBhvr>
                                      <p:to>
                                        <p:strVal val="visible"/>
                                      </p:to>
                                    </p:set>
                                    <p:animEffect transition="in" filter="wipe(left)">
                                      <p:cBhvr>
                                        <p:cTn id="11" dur="1000"/>
                                        <p:tgtEl>
                                          <p:spTgt spid="79877"/>
                                        </p:tgtEl>
                                      </p:cBhvr>
                                    </p:animEffect>
                                  </p:childTnLst>
                                </p:cTn>
                              </p:par>
                            </p:childTnLst>
                          </p:cTn>
                        </p:par>
                        <p:par>
                          <p:cTn id="12" fill="hold" nodeType="afterGroup">
                            <p:stCondLst>
                              <p:cond delay="2000"/>
                            </p:stCondLst>
                            <p:childTnLst>
                              <p:par>
                                <p:cTn id="13" presetID="12" presetClass="entr" presetSubtype="2" fill="hold" grpId="0" nodeType="afterEffect">
                                  <p:stCondLst>
                                    <p:cond delay="0"/>
                                  </p:stCondLst>
                                  <p:childTnLst>
                                    <p:set>
                                      <p:cBhvr>
                                        <p:cTn id="14" dur="1" fill="hold">
                                          <p:stCondLst>
                                            <p:cond delay="0"/>
                                          </p:stCondLst>
                                        </p:cTn>
                                        <p:tgtEl>
                                          <p:spTgt spid="65552"/>
                                        </p:tgtEl>
                                        <p:attrNameLst>
                                          <p:attrName>style.visibility</p:attrName>
                                        </p:attrNameLst>
                                      </p:cBhvr>
                                      <p:to>
                                        <p:strVal val="visible"/>
                                      </p:to>
                                    </p:set>
                                    <p:animEffect transition="in" filter="slide(fromRight)">
                                      <p:cBhvr>
                                        <p:cTn id="15" dur="500"/>
                                        <p:tgtEl>
                                          <p:spTgt spid="65552"/>
                                        </p:tgtEl>
                                      </p:cBhvr>
                                    </p:animEffect>
                                  </p:childTnLst>
                                </p:cTn>
                              </p:par>
                            </p:childTnLst>
                          </p:cTn>
                        </p:par>
                        <p:par>
                          <p:cTn id="16" fill="hold" nodeType="afterGroup">
                            <p:stCondLst>
                              <p:cond delay="2500"/>
                            </p:stCondLst>
                            <p:childTnLst>
                              <p:par>
                                <p:cTn id="17" presetID="12" presetClass="entr" presetSubtype="2" fill="hold" grpId="0" nodeType="afterEffect">
                                  <p:stCondLst>
                                    <p:cond delay="0"/>
                                  </p:stCondLst>
                                  <p:childTnLst>
                                    <p:set>
                                      <p:cBhvr>
                                        <p:cTn id="18" dur="1" fill="hold">
                                          <p:stCondLst>
                                            <p:cond delay="0"/>
                                          </p:stCondLst>
                                        </p:cTn>
                                        <p:tgtEl>
                                          <p:spTgt spid="65551"/>
                                        </p:tgtEl>
                                        <p:attrNameLst>
                                          <p:attrName>style.visibility</p:attrName>
                                        </p:attrNameLst>
                                      </p:cBhvr>
                                      <p:to>
                                        <p:strVal val="visible"/>
                                      </p:to>
                                    </p:set>
                                    <p:animEffect transition="in" filter="slide(fromRight)">
                                      <p:cBhvr>
                                        <p:cTn id="19" dur="500"/>
                                        <p:tgtEl>
                                          <p:spTgt spid="65551"/>
                                        </p:tgtEl>
                                      </p:cBhvr>
                                    </p:animEffect>
                                  </p:childTnLst>
                                </p:cTn>
                              </p:par>
                            </p:childTnLst>
                          </p:cTn>
                        </p:par>
                        <p:par>
                          <p:cTn id="20" fill="hold" nodeType="afterGroup">
                            <p:stCondLst>
                              <p:cond delay="3000"/>
                            </p:stCondLst>
                            <p:childTnLst>
                              <p:par>
                                <p:cTn id="21" presetID="12" presetClass="entr" presetSubtype="2"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lide(fromRight)">
                                      <p:cBhvr>
                                        <p:cTn id="23" dur="500"/>
                                        <p:tgtEl>
                                          <p:spTgt spid="2"/>
                                        </p:tgtEl>
                                      </p:cBhvr>
                                    </p:animEffect>
                                  </p:childTnLst>
                                </p:cTn>
                              </p:par>
                            </p:childTnLst>
                          </p:cTn>
                        </p:par>
                        <p:par>
                          <p:cTn id="24" fill="hold" nodeType="afterGroup">
                            <p:stCondLst>
                              <p:cond delay="3500"/>
                            </p:stCondLst>
                            <p:childTnLst>
                              <p:par>
                                <p:cTn id="25" presetID="12" presetClass="entr" presetSubtype="2"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lide(fromRight)">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65555"/>
                                        </p:tgtEl>
                                        <p:attrNameLst>
                                          <p:attrName>style.visibility</p:attrName>
                                        </p:attrNameLst>
                                      </p:cBhvr>
                                      <p:to>
                                        <p:strVal val="visible"/>
                                      </p:to>
                                    </p:set>
                                    <p:animEffect transition="in" filter="slide(fromRight)">
                                      <p:cBhvr>
                                        <p:cTn id="32" dur="500"/>
                                        <p:tgtEl>
                                          <p:spTgt spid="65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1" grpId="0" animBg="1"/>
      <p:bldP spid="65552" grpId="0" animBg="1"/>
      <p:bldP spid="2" grpId="0" animBg="1"/>
      <p:bldP spid="3" grpId="0" animBg="1"/>
      <p:bldP spid="6555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8">
            <a:extLst>
              <a:ext uri="{FF2B5EF4-FFF2-40B4-BE49-F238E27FC236}">
                <a16:creationId xmlns:a16="http://schemas.microsoft.com/office/drawing/2014/main" id="{5CA2175A-8253-4B00-8DD8-69294805DCF2}"/>
              </a:ext>
            </a:extLst>
          </p:cNvPr>
          <p:cNvSpPr txBox="1">
            <a:spLocks noChangeArrowheads="1"/>
          </p:cNvSpPr>
          <p:nvPr/>
        </p:nvSpPr>
        <p:spPr bwMode="auto">
          <a:xfrm>
            <a:off x="304800" y="1143000"/>
            <a:ext cx="32004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a:t>
            </a:r>
            <a:r>
              <a:rPr lang="en-US" altLang="zh-CN" sz="2800">
                <a:solidFill>
                  <a:srgbClr val="FFFF00"/>
                </a:solidFill>
                <a:latin typeface="Times New Roman" panose="02020603050405020304" pitchFamily="18" charset="0"/>
                <a:ea typeface="隶书" panose="02010509060101010101" pitchFamily="49" charset="-122"/>
              </a:rPr>
              <a:t>6</a:t>
            </a:r>
            <a:r>
              <a:rPr lang="zh-CN" altLang="en-US" sz="2800">
                <a:solidFill>
                  <a:srgbClr val="FFFF00"/>
                </a:solidFill>
                <a:latin typeface="Times New Roman" panose="02020603050405020304" pitchFamily="18" charset="0"/>
                <a:ea typeface="隶书" panose="02010509060101010101" pitchFamily="49" charset="-122"/>
              </a:rPr>
              <a:t>）实验速率</a:t>
            </a:r>
          </a:p>
        </p:txBody>
      </p:sp>
      <p:sp>
        <p:nvSpPr>
          <p:cNvPr id="17413" name="Text Box 9" descr="画布">
            <a:extLst>
              <a:ext uri="{FF2B5EF4-FFF2-40B4-BE49-F238E27FC236}">
                <a16:creationId xmlns:a16="http://schemas.microsoft.com/office/drawing/2014/main" id="{29BF7445-1291-4601-95BF-CB7C1058B9B3}"/>
              </a:ext>
            </a:extLst>
          </p:cNvPr>
          <p:cNvSpPr txBox="1">
            <a:spLocks noChangeArrowheads="1"/>
          </p:cNvSpPr>
          <p:nvPr/>
        </p:nvSpPr>
        <p:spPr bwMode="auto">
          <a:xfrm>
            <a:off x="323850" y="1820863"/>
            <a:ext cx="8208963" cy="1273175"/>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Font typeface="Wingdings" panose="05000000000000000000" pitchFamily="2" charset="2"/>
              <a:buChar char="Ø"/>
            </a:pPr>
            <a:r>
              <a:rPr kumimoji="1" lang="zh-CN" altLang="en-US" sz="2500" b="1">
                <a:solidFill>
                  <a:schemeClr val="bg1"/>
                </a:solidFill>
                <a:latin typeface="微软雅黑" panose="020B0503020204020204" pitchFamily="34" charset="-122"/>
                <a:ea typeface="微软雅黑" panose="020B0503020204020204" pitchFamily="34" charset="-122"/>
              </a:rPr>
              <a:t>升温速率（降温速率）：</a:t>
            </a:r>
          </a:p>
          <a:p>
            <a:pPr algn="just" eaLnBrk="1" hangingPunct="1">
              <a:lnSpc>
                <a:spcPct val="130000"/>
              </a:lnSpc>
              <a:spcBef>
                <a:spcPct val="50000"/>
              </a:spcBef>
              <a:buFont typeface="Wingdings" panose="05000000000000000000" pitchFamily="2" charset="2"/>
              <a:buNone/>
            </a:pPr>
            <a:r>
              <a:rPr kumimoji="1" lang="zh-CN" altLang="en-US" sz="2500" b="1">
                <a:solidFill>
                  <a:schemeClr val="bg1"/>
                </a:solidFill>
                <a:latin typeface="微软雅黑" panose="020B0503020204020204" pitchFamily="34" charset="-122"/>
                <a:ea typeface="微软雅黑" panose="020B0503020204020204" pitchFamily="34" charset="-122"/>
              </a:rPr>
              <a:t>升温（降温）速率越快，测得的</a:t>
            </a:r>
            <a:r>
              <a:rPr kumimoji="1" lang="en-US" altLang="zh-CN" sz="2500" b="1" i="1">
                <a:solidFill>
                  <a:schemeClr val="bg1"/>
                </a:solidFill>
                <a:latin typeface="微软雅黑" panose="020B0503020204020204" pitchFamily="34" charset="-122"/>
                <a:ea typeface="微软雅黑" panose="020B0503020204020204" pitchFamily="34" charset="-122"/>
              </a:rPr>
              <a:t>T</a:t>
            </a:r>
            <a:r>
              <a:rPr kumimoji="1" lang="en-US" altLang="zh-CN" sz="2500" b="1" i="1" baseline="-25000">
                <a:solidFill>
                  <a:schemeClr val="bg1"/>
                </a:solidFill>
                <a:latin typeface="微软雅黑" panose="020B0503020204020204" pitchFamily="34" charset="-122"/>
                <a:ea typeface="微软雅黑" panose="020B0503020204020204" pitchFamily="34" charset="-122"/>
              </a:rPr>
              <a:t>g</a:t>
            </a:r>
            <a:r>
              <a:rPr kumimoji="1" lang="zh-CN" altLang="en-US" sz="2500" b="1">
                <a:solidFill>
                  <a:schemeClr val="bg1"/>
                </a:solidFill>
                <a:latin typeface="微软雅黑" panose="020B0503020204020204" pitchFamily="34" charset="-122"/>
                <a:ea typeface="微软雅黑" panose="020B0503020204020204" pitchFamily="34" charset="-122"/>
              </a:rPr>
              <a:t>越高。</a:t>
            </a:r>
          </a:p>
        </p:txBody>
      </p:sp>
      <p:sp>
        <p:nvSpPr>
          <p:cNvPr id="17416" name="Text Box 2">
            <a:extLst>
              <a:ext uri="{FF2B5EF4-FFF2-40B4-BE49-F238E27FC236}">
                <a16:creationId xmlns:a16="http://schemas.microsoft.com/office/drawing/2014/main" id="{A8BEB62E-2FEA-46CE-8D60-5F978664045F}"/>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grpSp>
        <p:nvGrpSpPr>
          <p:cNvPr id="17417" name="Group 9">
            <a:extLst>
              <a:ext uri="{FF2B5EF4-FFF2-40B4-BE49-F238E27FC236}">
                <a16:creationId xmlns:a16="http://schemas.microsoft.com/office/drawing/2014/main" id="{F519B1B6-C6F6-4C60-9782-7E6CB44869CA}"/>
              </a:ext>
            </a:extLst>
          </p:cNvPr>
          <p:cNvGrpSpPr>
            <a:grpSpLocks/>
          </p:cNvGrpSpPr>
          <p:nvPr/>
        </p:nvGrpSpPr>
        <p:grpSpPr bwMode="auto">
          <a:xfrm>
            <a:off x="2971800" y="3352800"/>
            <a:ext cx="3276600" cy="3024188"/>
            <a:chOff x="3648" y="2112"/>
            <a:chExt cx="1892" cy="1780"/>
          </a:xfrm>
        </p:grpSpPr>
        <p:graphicFrame>
          <p:nvGraphicFramePr>
            <p:cNvPr id="17418" name="Object 10">
              <a:extLst>
                <a:ext uri="{FF2B5EF4-FFF2-40B4-BE49-F238E27FC236}">
                  <a16:creationId xmlns:a16="http://schemas.microsoft.com/office/drawing/2014/main" id="{2FC4813C-878D-49D3-85DB-FFDA3AA83F3B}"/>
                </a:ext>
              </a:extLst>
            </p:cNvPr>
            <p:cNvGraphicFramePr>
              <a:graphicFrameLocks noChangeAspect="1"/>
            </p:cNvGraphicFramePr>
            <p:nvPr/>
          </p:nvGraphicFramePr>
          <p:xfrm>
            <a:off x="3648" y="2112"/>
            <a:ext cx="1892" cy="1780"/>
          </p:xfrm>
          <a:graphic>
            <a:graphicData uri="http://schemas.openxmlformats.org/presentationml/2006/ole">
              <mc:AlternateContent xmlns:mc="http://schemas.openxmlformats.org/markup-compatibility/2006">
                <mc:Choice xmlns:v="urn:schemas-microsoft-com:vml" Requires="v">
                  <p:oleObj spid="_x0000_s17458" name="ISIS/Draw Sketch" r:id="rId3" imgW="2009520" imgH="2752560" progId="ISISServer">
                    <p:embed/>
                  </p:oleObj>
                </mc:Choice>
                <mc:Fallback>
                  <p:oleObj name="ISIS/Draw Sketch" r:id="rId3" imgW="2009520" imgH="2752560" progId="ISISServer">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2112"/>
                          <a:ext cx="1892" cy="1780"/>
                        </a:xfrm>
                        <a:prstGeom prst="rect">
                          <a:avLst/>
                        </a:prstGeom>
                        <a:solidFill>
                          <a:srgbClr val="FF9900"/>
                        </a:solidFill>
                        <a:ln>
                          <a:noFill/>
                        </a:ln>
                        <a:effectLst>
                          <a:outerShdw dist="35921" dir="27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7419" name="Rectangle 11">
              <a:extLst>
                <a:ext uri="{FF2B5EF4-FFF2-40B4-BE49-F238E27FC236}">
                  <a16:creationId xmlns:a16="http://schemas.microsoft.com/office/drawing/2014/main" id="{18D5F5EF-0F1C-46BB-BA7F-2FE56521CB82}"/>
                </a:ext>
              </a:extLst>
            </p:cNvPr>
            <p:cNvSpPr>
              <a:spLocks noChangeArrowheads="1"/>
            </p:cNvSpPr>
            <p:nvPr/>
          </p:nvSpPr>
          <p:spPr bwMode="auto">
            <a:xfrm>
              <a:off x="4080" y="3675"/>
              <a:ext cx="1096" cy="216"/>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宋体" panose="02010600030101010101" pitchFamily="2" charset="-122"/>
                  <a:ea typeface="宋体" panose="02010600030101010101" pitchFamily="2" charset="-122"/>
                </a:rPr>
                <a:t>比体积</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温度曲线</a:t>
              </a:r>
            </a:p>
          </p:txBody>
        </p:sp>
      </p:grpSp>
      <p:sp>
        <p:nvSpPr>
          <p:cNvPr id="2" name="灯片编号占位符 1">
            <a:extLst>
              <a:ext uri="{FF2B5EF4-FFF2-40B4-BE49-F238E27FC236}">
                <a16:creationId xmlns:a16="http://schemas.microsoft.com/office/drawing/2014/main" id="{67724DB3-D7E8-4499-9BE2-D815841845F1}"/>
              </a:ext>
            </a:extLst>
          </p:cNvPr>
          <p:cNvSpPr>
            <a:spLocks noGrp="1"/>
          </p:cNvSpPr>
          <p:nvPr>
            <p:ph type="sldNum" sz="quarter" idx="12"/>
          </p:nvPr>
        </p:nvSpPr>
        <p:spPr/>
        <p:txBody>
          <a:bodyPr/>
          <a:lstStyle/>
          <a:p>
            <a:fld id="{8A7A6979-0714-4377-B894-6BE4C2D6E202}" type="slidenum">
              <a:rPr lang="en-US" smtClean="0"/>
              <a:pPr/>
              <a:t>50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17417"/>
                                        </p:tgtEl>
                                        <p:attrNameLst>
                                          <p:attrName>style.visibility</p:attrName>
                                        </p:attrNameLst>
                                      </p:cBhvr>
                                      <p:to>
                                        <p:strVal val="visible"/>
                                      </p:to>
                                    </p:set>
                                    <p:animEffect transition="in" filter="slide(fromLeft)">
                                      <p:cBhvr>
                                        <p:cTn id="7" dur="1000"/>
                                        <p:tgtEl>
                                          <p:spTgt spid="17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descr="画布">
            <a:extLst>
              <a:ext uri="{FF2B5EF4-FFF2-40B4-BE49-F238E27FC236}">
                <a16:creationId xmlns:a16="http://schemas.microsoft.com/office/drawing/2014/main" id="{26C8B7A8-36E3-41C7-8150-2FA6B13BDF4E}"/>
              </a:ext>
            </a:extLst>
          </p:cNvPr>
          <p:cNvSpPr>
            <a:spLocks noChangeArrowheads="1"/>
          </p:cNvSpPr>
          <p:nvPr/>
        </p:nvSpPr>
        <p:spPr bwMode="auto">
          <a:xfrm>
            <a:off x="304800" y="1905000"/>
            <a:ext cx="8210550" cy="1670586"/>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Font typeface="Wingdings" panose="05000000000000000000" pitchFamily="2" charset="2"/>
              <a:buNone/>
            </a:pPr>
            <a:r>
              <a:rPr kumimoji="1" lang="zh-CN" altLang="en-US" sz="2400" b="1" dirty="0">
                <a:solidFill>
                  <a:srgbClr val="FFFF00"/>
                </a:solidFill>
                <a:latin typeface="微软雅黑" panose="020B0503020204020204" pitchFamily="34" charset="-122"/>
                <a:ea typeface="微软雅黑" panose="020B0503020204020204" pitchFamily="34" charset="-122"/>
              </a:rPr>
              <a:t>外力作用时间（测量的频率</a:t>
            </a:r>
            <a:r>
              <a:rPr kumimoji="1" lang="en-US" altLang="zh-CN" sz="2400" b="1" dirty="0">
                <a:solidFill>
                  <a:srgbClr val="FFFF00"/>
                </a:solidFill>
                <a:latin typeface="微软雅黑" panose="020B0503020204020204" pitchFamily="34" charset="-122"/>
                <a:ea typeface="微软雅黑" panose="020B0503020204020204" pitchFamily="34" charset="-122"/>
              </a:rPr>
              <a:t>)</a:t>
            </a:r>
            <a:r>
              <a:rPr kumimoji="1" lang="zh-CN" altLang="en-US" sz="2400" b="1" dirty="0">
                <a:solidFill>
                  <a:srgbClr val="FFFF00"/>
                </a:solidFill>
                <a:latin typeface="微软雅黑" panose="020B0503020204020204" pitchFamily="34" charset="-122"/>
                <a:ea typeface="微软雅黑" panose="020B0503020204020204" pitchFamily="34" charset="-122"/>
              </a:rPr>
              <a:t>：</a:t>
            </a:r>
          </a:p>
          <a:p>
            <a:pPr algn="just" eaLnBrk="1" hangingPunct="1">
              <a:lnSpc>
                <a:spcPct val="130000"/>
              </a:lnSpc>
              <a:spcBef>
                <a:spcPct val="50000"/>
              </a:spcBef>
              <a:buFont typeface="Wingdings" panose="05000000000000000000" pitchFamily="2" charset="2"/>
              <a:buNone/>
            </a:pPr>
            <a:r>
              <a:rPr kumimoji="1" lang="zh-CN" altLang="en-US" sz="2400" b="1" dirty="0">
                <a:solidFill>
                  <a:schemeClr val="bg1"/>
                </a:solidFill>
                <a:latin typeface="微软雅黑" panose="020B0503020204020204" pitchFamily="34" charset="-122"/>
                <a:ea typeface="微软雅黑" panose="020B0503020204020204" pitchFamily="34" charset="-122"/>
              </a:rPr>
              <a:t>用动态方法测量的</a:t>
            </a:r>
            <a:r>
              <a:rPr kumimoji="1" lang="en-US" altLang="zh-CN" sz="2400" b="1" i="1" dirty="0" err="1">
                <a:solidFill>
                  <a:schemeClr val="bg1"/>
                </a:solidFill>
                <a:latin typeface="微软雅黑" panose="020B0503020204020204" pitchFamily="34" charset="-122"/>
                <a:ea typeface="微软雅黑" panose="020B0503020204020204" pitchFamily="34" charset="-122"/>
              </a:rPr>
              <a:t>T</a:t>
            </a:r>
            <a:r>
              <a:rPr kumimoji="1" lang="en-US" altLang="zh-CN" sz="2400" b="1" i="1" baseline="-25000" dirty="0" err="1">
                <a:solidFill>
                  <a:schemeClr val="bg1"/>
                </a:solidFill>
                <a:latin typeface="微软雅黑" panose="020B0503020204020204" pitchFamily="34" charset="-122"/>
                <a:ea typeface="微软雅黑" panose="020B0503020204020204" pitchFamily="34" charset="-122"/>
              </a:rPr>
              <a:t>g</a:t>
            </a:r>
            <a:r>
              <a:rPr kumimoji="1" lang="zh-CN" altLang="en-US" sz="2400" b="1" dirty="0">
                <a:solidFill>
                  <a:schemeClr val="bg1"/>
                </a:solidFill>
                <a:latin typeface="微软雅黑" panose="020B0503020204020204" pitchFamily="34" charset="-122"/>
                <a:ea typeface="微软雅黑" panose="020B0503020204020204" pitchFamily="34" charset="-122"/>
              </a:rPr>
              <a:t>通常比静态方法大，而且</a:t>
            </a:r>
            <a:r>
              <a:rPr kumimoji="1" lang="en-US" altLang="zh-CN" sz="2400" b="1" i="1" dirty="0" err="1">
                <a:solidFill>
                  <a:schemeClr val="bg1"/>
                </a:solidFill>
                <a:latin typeface="微软雅黑" panose="020B0503020204020204" pitchFamily="34" charset="-122"/>
                <a:ea typeface="微软雅黑" panose="020B0503020204020204" pitchFamily="34" charset="-122"/>
              </a:rPr>
              <a:t>T</a:t>
            </a:r>
            <a:r>
              <a:rPr kumimoji="1" lang="en-US" altLang="zh-CN" sz="2400" b="1" i="1" baseline="-25000" dirty="0" err="1">
                <a:solidFill>
                  <a:schemeClr val="bg1"/>
                </a:solidFill>
                <a:latin typeface="微软雅黑" panose="020B0503020204020204" pitchFamily="34" charset="-122"/>
                <a:ea typeface="微软雅黑" panose="020B0503020204020204" pitchFamily="34" charset="-122"/>
              </a:rPr>
              <a:t>g</a:t>
            </a:r>
            <a:r>
              <a:rPr kumimoji="1" lang="zh-CN" altLang="en-US" sz="2400" b="1" dirty="0">
                <a:solidFill>
                  <a:schemeClr val="bg1"/>
                </a:solidFill>
                <a:latin typeface="微软雅黑" panose="020B0503020204020204" pitchFamily="34" charset="-122"/>
                <a:ea typeface="微软雅黑" panose="020B0503020204020204" pitchFamily="34" charset="-122"/>
              </a:rPr>
              <a:t>随测量频率的增加而升高。</a:t>
            </a:r>
          </a:p>
        </p:txBody>
      </p:sp>
      <p:sp>
        <p:nvSpPr>
          <p:cNvPr id="134148" name="Text Box 4">
            <a:extLst>
              <a:ext uri="{FF2B5EF4-FFF2-40B4-BE49-F238E27FC236}">
                <a16:creationId xmlns:a16="http://schemas.microsoft.com/office/drawing/2014/main" id="{5E386F66-B62D-4710-8A78-31BA9DB6D50A}"/>
              </a:ext>
            </a:extLst>
          </p:cNvPr>
          <p:cNvSpPr txBox="1">
            <a:spLocks noChangeArrowheads="1"/>
          </p:cNvSpPr>
          <p:nvPr/>
        </p:nvSpPr>
        <p:spPr bwMode="auto">
          <a:xfrm>
            <a:off x="304800" y="3959225"/>
            <a:ext cx="8534400" cy="2242024"/>
          </a:xfrm>
          <a:prstGeom prst="rect">
            <a:avLst/>
          </a:prstGeom>
          <a:noFill/>
          <a:ln>
            <a:noFill/>
          </a:ln>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4127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50000"/>
              </a:spcBef>
            </a:pPr>
            <a:r>
              <a:rPr lang="zh-CN" altLang="en-US" sz="2600" dirty="0">
                <a:solidFill>
                  <a:srgbClr val="FF0000"/>
                </a:solidFill>
                <a:latin typeface="Times New Roman" panose="02020603050405020304" pitchFamily="18" charset="0"/>
                <a:ea typeface="隶书" panose="02010509060101010101" pitchFamily="49" charset="-122"/>
              </a:rPr>
              <a:t>玻璃化转变是一个松弛过程，外力作用的速度不同，将引起转变点的移动。</a:t>
            </a:r>
            <a:r>
              <a:rPr lang="zh-CN" altLang="en-US" sz="2600" dirty="0">
                <a:solidFill>
                  <a:srgbClr val="0000FF"/>
                </a:solidFill>
                <a:latin typeface="Times New Roman" panose="02020603050405020304" pitchFamily="18" charset="0"/>
                <a:ea typeface="隶书" panose="02010509060101010101" pitchFamily="49" charset="-122"/>
              </a:rPr>
              <a:t>如果外力作用速度快，则构象的调整跟不上外力作用速率，则聚合物就显得比较刚硬，</a:t>
            </a:r>
            <a:r>
              <a:rPr kumimoji="1" lang="en-US" altLang="zh-CN" sz="2600" i="1" dirty="0" err="1">
                <a:solidFill>
                  <a:srgbClr val="FF0000"/>
                </a:solidFill>
                <a:latin typeface="Times New Roman" panose="02020603050405020304" pitchFamily="18" charset="0"/>
                <a:ea typeface="隶书" panose="02010509060101010101" pitchFamily="49" charset="-122"/>
              </a:rPr>
              <a:t>T</a:t>
            </a:r>
            <a:r>
              <a:rPr kumimoji="1" lang="en-US" altLang="zh-CN" sz="2600" i="1" baseline="-25000" dirty="0" err="1">
                <a:solidFill>
                  <a:srgbClr val="FF0000"/>
                </a:solidFill>
                <a:latin typeface="Times New Roman" panose="02020603050405020304" pitchFamily="18" charset="0"/>
                <a:ea typeface="隶书" panose="02010509060101010101" pitchFamily="49" charset="-122"/>
              </a:rPr>
              <a:t>g</a:t>
            </a:r>
            <a:r>
              <a:rPr lang="zh-CN" altLang="en-US" sz="2600" dirty="0">
                <a:solidFill>
                  <a:srgbClr val="FF0000"/>
                </a:solidFill>
                <a:latin typeface="Times New Roman" panose="02020603050405020304" pitchFamily="18" charset="0"/>
                <a:ea typeface="隶书" panose="02010509060101010101" pitchFamily="49" charset="-122"/>
              </a:rPr>
              <a:t>高。</a:t>
            </a:r>
            <a:endParaRPr lang="en-US" altLang="zh-CN" sz="2600" dirty="0">
              <a:solidFill>
                <a:srgbClr val="FF0000"/>
              </a:solidFill>
              <a:latin typeface="Times New Roman" panose="02020603050405020304" pitchFamily="18" charset="0"/>
              <a:ea typeface="隶书" panose="02010509060101010101" pitchFamily="49" charset="-122"/>
            </a:endParaRPr>
          </a:p>
          <a:p>
            <a:pPr algn="just" eaLnBrk="1" hangingPunct="1">
              <a:lnSpc>
                <a:spcPct val="125000"/>
              </a:lnSpc>
              <a:spcBef>
                <a:spcPct val="50000"/>
              </a:spcBef>
            </a:pPr>
            <a:r>
              <a:rPr lang="zh-CN" altLang="en-US" sz="2600" dirty="0">
                <a:solidFill>
                  <a:srgbClr val="FF0000"/>
                </a:solidFill>
                <a:latin typeface="Times New Roman" panose="02020603050405020304" pitchFamily="18" charset="0"/>
                <a:ea typeface="隶书" panose="02010509060101010101" pitchFamily="49" charset="-122"/>
              </a:rPr>
              <a:t>而且</a:t>
            </a:r>
            <a:r>
              <a:rPr lang="en-US" altLang="zh-CN" sz="2600" i="1" dirty="0" err="1">
                <a:solidFill>
                  <a:srgbClr val="FF0000"/>
                </a:solidFill>
                <a:latin typeface="Times New Roman" panose="02020603050405020304" pitchFamily="18" charset="0"/>
                <a:ea typeface="隶书" panose="02010509060101010101" pitchFamily="49" charset="-122"/>
              </a:rPr>
              <a:t>T</a:t>
            </a:r>
            <a:r>
              <a:rPr lang="en-US" altLang="zh-CN" sz="2600" i="1" baseline="-25000" dirty="0" err="1">
                <a:solidFill>
                  <a:srgbClr val="FF0000"/>
                </a:solidFill>
                <a:latin typeface="Times New Roman" panose="02020603050405020304" pitchFamily="18" charset="0"/>
                <a:ea typeface="隶书" panose="02010509060101010101" pitchFamily="49" charset="-122"/>
              </a:rPr>
              <a:t>g</a:t>
            </a:r>
            <a:r>
              <a:rPr lang="zh-CN" altLang="en-US" sz="2600" dirty="0">
                <a:solidFill>
                  <a:srgbClr val="FF0000"/>
                </a:solidFill>
                <a:latin typeface="Times New Roman" panose="02020603050405020304" pitchFamily="18" charset="0"/>
                <a:ea typeface="隶书" panose="02010509060101010101" pitchFamily="49" charset="-122"/>
              </a:rPr>
              <a:t>随测量频率的增加而增高：</a:t>
            </a:r>
            <a:r>
              <a:rPr lang="en-US" altLang="zh-CN" sz="2600" dirty="0">
                <a:solidFill>
                  <a:srgbClr val="FF0000"/>
                </a:solidFill>
                <a:latin typeface="Times New Roman" panose="02020603050405020304" pitchFamily="18" charset="0"/>
                <a:ea typeface="隶书" panose="02010509060101010101" pitchFamily="49" charset="-122"/>
              </a:rPr>
              <a:t>log</a:t>
            </a:r>
            <a:r>
              <a:rPr lang="en-US" altLang="zh-CN" sz="2600" i="1" dirty="0">
                <a:solidFill>
                  <a:srgbClr val="FF0000"/>
                </a:solidFill>
                <a:latin typeface="Times New Roman" panose="02020603050405020304" pitchFamily="18" charset="0"/>
                <a:ea typeface="隶书" panose="02010509060101010101" pitchFamily="49" charset="-122"/>
                <a:sym typeface="Symbol" panose="05050102010706020507" pitchFamily="18" charset="2"/>
              </a:rPr>
              <a:t></a:t>
            </a:r>
            <a:r>
              <a:rPr lang="en-US" altLang="zh-CN" sz="2600" dirty="0">
                <a:solidFill>
                  <a:srgbClr val="FF0000"/>
                </a:solidFill>
                <a:latin typeface="Times New Roman" panose="02020603050405020304" pitchFamily="18" charset="0"/>
                <a:ea typeface="隶书" panose="02010509060101010101" pitchFamily="49" charset="-122"/>
              </a:rPr>
              <a:t>=a-b/</a:t>
            </a:r>
            <a:r>
              <a:rPr lang="en-US" altLang="zh-CN" sz="2600" i="1" dirty="0" err="1">
                <a:solidFill>
                  <a:srgbClr val="FF0000"/>
                </a:solidFill>
                <a:latin typeface="Times New Roman" panose="02020603050405020304" pitchFamily="18" charset="0"/>
                <a:ea typeface="隶书" panose="02010509060101010101" pitchFamily="49" charset="-122"/>
              </a:rPr>
              <a:t>T</a:t>
            </a:r>
            <a:r>
              <a:rPr lang="en-US" altLang="zh-CN" sz="2600" i="1" baseline="-25000" dirty="0" err="1">
                <a:solidFill>
                  <a:srgbClr val="FF0000"/>
                </a:solidFill>
                <a:latin typeface="Times New Roman" panose="02020603050405020304" pitchFamily="18" charset="0"/>
                <a:ea typeface="隶书" panose="02010509060101010101" pitchFamily="49" charset="-122"/>
              </a:rPr>
              <a:t>g</a:t>
            </a:r>
            <a:endParaRPr lang="en-US" altLang="zh-CN" sz="2600" i="1" baseline="-25000" dirty="0">
              <a:solidFill>
                <a:srgbClr val="FF0000"/>
              </a:solidFill>
              <a:latin typeface="Times New Roman" panose="02020603050405020304" pitchFamily="18" charset="0"/>
              <a:ea typeface="隶书" panose="02010509060101010101" pitchFamily="49" charset="-122"/>
            </a:endParaRPr>
          </a:p>
        </p:txBody>
      </p:sp>
      <p:sp>
        <p:nvSpPr>
          <p:cNvPr id="59398" name="Text Box 6">
            <a:extLst>
              <a:ext uri="{FF2B5EF4-FFF2-40B4-BE49-F238E27FC236}">
                <a16:creationId xmlns:a16="http://schemas.microsoft.com/office/drawing/2014/main" id="{3BF41E55-8DFB-4438-91AF-FC68658F377E}"/>
              </a:ext>
            </a:extLst>
          </p:cNvPr>
          <p:cNvSpPr txBox="1">
            <a:spLocks noChangeArrowheads="1"/>
          </p:cNvSpPr>
          <p:nvPr/>
        </p:nvSpPr>
        <p:spPr bwMode="auto">
          <a:xfrm>
            <a:off x="304800" y="1219200"/>
            <a:ext cx="35814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a:t>
            </a:r>
            <a:r>
              <a:rPr lang="en-US" altLang="zh-CN" sz="2800">
                <a:solidFill>
                  <a:srgbClr val="FFFF00"/>
                </a:solidFill>
                <a:latin typeface="Times New Roman" panose="02020603050405020304" pitchFamily="18" charset="0"/>
                <a:ea typeface="隶书" panose="02010509060101010101" pitchFamily="49" charset="-122"/>
              </a:rPr>
              <a:t>7</a:t>
            </a:r>
            <a:r>
              <a:rPr lang="zh-CN" altLang="en-US" sz="2800">
                <a:solidFill>
                  <a:srgbClr val="FFFF00"/>
                </a:solidFill>
                <a:latin typeface="Times New Roman" panose="02020603050405020304" pitchFamily="18" charset="0"/>
                <a:ea typeface="隶书" panose="02010509060101010101" pitchFamily="49" charset="-122"/>
              </a:rPr>
              <a:t>）实验速率</a:t>
            </a:r>
          </a:p>
        </p:txBody>
      </p:sp>
      <p:sp>
        <p:nvSpPr>
          <p:cNvPr id="59400" name="Text Box 2">
            <a:extLst>
              <a:ext uri="{FF2B5EF4-FFF2-40B4-BE49-F238E27FC236}">
                <a16:creationId xmlns:a16="http://schemas.microsoft.com/office/drawing/2014/main" id="{2144D932-EE24-42D5-9DCB-FA456C527699}"/>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2" name="灯片编号占位符 1">
            <a:extLst>
              <a:ext uri="{FF2B5EF4-FFF2-40B4-BE49-F238E27FC236}">
                <a16:creationId xmlns:a16="http://schemas.microsoft.com/office/drawing/2014/main" id="{7C71080D-567B-435D-AAFC-53A375AE8189}"/>
              </a:ext>
            </a:extLst>
          </p:cNvPr>
          <p:cNvSpPr>
            <a:spLocks noGrp="1"/>
          </p:cNvSpPr>
          <p:nvPr>
            <p:ph type="sldNum" sz="quarter" idx="12"/>
          </p:nvPr>
        </p:nvSpPr>
        <p:spPr/>
        <p:txBody>
          <a:bodyPr/>
          <a:lstStyle/>
          <a:p>
            <a:fld id="{8A7A6979-0714-4377-B894-6BE4C2D6E202}" type="slidenum">
              <a:rPr lang="en-US" smtClean="0"/>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3">
            <a:extLst>
              <a:ext uri="{FF2B5EF4-FFF2-40B4-BE49-F238E27FC236}">
                <a16:creationId xmlns:a16="http://schemas.microsoft.com/office/drawing/2014/main" id="{12DB88CB-380F-4CCC-BBB9-BB40D1C717F0}"/>
              </a:ext>
            </a:extLst>
          </p:cNvPr>
          <p:cNvSpPr txBox="1">
            <a:spLocks noChangeArrowheads="1"/>
          </p:cNvSpPr>
          <p:nvPr/>
        </p:nvSpPr>
        <p:spPr bwMode="auto">
          <a:xfrm>
            <a:off x="304800" y="1219200"/>
            <a:ext cx="34290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a:t>
            </a:r>
            <a:r>
              <a:rPr lang="en-US" altLang="zh-CN" sz="2800">
                <a:solidFill>
                  <a:srgbClr val="FFFF00"/>
                </a:solidFill>
                <a:latin typeface="Times New Roman" panose="02020603050405020304" pitchFamily="18" charset="0"/>
                <a:ea typeface="隶书" panose="02010509060101010101" pitchFamily="49" charset="-122"/>
              </a:rPr>
              <a:t>8</a:t>
            </a:r>
            <a:r>
              <a:rPr lang="zh-CN" altLang="en-US" sz="2800">
                <a:solidFill>
                  <a:srgbClr val="FFFF00"/>
                </a:solidFill>
                <a:latin typeface="Times New Roman" panose="02020603050405020304" pitchFamily="18" charset="0"/>
                <a:ea typeface="隶书" panose="02010509060101010101" pitchFamily="49" charset="-122"/>
              </a:rPr>
              <a:t>）增塑</a:t>
            </a:r>
          </a:p>
        </p:txBody>
      </p:sp>
      <p:sp>
        <p:nvSpPr>
          <p:cNvPr id="133124" name="Text Box 4" descr="画布">
            <a:extLst>
              <a:ext uri="{FF2B5EF4-FFF2-40B4-BE49-F238E27FC236}">
                <a16:creationId xmlns:a16="http://schemas.microsoft.com/office/drawing/2014/main" id="{609157D6-734E-4D23-883C-EF0A23CB6C36}"/>
              </a:ext>
            </a:extLst>
          </p:cNvPr>
          <p:cNvSpPr txBox="1">
            <a:spLocks noChangeArrowheads="1"/>
          </p:cNvSpPr>
          <p:nvPr/>
        </p:nvSpPr>
        <p:spPr bwMode="auto">
          <a:xfrm>
            <a:off x="304800" y="1905000"/>
            <a:ext cx="8382000" cy="1005788"/>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Font typeface="Wingdings" panose="05000000000000000000" pitchFamily="2" charset="2"/>
              <a:buNone/>
            </a:pPr>
            <a:r>
              <a:rPr kumimoji="1" lang="zh-CN" altLang="en-US" sz="2400" b="1">
                <a:solidFill>
                  <a:srgbClr val="FFFF00"/>
                </a:solidFill>
                <a:latin typeface="微软雅黑" panose="020B0503020204020204" pitchFamily="34" charset="-122"/>
                <a:ea typeface="微软雅黑" panose="020B0503020204020204" pitchFamily="34" charset="-122"/>
              </a:rPr>
              <a:t>添加某些低分子组分使聚合物</a:t>
            </a:r>
            <a:r>
              <a:rPr kumimoji="1" lang="en-US" altLang="zh-CN" sz="2400" b="1" i="1">
                <a:solidFill>
                  <a:srgbClr val="FFFF00"/>
                </a:solidFill>
                <a:latin typeface="微软雅黑" panose="020B0503020204020204" pitchFamily="34" charset="-122"/>
                <a:ea typeface="微软雅黑" panose="020B0503020204020204" pitchFamily="34" charset="-122"/>
              </a:rPr>
              <a:t>T</a:t>
            </a:r>
            <a:r>
              <a:rPr kumimoji="1" lang="en-US" altLang="zh-CN" sz="2400" b="1" i="1" baseline="-25000">
                <a:solidFill>
                  <a:srgbClr val="FFFF00"/>
                </a:solidFill>
                <a:latin typeface="微软雅黑" panose="020B0503020204020204" pitchFamily="34" charset="-122"/>
                <a:ea typeface="微软雅黑" panose="020B0503020204020204" pitchFamily="34" charset="-122"/>
              </a:rPr>
              <a:t>g</a:t>
            </a:r>
            <a:r>
              <a:rPr kumimoji="1" lang="zh-CN" altLang="en-US" sz="2400" b="1">
                <a:solidFill>
                  <a:srgbClr val="FFFF00"/>
                </a:solidFill>
                <a:latin typeface="微软雅黑" panose="020B0503020204020204" pitchFamily="34" charset="-122"/>
                <a:ea typeface="微软雅黑" panose="020B0503020204020204" pitchFamily="34" charset="-122"/>
              </a:rPr>
              <a:t>下降的现象称为外增塑，所加低分子物质称为</a:t>
            </a:r>
            <a:r>
              <a:rPr kumimoji="1" lang="zh-CN" altLang="en-US" sz="2400" b="1">
                <a:solidFill>
                  <a:schemeClr val="bg1"/>
                </a:solidFill>
                <a:latin typeface="微软雅黑" panose="020B0503020204020204" pitchFamily="34" charset="-122"/>
                <a:ea typeface="微软雅黑" panose="020B0503020204020204" pitchFamily="34" charset="-122"/>
              </a:rPr>
              <a:t>增塑剂</a:t>
            </a:r>
            <a:r>
              <a:rPr kumimoji="1" lang="zh-CN" altLang="en-US" sz="2400" b="1">
                <a:solidFill>
                  <a:srgbClr val="FFFF00"/>
                </a:solidFill>
                <a:latin typeface="微软雅黑" panose="020B0503020204020204" pitchFamily="34" charset="-122"/>
                <a:ea typeface="微软雅黑" panose="020B0503020204020204" pitchFamily="34" charset="-122"/>
              </a:rPr>
              <a:t> 。</a:t>
            </a:r>
          </a:p>
        </p:txBody>
      </p:sp>
      <p:sp>
        <p:nvSpPr>
          <p:cNvPr id="60424" name="Text Box 2">
            <a:extLst>
              <a:ext uri="{FF2B5EF4-FFF2-40B4-BE49-F238E27FC236}">
                <a16:creationId xmlns:a16="http://schemas.microsoft.com/office/drawing/2014/main" id="{90FF0781-4BD1-439F-B0D3-7CE52D506874}"/>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60425" name="Text Box 9">
            <a:extLst>
              <a:ext uri="{FF2B5EF4-FFF2-40B4-BE49-F238E27FC236}">
                <a16:creationId xmlns:a16="http://schemas.microsoft.com/office/drawing/2014/main" id="{49791AD3-15C7-4F03-97C0-E2E4ED39B497}"/>
              </a:ext>
            </a:extLst>
          </p:cNvPr>
          <p:cNvSpPr txBox="1">
            <a:spLocks noChangeArrowheads="1"/>
          </p:cNvSpPr>
          <p:nvPr/>
        </p:nvSpPr>
        <p:spPr bwMode="auto">
          <a:xfrm>
            <a:off x="421758" y="2954943"/>
            <a:ext cx="3276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600" b="1" i="1">
                <a:solidFill>
                  <a:srgbClr val="FF0000"/>
                </a:solidFill>
                <a:latin typeface="Times New Roman" panose="02020603050405020304" pitchFamily="18" charset="0"/>
                <a:ea typeface="隶书" panose="02010509060101010101" pitchFamily="49" charset="-122"/>
              </a:rPr>
              <a:t>T</a:t>
            </a:r>
            <a:r>
              <a:rPr kumimoji="1" lang="en-US" altLang="zh-CN" sz="2600" b="1" i="1" baseline="-25000">
                <a:solidFill>
                  <a:srgbClr val="FF0000"/>
                </a:solidFill>
                <a:latin typeface="Times New Roman" panose="02020603050405020304" pitchFamily="18" charset="0"/>
                <a:ea typeface="隶书" panose="02010509060101010101" pitchFamily="49" charset="-122"/>
              </a:rPr>
              <a:t>g</a:t>
            </a:r>
            <a:r>
              <a:rPr kumimoji="1" lang="zh-CN" altLang="en-US" sz="2600" b="1">
                <a:solidFill>
                  <a:srgbClr val="FF0000"/>
                </a:solidFill>
                <a:latin typeface="Times New Roman" panose="02020603050405020304" pitchFamily="18" charset="0"/>
                <a:ea typeface="隶书" panose="02010509060101010101" pitchFamily="49" charset="-122"/>
              </a:rPr>
              <a:t>与增塑剂量的关系：</a:t>
            </a:r>
          </a:p>
        </p:txBody>
      </p:sp>
      <p:sp>
        <p:nvSpPr>
          <p:cNvPr id="60427" name="Text Box 11">
            <a:extLst>
              <a:ext uri="{FF2B5EF4-FFF2-40B4-BE49-F238E27FC236}">
                <a16:creationId xmlns:a16="http://schemas.microsoft.com/office/drawing/2014/main" id="{C2413103-BAFE-45D6-9B5F-8F504A2344E1}"/>
              </a:ext>
            </a:extLst>
          </p:cNvPr>
          <p:cNvSpPr txBox="1">
            <a:spLocks noChangeArrowheads="1"/>
          </p:cNvSpPr>
          <p:nvPr/>
        </p:nvSpPr>
        <p:spPr bwMode="auto">
          <a:xfrm>
            <a:off x="1524000" y="5257800"/>
            <a:ext cx="64770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l-GR" altLang="zh-CN" sz="2200" b="1" i="1" dirty="0">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200" b="1" i="1" baseline="-25000" dirty="0">
                <a:latin typeface="Times New Roman" panose="02020603050405020304" pitchFamily="18" charset="0"/>
                <a:ea typeface="宋体" panose="02010600030101010101" pitchFamily="2" charset="-122"/>
                <a:cs typeface="Times New Roman" panose="02020603050405020304" pitchFamily="18" charset="0"/>
              </a:rPr>
              <a:t>p</a:t>
            </a:r>
            <a:r>
              <a:rPr kumimoji="1" lang="en-US" altLang="zh-CN" sz="2200" b="1" i="1" dirty="0">
                <a:latin typeface="Times New Roman" panose="02020603050405020304" pitchFamily="18" charset="0"/>
                <a:ea typeface="宋体" panose="02010600030101010101" pitchFamily="2" charset="-122"/>
                <a:cs typeface="Times New Roman" panose="02020603050405020304" pitchFamily="18" charset="0"/>
              </a:rPr>
              <a:t>, </a:t>
            </a:r>
            <a:r>
              <a:rPr kumimoji="1" lang="el-GR" altLang="zh-CN" sz="2200" b="1" i="1" dirty="0">
                <a:latin typeface="Times New Roman" panose="02020603050405020304" pitchFamily="18" charset="0"/>
                <a:ea typeface="宋体" panose="02010600030101010101" pitchFamily="2" charset="-122"/>
                <a:cs typeface="Times New Roman" panose="02020603050405020304" pitchFamily="18" charset="0"/>
              </a:rPr>
              <a:t>φ</a:t>
            </a:r>
            <a:r>
              <a:rPr kumimoji="1" lang="en-US" altLang="zh-CN" sz="2200" b="1" i="1" baseline="-25000" dirty="0">
                <a:latin typeface="Times New Roman" panose="02020603050405020304" pitchFamily="18" charset="0"/>
                <a:ea typeface="宋体" panose="02010600030101010101" pitchFamily="2" charset="-122"/>
                <a:cs typeface="Times New Roman" panose="02020603050405020304" pitchFamily="18" charset="0"/>
              </a:rPr>
              <a:t>d</a:t>
            </a:r>
            <a:r>
              <a:rPr kumimoji="1" lang="en-US" altLang="zh-CN" sz="2200" b="1" dirty="0">
                <a:latin typeface="Times New Roman" panose="02020603050405020304" pitchFamily="18" charset="0"/>
                <a:ea typeface="宋体" panose="02010600030101010101" pitchFamily="2" charset="-122"/>
              </a:rPr>
              <a:t>—</a:t>
            </a:r>
            <a:r>
              <a:rPr kumimoji="1" lang="zh-CN" altLang="en-US" sz="2200" b="1" dirty="0">
                <a:latin typeface="Times New Roman" panose="02020603050405020304" pitchFamily="18" charset="0"/>
                <a:ea typeface="宋体" panose="02010600030101010101" pitchFamily="2" charset="-122"/>
              </a:rPr>
              <a:t>分别为聚合物与增塑剂的体积分数</a:t>
            </a:r>
            <a:endParaRPr kumimoji="1" lang="en-US" altLang="zh-CN" sz="2200" b="1" i="1" dirty="0">
              <a:latin typeface="Times New Roman" panose="02020603050405020304" pitchFamily="18" charset="0"/>
              <a:ea typeface="宋体" panose="02010600030101010101" pitchFamily="2" charset="-122"/>
            </a:endParaRPr>
          </a:p>
          <a:p>
            <a:pPr>
              <a:spcBef>
                <a:spcPct val="50000"/>
              </a:spcBef>
            </a:pPr>
            <a:r>
              <a:rPr kumimoji="1" lang="en-US" altLang="zh-CN" sz="2200" b="1" i="1" dirty="0">
                <a:solidFill>
                  <a:srgbClr val="0000FF"/>
                </a:solidFill>
                <a:latin typeface="Times New Roman" panose="02020603050405020304" pitchFamily="18" charset="0"/>
                <a:ea typeface="宋体" panose="02010600030101010101" pitchFamily="2" charset="-122"/>
              </a:rPr>
              <a:t>W</a:t>
            </a:r>
            <a:r>
              <a:rPr kumimoji="1" lang="en-US" altLang="zh-CN" sz="2200" b="1" i="1" baseline="-25000" dirty="0">
                <a:solidFill>
                  <a:srgbClr val="0000FF"/>
                </a:solidFill>
                <a:latin typeface="Times New Roman" panose="02020603050405020304" pitchFamily="18" charset="0"/>
                <a:ea typeface="宋体" panose="02010600030101010101" pitchFamily="2" charset="-122"/>
              </a:rPr>
              <a:t>p</a:t>
            </a:r>
            <a:r>
              <a:rPr kumimoji="1" lang="zh-CN" altLang="en-US" sz="2200" b="1" i="1" dirty="0">
                <a:solidFill>
                  <a:srgbClr val="0000FF"/>
                </a:solidFill>
                <a:latin typeface="Times New Roman" panose="02020603050405020304" pitchFamily="18" charset="0"/>
                <a:ea typeface="宋体" panose="02010600030101010101" pitchFamily="2" charset="-122"/>
              </a:rPr>
              <a:t>、</a:t>
            </a:r>
            <a:r>
              <a:rPr kumimoji="1" lang="en-US" altLang="zh-CN" sz="2200" b="1" i="1" dirty="0">
                <a:solidFill>
                  <a:srgbClr val="0000FF"/>
                </a:solidFill>
                <a:latin typeface="Times New Roman" panose="02020603050405020304" pitchFamily="18" charset="0"/>
                <a:ea typeface="宋体" panose="02010600030101010101" pitchFamily="2" charset="-122"/>
              </a:rPr>
              <a:t>W</a:t>
            </a:r>
            <a:r>
              <a:rPr kumimoji="1" lang="en-US" altLang="zh-CN" sz="2200" b="1" i="1" baseline="-25000" dirty="0">
                <a:solidFill>
                  <a:srgbClr val="0000FF"/>
                </a:solidFill>
                <a:latin typeface="Times New Roman" panose="02020603050405020304" pitchFamily="18" charset="0"/>
                <a:ea typeface="宋体" panose="02010600030101010101" pitchFamily="2" charset="-122"/>
              </a:rPr>
              <a:t>d</a:t>
            </a:r>
            <a:r>
              <a:rPr kumimoji="1" lang="en-US" altLang="zh-CN" sz="2200" b="1" dirty="0">
                <a:solidFill>
                  <a:srgbClr val="0000FF"/>
                </a:solidFill>
                <a:latin typeface="Times New Roman" panose="02020603050405020304" pitchFamily="18" charset="0"/>
                <a:ea typeface="宋体" panose="02010600030101010101" pitchFamily="2" charset="-122"/>
              </a:rPr>
              <a:t>—</a:t>
            </a:r>
            <a:r>
              <a:rPr kumimoji="1" lang="zh-CN" altLang="en-US" sz="2200" b="1" dirty="0">
                <a:solidFill>
                  <a:srgbClr val="0000FF"/>
                </a:solidFill>
                <a:latin typeface="Times New Roman" panose="02020603050405020304" pitchFamily="18" charset="0"/>
                <a:ea typeface="宋体" panose="02010600030101010101" pitchFamily="2" charset="-122"/>
              </a:rPr>
              <a:t>分别为聚合物与增塑剂的重量分数</a:t>
            </a:r>
          </a:p>
          <a:p>
            <a:pPr>
              <a:spcBef>
                <a:spcPct val="50000"/>
              </a:spcBef>
            </a:pPr>
            <a:r>
              <a:rPr kumimoji="1" lang="en-US" altLang="zh-CN" sz="2200" b="1" i="1" dirty="0" err="1">
                <a:solidFill>
                  <a:srgbClr val="FF0000"/>
                </a:solidFill>
                <a:latin typeface="Times New Roman" panose="02020603050405020304" pitchFamily="18" charset="0"/>
                <a:ea typeface="宋体" panose="02010600030101010101" pitchFamily="2" charset="-122"/>
              </a:rPr>
              <a:t>T</a:t>
            </a:r>
            <a:r>
              <a:rPr kumimoji="1" lang="en-US" altLang="zh-CN" sz="2200" b="1" i="1" baseline="-25000" dirty="0" err="1">
                <a:solidFill>
                  <a:srgbClr val="FF0000"/>
                </a:solidFill>
                <a:latin typeface="Times New Roman" panose="02020603050405020304" pitchFamily="18" charset="0"/>
                <a:ea typeface="宋体" panose="02010600030101010101" pitchFamily="2" charset="-122"/>
              </a:rPr>
              <a:t>p</a:t>
            </a:r>
            <a:r>
              <a:rPr kumimoji="1" lang="zh-CN" altLang="en-US" sz="2200" b="1" i="1" dirty="0">
                <a:solidFill>
                  <a:srgbClr val="FF0000"/>
                </a:solidFill>
                <a:latin typeface="Times New Roman" panose="02020603050405020304" pitchFamily="18" charset="0"/>
                <a:ea typeface="宋体" panose="02010600030101010101" pitchFamily="2" charset="-122"/>
              </a:rPr>
              <a:t>、</a:t>
            </a:r>
            <a:r>
              <a:rPr kumimoji="1" lang="en-US" altLang="zh-CN" sz="2200" b="1" i="1" dirty="0">
                <a:solidFill>
                  <a:srgbClr val="FF0000"/>
                </a:solidFill>
                <a:latin typeface="Times New Roman" panose="02020603050405020304" pitchFamily="18" charset="0"/>
                <a:ea typeface="宋体" panose="02010600030101010101" pitchFamily="2" charset="-122"/>
              </a:rPr>
              <a:t>T</a:t>
            </a:r>
            <a:r>
              <a:rPr kumimoji="1" lang="en-US" altLang="zh-CN" sz="2200" b="1" i="1" baseline="-25000" dirty="0">
                <a:solidFill>
                  <a:srgbClr val="FF0000"/>
                </a:solidFill>
                <a:latin typeface="Times New Roman" panose="02020603050405020304" pitchFamily="18" charset="0"/>
                <a:ea typeface="宋体" panose="02010600030101010101" pitchFamily="2" charset="-122"/>
              </a:rPr>
              <a:t>d</a:t>
            </a:r>
            <a:r>
              <a:rPr kumimoji="1" lang="en-US" altLang="zh-CN" sz="2200" b="1" dirty="0">
                <a:solidFill>
                  <a:srgbClr val="FF0000"/>
                </a:solidFill>
                <a:latin typeface="Times New Roman" panose="02020603050405020304" pitchFamily="18" charset="0"/>
                <a:ea typeface="宋体" panose="02010600030101010101" pitchFamily="2" charset="-122"/>
              </a:rPr>
              <a:t>—</a:t>
            </a:r>
            <a:r>
              <a:rPr kumimoji="1" lang="zh-CN" altLang="en-US" sz="2200" b="1" dirty="0">
                <a:solidFill>
                  <a:srgbClr val="FF0000"/>
                </a:solidFill>
                <a:latin typeface="Times New Roman" panose="02020603050405020304" pitchFamily="18" charset="0"/>
                <a:ea typeface="宋体" panose="02010600030101010101" pitchFamily="2" charset="-122"/>
              </a:rPr>
              <a:t>分别为聚合物与增塑剂的</a:t>
            </a:r>
            <a:r>
              <a:rPr kumimoji="1" lang="en-US" altLang="zh-CN" sz="2200" b="1" i="1" dirty="0" err="1">
                <a:solidFill>
                  <a:srgbClr val="FF0000"/>
                </a:solidFill>
                <a:latin typeface="Times New Roman" panose="02020603050405020304" pitchFamily="18" charset="0"/>
                <a:ea typeface="隶书" panose="02010509060101010101" pitchFamily="49" charset="-122"/>
              </a:rPr>
              <a:t>T</a:t>
            </a:r>
            <a:r>
              <a:rPr kumimoji="1" lang="en-US" altLang="zh-CN" sz="2200" b="1" i="1" baseline="-25000" dirty="0" err="1">
                <a:solidFill>
                  <a:srgbClr val="FF0000"/>
                </a:solidFill>
                <a:latin typeface="Times New Roman" panose="02020603050405020304" pitchFamily="18" charset="0"/>
                <a:ea typeface="隶书" panose="02010509060101010101" pitchFamily="49" charset="-122"/>
              </a:rPr>
              <a:t>g</a:t>
            </a:r>
            <a:endParaRPr kumimoji="1" lang="en-US" altLang="zh-CN" sz="2200" b="1" i="1" baseline="-25000" dirty="0">
              <a:solidFill>
                <a:srgbClr val="FF0000"/>
              </a:solidFill>
              <a:latin typeface="Times New Roman" panose="02020603050405020304" pitchFamily="18" charset="0"/>
              <a:ea typeface="隶书" panose="02010509060101010101" pitchFamily="49" charset="-122"/>
            </a:endParaRPr>
          </a:p>
        </p:txBody>
      </p:sp>
      <p:grpSp>
        <p:nvGrpSpPr>
          <p:cNvPr id="5" name="组合 4">
            <a:extLst>
              <a:ext uri="{FF2B5EF4-FFF2-40B4-BE49-F238E27FC236}">
                <a16:creationId xmlns:a16="http://schemas.microsoft.com/office/drawing/2014/main" id="{3E2F2D38-957C-4F79-AF87-EF8BAC6DA0E2}"/>
              </a:ext>
            </a:extLst>
          </p:cNvPr>
          <p:cNvGrpSpPr/>
          <p:nvPr/>
        </p:nvGrpSpPr>
        <p:grpSpPr>
          <a:xfrm>
            <a:off x="2950368" y="4106185"/>
            <a:ext cx="2667000" cy="1108075"/>
            <a:chOff x="3124200" y="3886200"/>
            <a:chExt cx="2667000" cy="1108075"/>
          </a:xfrm>
        </p:grpSpPr>
        <p:sp>
          <p:nvSpPr>
            <p:cNvPr id="60437" name="AutoShape 21">
              <a:extLst>
                <a:ext uri="{FF2B5EF4-FFF2-40B4-BE49-F238E27FC236}">
                  <a16:creationId xmlns:a16="http://schemas.microsoft.com/office/drawing/2014/main" id="{5FDDF314-B75D-4FC2-984E-4A3256E7C8AB}"/>
                </a:ext>
              </a:extLst>
            </p:cNvPr>
            <p:cNvSpPr>
              <a:spLocks noChangeAspect="1" noChangeArrowheads="1" noTextEdit="1"/>
            </p:cNvSpPr>
            <p:nvPr/>
          </p:nvSpPr>
          <p:spPr bwMode="auto">
            <a:xfrm>
              <a:off x="3124200" y="3962400"/>
              <a:ext cx="2590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0439" name="Line 23">
              <a:extLst>
                <a:ext uri="{FF2B5EF4-FFF2-40B4-BE49-F238E27FC236}">
                  <a16:creationId xmlns:a16="http://schemas.microsoft.com/office/drawing/2014/main" id="{B4F330FA-7CB6-43F1-9E34-4A9A3036AA27}"/>
                </a:ext>
              </a:extLst>
            </p:cNvPr>
            <p:cNvSpPr>
              <a:spLocks noChangeShapeType="1"/>
            </p:cNvSpPr>
            <p:nvPr/>
          </p:nvSpPr>
          <p:spPr bwMode="auto">
            <a:xfrm>
              <a:off x="3186113" y="4462463"/>
              <a:ext cx="43973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0" name="Line 24">
              <a:extLst>
                <a:ext uri="{FF2B5EF4-FFF2-40B4-BE49-F238E27FC236}">
                  <a16:creationId xmlns:a16="http://schemas.microsoft.com/office/drawing/2014/main" id="{6E72F681-0A54-4B9D-8003-74E10B40F846}"/>
                </a:ext>
              </a:extLst>
            </p:cNvPr>
            <p:cNvSpPr>
              <a:spLocks noChangeShapeType="1"/>
            </p:cNvSpPr>
            <p:nvPr/>
          </p:nvSpPr>
          <p:spPr bwMode="auto">
            <a:xfrm>
              <a:off x="4024313" y="4462463"/>
              <a:ext cx="6080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1" name="Line 25">
              <a:extLst>
                <a:ext uri="{FF2B5EF4-FFF2-40B4-BE49-F238E27FC236}">
                  <a16:creationId xmlns:a16="http://schemas.microsoft.com/office/drawing/2014/main" id="{7B3896D8-B3AB-4F91-8798-E5EA784816E5}"/>
                </a:ext>
              </a:extLst>
            </p:cNvPr>
            <p:cNvSpPr>
              <a:spLocks noChangeShapeType="1"/>
            </p:cNvSpPr>
            <p:nvPr/>
          </p:nvSpPr>
          <p:spPr bwMode="auto">
            <a:xfrm>
              <a:off x="5076825" y="4514850"/>
              <a:ext cx="6381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Rectangle 26">
              <a:extLst>
                <a:ext uri="{FF2B5EF4-FFF2-40B4-BE49-F238E27FC236}">
                  <a16:creationId xmlns:a16="http://schemas.microsoft.com/office/drawing/2014/main" id="{67C0E922-2B60-4F2F-850E-669653D6EC8B}"/>
                </a:ext>
              </a:extLst>
            </p:cNvPr>
            <p:cNvSpPr>
              <a:spLocks noChangeArrowheads="1"/>
            </p:cNvSpPr>
            <p:nvPr/>
          </p:nvSpPr>
          <p:spPr bwMode="auto">
            <a:xfrm>
              <a:off x="3313113" y="3962400"/>
              <a:ext cx="190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000">
                  <a:solidFill>
                    <a:srgbClr val="0000FF"/>
                  </a:solidFill>
                  <a:latin typeface="Times New Roman" panose="02020603050405020304" pitchFamily="18" charset="0"/>
                </a:rPr>
                <a:t>1</a:t>
              </a:r>
              <a:endParaRPr lang="en-US" altLang="zh-CN">
                <a:solidFill>
                  <a:srgbClr val="0000FF"/>
                </a:solidFill>
                <a:latin typeface="Times New Roman" panose="02020603050405020304" pitchFamily="18" charset="0"/>
              </a:endParaRPr>
            </a:p>
          </p:txBody>
        </p:sp>
        <p:sp>
          <p:nvSpPr>
            <p:cNvPr id="60443" name="Rectangle 27">
              <a:extLst>
                <a:ext uri="{FF2B5EF4-FFF2-40B4-BE49-F238E27FC236}">
                  <a16:creationId xmlns:a16="http://schemas.microsoft.com/office/drawing/2014/main" id="{0C405CC3-89C0-4E89-A536-12932D4253E0}"/>
                </a:ext>
              </a:extLst>
            </p:cNvPr>
            <p:cNvSpPr>
              <a:spLocks noChangeArrowheads="1"/>
            </p:cNvSpPr>
            <p:nvPr/>
          </p:nvSpPr>
          <p:spPr bwMode="auto">
            <a:xfrm>
              <a:off x="4060825" y="3886200"/>
              <a:ext cx="173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3000" i="1">
                  <a:solidFill>
                    <a:srgbClr val="0000FF"/>
                  </a:solidFill>
                  <a:latin typeface="Times New Roman" panose="02020603050405020304" pitchFamily="18" charset="0"/>
                </a:rPr>
                <a:t>W</a:t>
              </a:r>
              <a:r>
                <a:rPr lang="en-US" altLang="zh-CN" sz="3000" i="1" baseline="-25000">
                  <a:solidFill>
                    <a:srgbClr val="0000FF"/>
                  </a:solidFill>
                  <a:latin typeface="Times New Roman" panose="02020603050405020304" pitchFamily="18" charset="0"/>
                </a:rPr>
                <a:t>p</a:t>
              </a:r>
              <a:r>
                <a:rPr lang="en-US" altLang="zh-CN" sz="3000" i="1">
                  <a:solidFill>
                    <a:srgbClr val="0000FF"/>
                  </a:solidFill>
                  <a:latin typeface="Times New Roman" panose="02020603050405020304" pitchFamily="18" charset="0"/>
                </a:rPr>
                <a:t>      W</a:t>
              </a:r>
              <a:r>
                <a:rPr lang="en-US" altLang="zh-CN" sz="3000" i="1" baseline="-25000">
                  <a:solidFill>
                    <a:srgbClr val="0000FF"/>
                  </a:solidFill>
                  <a:latin typeface="Times New Roman" panose="02020603050405020304" pitchFamily="18" charset="0"/>
                </a:rPr>
                <a:t>d</a:t>
              </a:r>
              <a:endParaRPr lang="en-US" altLang="zh-CN" baseline="-25000">
                <a:solidFill>
                  <a:srgbClr val="0000FF"/>
                </a:solidFill>
                <a:latin typeface="Times New Roman" panose="02020603050405020304" pitchFamily="18" charset="0"/>
              </a:endParaRPr>
            </a:p>
          </p:txBody>
        </p:sp>
        <p:sp>
          <p:nvSpPr>
            <p:cNvPr id="60444" name="Rectangle 28">
              <a:extLst>
                <a:ext uri="{FF2B5EF4-FFF2-40B4-BE49-F238E27FC236}">
                  <a16:creationId xmlns:a16="http://schemas.microsoft.com/office/drawing/2014/main" id="{6092F531-F960-4587-8E6B-F90FB2F1EB99}"/>
                </a:ext>
              </a:extLst>
            </p:cNvPr>
            <p:cNvSpPr>
              <a:spLocks noChangeArrowheads="1"/>
            </p:cNvSpPr>
            <p:nvPr/>
          </p:nvSpPr>
          <p:spPr bwMode="auto">
            <a:xfrm>
              <a:off x="3186113" y="4514850"/>
              <a:ext cx="2347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000" i="1" dirty="0" err="1">
                  <a:solidFill>
                    <a:srgbClr val="0000FF"/>
                  </a:solidFill>
                  <a:latin typeface="Times New Roman" panose="02020603050405020304" pitchFamily="18" charset="0"/>
                </a:rPr>
                <a:t>T</a:t>
              </a:r>
              <a:r>
                <a:rPr lang="en-US" altLang="zh-CN" sz="3000" i="1" baseline="-25000" dirty="0" err="1">
                  <a:solidFill>
                    <a:srgbClr val="0000FF"/>
                  </a:solidFill>
                  <a:latin typeface="Times New Roman" panose="02020603050405020304" pitchFamily="18" charset="0"/>
                </a:rPr>
                <a:t>g</a:t>
              </a:r>
              <a:r>
                <a:rPr lang="en-US" altLang="zh-CN" sz="3000" i="1" baseline="-25000" dirty="0">
                  <a:solidFill>
                    <a:srgbClr val="0000FF"/>
                  </a:solidFill>
                  <a:latin typeface="Times New Roman" panose="02020603050405020304" pitchFamily="18" charset="0"/>
                </a:rPr>
                <a:t>        </a:t>
              </a:r>
              <a:r>
                <a:rPr lang="en-US" altLang="zh-CN" sz="3000" i="1" dirty="0" err="1">
                  <a:solidFill>
                    <a:srgbClr val="0000FF"/>
                  </a:solidFill>
                  <a:latin typeface="Times New Roman" panose="02020603050405020304" pitchFamily="18" charset="0"/>
                </a:rPr>
                <a:t>T</a:t>
              </a:r>
              <a:r>
                <a:rPr lang="en-US" altLang="zh-CN" sz="3000" i="1" baseline="-25000" dirty="0" err="1">
                  <a:solidFill>
                    <a:srgbClr val="0000FF"/>
                  </a:solidFill>
                  <a:latin typeface="Times New Roman" panose="02020603050405020304" pitchFamily="18" charset="0"/>
                </a:rPr>
                <a:t>gp</a:t>
              </a:r>
              <a:r>
                <a:rPr lang="en-US" altLang="zh-CN" sz="3000" i="1" dirty="0">
                  <a:solidFill>
                    <a:srgbClr val="0000FF"/>
                  </a:solidFill>
                  <a:latin typeface="Times New Roman" panose="02020603050405020304" pitchFamily="18" charset="0"/>
                </a:rPr>
                <a:t>      T</a:t>
              </a:r>
              <a:r>
                <a:rPr lang="en-US" altLang="zh-CN" sz="3000" i="1" baseline="-25000" dirty="0">
                  <a:solidFill>
                    <a:srgbClr val="0000FF"/>
                  </a:solidFill>
                  <a:latin typeface="Times New Roman" panose="02020603050405020304" pitchFamily="18" charset="0"/>
                </a:rPr>
                <a:t>gd</a:t>
              </a:r>
              <a:endParaRPr lang="en-US" altLang="zh-CN" baseline="-25000" dirty="0">
                <a:solidFill>
                  <a:srgbClr val="0000FF"/>
                </a:solidFill>
                <a:latin typeface="Times New Roman" panose="02020603050405020304" pitchFamily="18" charset="0"/>
              </a:endParaRPr>
            </a:p>
          </p:txBody>
        </p:sp>
        <p:sp>
          <p:nvSpPr>
            <p:cNvPr id="60445" name="Rectangle 29">
              <a:extLst>
                <a:ext uri="{FF2B5EF4-FFF2-40B4-BE49-F238E27FC236}">
                  <a16:creationId xmlns:a16="http://schemas.microsoft.com/office/drawing/2014/main" id="{DBF2B7D3-9A85-46B5-B583-3B2E99EE9D88}"/>
                </a:ext>
              </a:extLst>
            </p:cNvPr>
            <p:cNvSpPr>
              <a:spLocks noChangeArrowheads="1"/>
            </p:cNvSpPr>
            <p:nvPr/>
          </p:nvSpPr>
          <p:spPr bwMode="auto">
            <a:xfrm>
              <a:off x="3733800" y="4267200"/>
              <a:ext cx="1190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000" dirty="0">
                  <a:solidFill>
                    <a:srgbClr val="0000FF"/>
                  </a:solidFill>
                  <a:latin typeface="Times New Roman" panose="02020603050405020304" pitchFamily="18" charset="0"/>
                </a:rPr>
                <a:t>=        +</a:t>
              </a:r>
              <a:endParaRPr lang="en-US" altLang="zh-CN" dirty="0">
                <a:solidFill>
                  <a:srgbClr val="0000FF"/>
                </a:solidFill>
                <a:latin typeface="Times New Roman" panose="02020603050405020304" pitchFamily="18" charset="0"/>
              </a:endParaRPr>
            </a:p>
          </p:txBody>
        </p:sp>
      </p:grpSp>
      <p:sp>
        <p:nvSpPr>
          <p:cNvPr id="2" name="灯片编号占位符 1">
            <a:extLst>
              <a:ext uri="{FF2B5EF4-FFF2-40B4-BE49-F238E27FC236}">
                <a16:creationId xmlns:a16="http://schemas.microsoft.com/office/drawing/2014/main" id="{54729817-1722-44D1-8AB3-6B5E22D41A5C}"/>
              </a:ext>
            </a:extLst>
          </p:cNvPr>
          <p:cNvSpPr>
            <a:spLocks noGrp="1"/>
          </p:cNvSpPr>
          <p:nvPr>
            <p:ph type="sldNum" sz="quarter" idx="12"/>
          </p:nvPr>
        </p:nvSpPr>
        <p:spPr/>
        <p:txBody>
          <a:bodyPr/>
          <a:lstStyle/>
          <a:p>
            <a:fld id="{8A7A6979-0714-4377-B894-6BE4C2D6E202}" type="slidenum">
              <a:rPr lang="en-US" smtClean="0"/>
              <a:pPr/>
              <a:t>52</a:t>
            </a:fld>
            <a:endParaRPr lang="en-US" dirty="0"/>
          </a:p>
        </p:txBody>
      </p:sp>
      <p:graphicFrame>
        <p:nvGraphicFramePr>
          <p:cNvPr id="3" name="对象 2">
            <a:extLst>
              <a:ext uri="{FF2B5EF4-FFF2-40B4-BE49-F238E27FC236}">
                <a16:creationId xmlns:a16="http://schemas.microsoft.com/office/drawing/2014/main" id="{0B79636B-9C8B-4416-A474-1A0B82869D6F}"/>
              </a:ext>
            </a:extLst>
          </p:cNvPr>
          <p:cNvGraphicFramePr>
            <a:graphicFrameLocks noChangeAspect="1"/>
          </p:cNvGraphicFramePr>
          <p:nvPr>
            <p:extLst>
              <p:ext uri="{D42A27DB-BD31-4B8C-83A1-F6EECF244321}">
                <p14:modId xmlns:p14="http://schemas.microsoft.com/office/powerpoint/2010/main" val="411651899"/>
              </p:ext>
            </p:extLst>
          </p:nvPr>
        </p:nvGraphicFramePr>
        <p:xfrm>
          <a:off x="4114799" y="2209800"/>
          <a:ext cx="3230145" cy="700988"/>
        </p:xfrm>
        <a:graphic>
          <a:graphicData uri="http://schemas.openxmlformats.org/presentationml/2006/ole">
            <mc:AlternateContent xmlns:mc="http://schemas.openxmlformats.org/markup-compatibility/2006">
              <mc:Choice xmlns:v="urn:schemas-microsoft-com:vml" Requires="v">
                <p:oleObj spid="_x0000_s143388"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4114799" y="2209800"/>
                        <a:ext cx="3230145" cy="700988"/>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E7BCB2DC-2EF1-4321-AE51-EAD075AD8822}"/>
              </a:ext>
            </a:extLst>
          </p:cNvPr>
          <p:cNvGraphicFramePr>
            <a:graphicFrameLocks noChangeAspect="1"/>
          </p:cNvGraphicFramePr>
          <p:nvPr>
            <p:extLst>
              <p:ext uri="{D42A27DB-BD31-4B8C-83A1-F6EECF244321}">
                <p14:modId xmlns:p14="http://schemas.microsoft.com/office/powerpoint/2010/main" val="894994394"/>
              </p:ext>
            </p:extLst>
          </p:nvPr>
        </p:nvGraphicFramePr>
        <p:xfrm>
          <a:off x="2524125" y="3366796"/>
          <a:ext cx="3519487" cy="805070"/>
        </p:xfrm>
        <a:graphic>
          <a:graphicData uri="http://schemas.openxmlformats.org/presentationml/2006/ole">
            <mc:AlternateContent xmlns:mc="http://schemas.openxmlformats.org/markup-compatibility/2006">
              <mc:Choice xmlns:v="urn:schemas-microsoft-com:vml" Requires="v">
                <p:oleObj spid="_x0000_s143389" name="Equation" r:id="rId5" imgW="1206360" imgH="241200" progId="Equation.DSMT4">
                  <p:embed/>
                </p:oleObj>
              </mc:Choice>
              <mc:Fallback>
                <p:oleObj name="Equation" r:id="rId5" imgW="1206360" imgH="241200" progId="Equation.DSMT4">
                  <p:embed/>
                  <p:pic>
                    <p:nvPicPr>
                      <p:cNvPr id="0" name=""/>
                      <p:cNvPicPr/>
                      <p:nvPr/>
                    </p:nvPicPr>
                    <p:blipFill>
                      <a:blip r:embed="rId6"/>
                      <a:stretch>
                        <a:fillRect/>
                      </a:stretch>
                    </p:blipFill>
                    <p:spPr>
                      <a:xfrm>
                        <a:off x="2524125" y="3366796"/>
                        <a:ext cx="3519487" cy="805070"/>
                      </a:xfrm>
                      <a:prstGeom prst="rect">
                        <a:avLst/>
                      </a:prstGeom>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Text Box 2">
            <a:extLst>
              <a:ext uri="{FF2B5EF4-FFF2-40B4-BE49-F238E27FC236}">
                <a16:creationId xmlns:a16="http://schemas.microsoft.com/office/drawing/2014/main" id="{31C199E4-EA44-4674-B59C-0606C9FD384B}"/>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61448" name="Text Box 8">
            <a:extLst>
              <a:ext uri="{FF2B5EF4-FFF2-40B4-BE49-F238E27FC236}">
                <a16:creationId xmlns:a16="http://schemas.microsoft.com/office/drawing/2014/main" id="{417B522C-40D6-4670-A2FD-C1D405EE3D5B}"/>
              </a:ext>
            </a:extLst>
          </p:cNvPr>
          <p:cNvSpPr txBox="1">
            <a:spLocks noChangeArrowheads="1"/>
          </p:cNvSpPr>
          <p:nvPr/>
        </p:nvSpPr>
        <p:spPr bwMode="auto">
          <a:xfrm>
            <a:off x="381000" y="1905000"/>
            <a:ext cx="8382000" cy="1005788"/>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Font typeface="Wingdings" panose="05000000000000000000" pitchFamily="2" charset="2"/>
              <a:buNone/>
            </a:pPr>
            <a:r>
              <a:rPr kumimoji="1" lang="zh-CN" altLang="en-US" sz="2400" b="1">
                <a:solidFill>
                  <a:schemeClr val="bg1"/>
                </a:solidFill>
                <a:latin typeface="微软雅黑" panose="020B0503020204020204" pitchFamily="34" charset="-122"/>
                <a:ea typeface="微软雅黑" panose="020B0503020204020204" pitchFamily="34" charset="-122"/>
              </a:rPr>
              <a:t>共聚：共聚物的</a:t>
            </a:r>
            <a:r>
              <a:rPr kumimoji="1" lang="en-US" altLang="zh-CN" sz="2400" b="1" i="1">
                <a:solidFill>
                  <a:schemeClr val="bg1"/>
                </a:solidFill>
                <a:latin typeface="微软雅黑" panose="020B0503020204020204" pitchFamily="34" charset="-122"/>
                <a:ea typeface="微软雅黑" panose="020B0503020204020204" pitchFamily="34" charset="-122"/>
              </a:rPr>
              <a:t>T</a:t>
            </a:r>
            <a:r>
              <a:rPr kumimoji="1" lang="en-US" altLang="zh-CN" sz="2400" b="1" i="1" baseline="-25000">
                <a:solidFill>
                  <a:schemeClr val="bg1"/>
                </a:solidFill>
                <a:latin typeface="微软雅黑" panose="020B0503020204020204" pitchFamily="34" charset="-122"/>
                <a:ea typeface="微软雅黑" panose="020B0503020204020204" pitchFamily="34" charset="-122"/>
              </a:rPr>
              <a:t>g</a:t>
            </a:r>
            <a:r>
              <a:rPr kumimoji="1" lang="zh-CN" altLang="en-US" sz="2400" b="1">
                <a:solidFill>
                  <a:schemeClr val="bg1"/>
                </a:solidFill>
                <a:latin typeface="微软雅黑" panose="020B0503020204020204" pitchFamily="34" charset="-122"/>
                <a:ea typeface="微软雅黑" panose="020B0503020204020204" pitchFamily="34" charset="-122"/>
              </a:rPr>
              <a:t>通常是介于单体单元均聚物的</a:t>
            </a:r>
            <a:r>
              <a:rPr kumimoji="1" lang="en-US" altLang="zh-CN" sz="2400" b="1" i="1">
                <a:solidFill>
                  <a:schemeClr val="bg1"/>
                </a:solidFill>
                <a:latin typeface="微软雅黑" panose="020B0503020204020204" pitchFamily="34" charset="-122"/>
                <a:ea typeface="微软雅黑" panose="020B0503020204020204" pitchFamily="34" charset="-122"/>
              </a:rPr>
              <a:t>T</a:t>
            </a:r>
            <a:r>
              <a:rPr kumimoji="1" lang="en-US" altLang="zh-CN" sz="2400" b="1" i="1" baseline="-25000">
                <a:solidFill>
                  <a:schemeClr val="bg1"/>
                </a:solidFill>
                <a:latin typeface="微软雅黑" panose="020B0503020204020204" pitchFamily="34" charset="-122"/>
                <a:ea typeface="微软雅黑" panose="020B0503020204020204" pitchFamily="34" charset="-122"/>
              </a:rPr>
              <a:t>g</a:t>
            </a:r>
            <a:r>
              <a:rPr kumimoji="1" lang="zh-CN" altLang="en-US" sz="2400" b="1">
                <a:solidFill>
                  <a:schemeClr val="bg1"/>
                </a:solidFill>
                <a:latin typeface="微软雅黑" panose="020B0503020204020204" pitchFamily="34" charset="-122"/>
                <a:ea typeface="微软雅黑" panose="020B0503020204020204" pitchFamily="34" charset="-122"/>
              </a:rPr>
              <a:t>之间，并与</a:t>
            </a:r>
            <a:r>
              <a:rPr kumimoji="1" lang="zh-CN" altLang="en-US" sz="2400" b="1">
                <a:solidFill>
                  <a:srgbClr val="FFFF00"/>
                </a:solidFill>
                <a:latin typeface="微软雅黑" panose="020B0503020204020204" pitchFamily="34" charset="-122"/>
                <a:ea typeface="微软雅黑" panose="020B0503020204020204" pitchFamily="34" charset="-122"/>
              </a:rPr>
              <a:t>共聚方法、共聚单体性质和单体的配比</a:t>
            </a:r>
            <a:r>
              <a:rPr kumimoji="1" lang="zh-CN" altLang="en-US" sz="2400" b="1">
                <a:solidFill>
                  <a:schemeClr val="bg1"/>
                </a:solidFill>
                <a:latin typeface="微软雅黑" panose="020B0503020204020204" pitchFamily="34" charset="-122"/>
                <a:ea typeface="微软雅黑" panose="020B0503020204020204" pitchFamily="34" charset="-122"/>
              </a:rPr>
              <a:t>有关。</a:t>
            </a:r>
          </a:p>
        </p:txBody>
      </p:sp>
      <p:graphicFrame>
        <p:nvGraphicFramePr>
          <p:cNvPr id="61452" name="Object 12">
            <a:extLst>
              <a:ext uri="{FF2B5EF4-FFF2-40B4-BE49-F238E27FC236}">
                <a16:creationId xmlns:a16="http://schemas.microsoft.com/office/drawing/2014/main" id="{5B7292B9-085C-4D13-9F9A-68A59FD30C08}"/>
              </a:ext>
            </a:extLst>
          </p:cNvPr>
          <p:cNvGraphicFramePr>
            <a:graphicFrameLocks noChangeAspect="1"/>
          </p:cNvGraphicFramePr>
          <p:nvPr>
            <p:extLst>
              <p:ext uri="{D42A27DB-BD31-4B8C-83A1-F6EECF244321}">
                <p14:modId xmlns:p14="http://schemas.microsoft.com/office/powerpoint/2010/main" val="1231549462"/>
              </p:ext>
            </p:extLst>
          </p:nvPr>
        </p:nvGraphicFramePr>
        <p:xfrm>
          <a:off x="2887663" y="3930650"/>
          <a:ext cx="2682875" cy="1147763"/>
        </p:xfrm>
        <a:graphic>
          <a:graphicData uri="http://schemas.openxmlformats.org/presentationml/2006/ole">
            <mc:AlternateContent xmlns:mc="http://schemas.openxmlformats.org/markup-compatibility/2006">
              <mc:Choice xmlns:v="urn:schemas-microsoft-com:vml" Requires="v">
                <p:oleObj spid="_x0000_s61574" name="Equation" r:id="rId3" imgW="990360" imgH="457200" progId="Equation.DSMT4">
                  <p:embed/>
                </p:oleObj>
              </mc:Choice>
              <mc:Fallback>
                <p:oleObj name="Equation" r:id="rId3" imgW="990360" imgH="457200" progId="Equation.DSMT4">
                  <p:embed/>
                  <p:pic>
                    <p:nvPicPr>
                      <p:cNvPr id="0" name="Object 12"/>
                      <p:cNvPicPr>
                        <a:picLocks noChangeAspect="1" noChangeArrowheads="1"/>
                      </p:cNvPicPr>
                      <p:nvPr/>
                    </p:nvPicPr>
                    <p:blipFill>
                      <a:blip r:embed="rId4"/>
                      <a:srcRect/>
                      <a:stretch>
                        <a:fillRect/>
                      </a:stretch>
                    </p:blipFill>
                    <p:spPr bwMode="auto">
                      <a:xfrm>
                        <a:off x="2887663" y="3930650"/>
                        <a:ext cx="2682875"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53" name="Text Box 13">
            <a:extLst>
              <a:ext uri="{FF2B5EF4-FFF2-40B4-BE49-F238E27FC236}">
                <a16:creationId xmlns:a16="http://schemas.microsoft.com/office/drawing/2014/main" id="{6C0C04EA-3AF6-4C74-9743-351D95796284}"/>
              </a:ext>
            </a:extLst>
          </p:cNvPr>
          <p:cNvSpPr txBox="1">
            <a:spLocks noChangeArrowheads="1"/>
          </p:cNvSpPr>
          <p:nvPr/>
        </p:nvSpPr>
        <p:spPr bwMode="auto">
          <a:xfrm>
            <a:off x="457200" y="3276600"/>
            <a:ext cx="4419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600" b="1" i="1">
                <a:solidFill>
                  <a:srgbClr val="FF0000"/>
                </a:solidFill>
                <a:latin typeface="Times New Roman" panose="02020603050405020304" pitchFamily="18" charset="0"/>
                <a:ea typeface="隶书" panose="02010509060101010101" pitchFamily="49" charset="-122"/>
              </a:rPr>
              <a:t>T</a:t>
            </a:r>
            <a:r>
              <a:rPr kumimoji="1" lang="en-US" altLang="zh-CN" sz="2600" b="1" i="1" baseline="-25000">
                <a:solidFill>
                  <a:srgbClr val="FF0000"/>
                </a:solidFill>
                <a:latin typeface="Times New Roman" panose="02020603050405020304" pitchFamily="18" charset="0"/>
                <a:ea typeface="隶书" panose="02010509060101010101" pitchFamily="49" charset="-122"/>
              </a:rPr>
              <a:t>g</a:t>
            </a:r>
            <a:r>
              <a:rPr kumimoji="1" lang="zh-CN" altLang="en-US" sz="2600" b="1">
                <a:solidFill>
                  <a:srgbClr val="FF0000"/>
                </a:solidFill>
                <a:latin typeface="Times New Roman" panose="02020603050405020304" pitchFamily="18" charset="0"/>
                <a:ea typeface="隶书" panose="02010509060101010101" pitchFamily="49" charset="-122"/>
              </a:rPr>
              <a:t>与单体组分的关系：</a:t>
            </a:r>
          </a:p>
        </p:txBody>
      </p:sp>
      <p:grpSp>
        <p:nvGrpSpPr>
          <p:cNvPr id="61459" name="Group 19">
            <a:extLst>
              <a:ext uri="{FF2B5EF4-FFF2-40B4-BE49-F238E27FC236}">
                <a16:creationId xmlns:a16="http://schemas.microsoft.com/office/drawing/2014/main" id="{8A797D92-D05E-4D78-85D6-9C43299CACF9}"/>
              </a:ext>
            </a:extLst>
          </p:cNvPr>
          <p:cNvGrpSpPr>
            <a:grpSpLocks/>
          </p:cNvGrpSpPr>
          <p:nvPr/>
        </p:nvGrpSpPr>
        <p:grpSpPr bwMode="auto">
          <a:xfrm>
            <a:off x="1828800" y="5214938"/>
            <a:ext cx="5672138" cy="930275"/>
            <a:chOff x="1152" y="3285"/>
            <a:chExt cx="3573" cy="586"/>
          </a:xfrm>
        </p:grpSpPr>
        <p:sp>
          <p:nvSpPr>
            <p:cNvPr id="61454" name="Text Box 14">
              <a:extLst>
                <a:ext uri="{FF2B5EF4-FFF2-40B4-BE49-F238E27FC236}">
                  <a16:creationId xmlns:a16="http://schemas.microsoft.com/office/drawing/2014/main" id="{C7559CAE-9115-499C-B2D6-D9879168BB83}"/>
                </a:ext>
              </a:extLst>
            </p:cNvPr>
            <p:cNvSpPr txBox="1">
              <a:spLocks noChangeArrowheads="1"/>
            </p:cNvSpPr>
            <p:nvPr/>
          </p:nvSpPr>
          <p:spPr bwMode="auto">
            <a:xfrm>
              <a:off x="1413" y="3285"/>
              <a:ext cx="3312" cy="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200" b="1">
                  <a:solidFill>
                    <a:srgbClr val="FF0000"/>
                  </a:solidFill>
                  <a:latin typeface="Times New Roman" panose="02020603050405020304" pitchFamily="18" charset="0"/>
                  <a:ea typeface="宋体" panose="02010600030101010101" pitchFamily="2" charset="-122"/>
                </a:rPr>
                <a:t>     </a:t>
              </a:r>
              <a:r>
                <a:rPr kumimoji="1" lang="en-US" altLang="zh-CN" sz="2200" b="1">
                  <a:solidFill>
                    <a:srgbClr val="FF0000"/>
                  </a:solidFill>
                  <a:latin typeface="Times New Roman" panose="02020603050405020304" pitchFamily="18" charset="0"/>
                  <a:ea typeface="宋体" panose="02010600030101010101" pitchFamily="2" charset="-122"/>
                </a:rPr>
                <a:t>—</a:t>
              </a:r>
              <a:r>
                <a:rPr kumimoji="1" lang="zh-CN" altLang="en-US" sz="2200" b="1">
                  <a:solidFill>
                    <a:srgbClr val="FF0000"/>
                  </a:solidFill>
                  <a:latin typeface="Times New Roman" panose="02020603050405020304" pitchFamily="18" charset="0"/>
                  <a:ea typeface="宋体" panose="02010600030101010101" pitchFamily="2" charset="-122"/>
                </a:rPr>
                <a:t>分别为</a:t>
              </a:r>
              <a:r>
                <a:rPr kumimoji="1" lang="en-US" altLang="zh-CN" sz="2200" b="1">
                  <a:solidFill>
                    <a:srgbClr val="FF0000"/>
                  </a:solidFill>
                  <a:latin typeface="Times New Roman" panose="02020603050405020304" pitchFamily="18" charset="0"/>
                  <a:ea typeface="宋体" panose="02010600030101010101" pitchFamily="2" charset="-122"/>
                </a:rPr>
                <a:t>A,B</a:t>
              </a:r>
              <a:r>
                <a:rPr kumimoji="1" lang="zh-CN" altLang="en-US" sz="2200" b="1">
                  <a:solidFill>
                    <a:srgbClr val="FF0000"/>
                  </a:solidFill>
                  <a:latin typeface="Times New Roman" panose="02020603050405020304" pitchFamily="18" charset="0"/>
                  <a:ea typeface="宋体" panose="02010600030101010101" pitchFamily="2" charset="-122"/>
                </a:rPr>
                <a:t>单体组分的重量分数</a:t>
              </a:r>
            </a:p>
            <a:p>
              <a:pPr>
                <a:spcBef>
                  <a:spcPct val="50000"/>
                </a:spcBef>
              </a:pPr>
              <a:r>
                <a:rPr kumimoji="1" lang="zh-CN" altLang="en-US" sz="2200" b="1">
                  <a:solidFill>
                    <a:srgbClr val="FF0000"/>
                  </a:solidFill>
                  <a:latin typeface="Times New Roman" panose="02020603050405020304" pitchFamily="18" charset="0"/>
                  <a:ea typeface="宋体" panose="02010600030101010101" pitchFamily="2" charset="-122"/>
                </a:rPr>
                <a:t>     </a:t>
              </a:r>
              <a:r>
                <a:rPr kumimoji="1" lang="en-US" altLang="zh-CN" sz="2200" b="1">
                  <a:solidFill>
                    <a:srgbClr val="FF0000"/>
                  </a:solidFill>
                  <a:latin typeface="Times New Roman" panose="02020603050405020304" pitchFamily="18" charset="0"/>
                  <a:ea typeface="宋体" panose="02010600030101010101" pitchFamily="2" charset="-122"/>
                </a:rPr>
                <a:t>—</a:t>
              </a:r>
              <a:r>
                <a:rPr kumimoji="1" lang="zh-CN" altLang="en-US" sz="2200" b="1">
                  <a:solidFill>
                    <a:srgbClr val="FF0000"/>
                  </a:solidFill>
                  <a:latin typeface="Times New Roman" panose="02020603050405020304" pitchFamily="18" charset="0"/>
                  <a:ea typeface="宋体" panose="02010600030101010101" pitchFamily="2" charset="-122"/>
                </a:rPr>
                <a:t>分别为</a:t>
              </a:r>
              <a:r>
                <a:rPr kumimoji="1" lang="en-US" altLang="zh-CN" sz="2200" b="1">
                  <a:solidFill>
                    <a:srgbClr val="FF0000"/>
                  </a:solidFill>
                  <a:latin typeface="Times New Roman" panose="02020603050405020304" pitchFamily="18" charset="0"/>
                  <a:ea typeface="宋体" panose="02010600030101010101" pitchFamily="2" charset="-122"/>
                </a:rPr>
                <a:t>A,B</a:t>
              </a:r>
              <a:r>
                <a:rPr kumimoji="1" lang="zh-CN" altLang="en-US" sz="2200" b="1">
                  <a:solidFill>
                    <a:srgbClr val="FF0000"/>
                  </a:solidFill>
                  <a:latin typeface="Times New Roman" panose="02020603050405020304" pitchFamily="18" charset="0"/>
                  <a:ea typeface="宋体" panose="02010600030101010101" pitchFamily="2" charset="-122"/>
                </a:rPr>
                <a:t>单体均聚物的</a:t>
              </a:r>
              <a:r>
                <a:rPr kumimoji="1" lang="en-US" altLang="zh-CN" sz="2200" b="1" i="1">
                  <a:solidFill>
                    <a:srgbClr val="FF0000"/>
                  </a:solidFill>
                  <a:latin typeface="Times New Roman" panose="02020603050405020304" pitchFamily="18" charset="0"/>
                  <a:ea typeface="宋体" panose="02010600030101010101" pitchFamily="2" charset="-122"/>
                </a:rPr>
                <a:t>T</a:t>
              </a:r>
              <a:r>
                <a:rPr kumimoji="1" lang="en-US" altLang="zh-CN" sz="2200" b="1" i="1" baseline="-25000">
                  <a:solidFill>
                    <a:srgbClr val="FF0000"/>
                  </a:solidFill>
                  <a:latin typeface="Times New Roman" panose="02020603050405020304" pitchFamily="18" charset="0"/>
                  <a:ea typeface="宋体" panose="02010600030101010101" pitchFamily="2" charset="-122"/>
                </a:rPr>
                <a:t>g</a:t>
              </a:r>
              <a:r>
                <a:rPr kumimoji="1" lang="en-US" altLang="zh-CN" sz="2200" b="1" i="1">
                  <a:solidFill>
                    <a:srgbClr val="FF0000"/>
                  </a:solidFill>
                  <a:latin typeface="Times New Roman" panose="02020603050405020304" pitchFamily="18" charset="0"/>
                  <a:ea typeface="宋体" panose="02010600030101010101" pitchFamily="2" charset="-122"/>
                </a:rPr>
                <a:t> </a:t>
              </a:r>
            </a:p>
          </p:txBody>
        </p:sp>
        <p:graphicFrame>
          <p:nvGraphicFramePr>
            <p:cNvPr id="61455" name="Object 15">
              <a:extLst>
                <a:ext uri="{FF2B5EF4-FFF2-40B4-BE49-F238E27FC236}">
                  <a16:creationId xmlns:a16="http://schemas.microsoft.com/office/drawing/2014/main" id="{D76D5AA2-E920-439E-96F0-F1F21E13863E}"/>
                </a:ext>
              </a:extLst>
            </p:cNvPr>
            <p:cNvGraphicFramePr>
              <a:graphicFrameLocks noChangeAspect="1"/>
            </p:cNvGraphicFramePr>
            <p:nvPr/>
          </p:nvGraphicFramePr>
          <p:xfrm>
            <a:off x="1200" y="3352"/>
            <a:ext cx="432" cy="183"/>
          </p:xfrm>
          <a:graphic>
            <a:graphicData uri="http://schemas.openxmlformats.org/presentationml/2006/ole">
              <mc:AlternateContent xmlns:mc="http://schemas.openxmlformats.org/markup-compatibility/2006">
                <mc:Choice xmlns:v="urn:schemas-microsoft-com:vml" Requires="v">
                  <p:oleObj spid="_x0000_s61575" name="Equation" r:id="rId5" imgW="838080" imgH="355320" progId="Equation.DSMT4">
                    <p:embed/>
                  </p:oleObj>
                </mc:Choice>
                <mc:Fallback>
                  <p:oleObj name="Equation" r:id="rId5" imgW="838080" imgH="35532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3352"/>
                          <a:ext cx="432"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56" name="Object 16">
              <a:extLst>
                <a:ext uri="{FF2B5EF4-FFF2-40B4-BE49-F238E27FC236}">
                  <a16:creationId xmlns:a16="http://schemas.microsoft.com/office/drawing/2014/main" id="{EFAC6D66-E040-4AE5-8253-33F61695EEC1}"/>
                </a:ext>
              </a:extLst>
            </p:cNvPr>
            <p:cNvGraphicFramePr>
              <a:graphicFrameLocks noChangeAspect="1"/>
            </p:cNvGraphicFramePr>
            <p:nvPr/>
          </p:nvGraphicFramePr>
          <p:xfrm>
            <a:off x="1152" y="3648"/>
            <a:ext cx="528" cy="192"/>
          </p:xfrm>
          <a:graphic>
            <a:graphicData uri="http://schemas.openxmlformats.org/presentationml/2006/ole">
              <mc:AlternateContent xmlns:mc="http://schemas.openxmlformats.org/markup-compatibility/2006">
                <mc:Choice xmlns:v="urn:schemas-microsoft-com:vml" Requires="v">
                  <p:oleObj spid="_x0000_s61576" name="Equation" r:id="rId7" imgW="977760" imgH="355320" progId="Equation.DSMT4">
                    <p:embed/>
                  </p:oleObj>
                </mc:Choice>
                <mc:Fallback>
                  <p:oleObj name="Equation" r:id="rId7" imgW="977760" imgH="355320" progId="Equation.DSMT4">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 y="3648"/>
                          <a:ext cx="5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1457" name="Text Box 3">
            <a:extLst>
              <a:ext uri="{FF2B5EF4-FFF2-40B4-BE49-F238E27FC236}">
                <a16:creationId xmlns:a16="http://schemas.microsoft.com/office/drawing/2014/main" id="{D33CBB60-20F8-4941-A09E-551A38E07FC0}"/>
              </a:ext>
            </a:extLst>
          </p:cNvPr>
          <p:cNvSpPr txBox="1">
            <a:spLocks noChangeArrowheads="1"/>
          </p:cNvSpPr>
          <p:nvPr/>
        </p:nvSpPr>
        <p:spPr bwMode="auto">
          <a:xfrm>
            <a:off x="304800" y="1219200"/>
            <a:ext cx="43434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a:t>
            </a:r>
            <a:r>
              <a:rPr lang="en-US" altLang="zh-CN" sz="2800">
                <a:solidFill>
                  <a:srgbClr val="FFFF00"/>
                </a:solidFill>
                <a:latin typeface="Times New Roman" panose="02020603050405020304" pitchFamily="18" charset="0"/>
                <a:ea typeface="隶书" panose="02010509060101010101" pitchFamily="49" charset="-122"/>
              </a:rPr>
              <a:t>9</a:t>
            </a:r>
            <a:r>
              <a:rPr lang="zh-CN" altLang="en-US" sz="2800">
                <a:solidFill>
                  <a:srgbClr val="FFFF00"/>
                </a:solidFill>
                <a:latin typeface="Times New Roman" panose="02020603050405020304" pitchFamily="18" charset="0"/>
                <a:ea typeface="隶书" panose="02010509060101010101" pitchFamily="49" charset="-122"/>
              </a:rPr>
              <a:t>）共聚和共混</a:t>
            </a:r>
          </a:p>
        </p:txBody>
      </p:sp>
      <p:sp>
        <p:nvSpPr>
          <p:cNvPr id="2" name="灯片编号占位符 1">
            <a:extLst>
              <a:ext uri="{FF2B5EF4-FFF2-40B4-BE49-F238E27FC236}">
                <a16:creationId xmlns:a16="http://schemas.microsoft.com/office/drawing/2014/main" id="{C10E8FD7-CA3B-4FF3-8485-8A5E7B8CF279}"/>
              </a:ext>
            </a:extLst>
          </p:cNvPr>
          <p:cNvSpPr>
            <a:spLocks noGrp="1"/>
          </p:cNvSpPr>
          <p:nvPr>
            <p:ph type="sldNum" sz="quarter" idx="12"/>
          </p:nvPr>
        </p:nvSpPr>
        <p:spPr/>
        <p:txBody>
          <a:bodyPr/>
          <a:lstStyle/>
          <a:p>
            <a:fld id="{8A7A6979-0714-4377-B894-6BE4C2D6E202}" type="slidenum">
              <a:rPr lang="en-US" smtClean="0"/>
              <a:pPr/>
              <a:t>53</a:t>
            </a:fld>
            <a:endParaRPr lang="en-US" dirty="0"/>
          </a:p>
        </p:txBody>
      </p:sp>
      <p:sp>
        <p:nvSpPr>
          <p:cNvPr id="3" name="文本框 2">
            <a:extLst>
              <a:ext uri="{FF2B5EF4-FFF2-40B4-BE49-F238E27FC236}">
                <a16:creationId xmlns:a16="http://schemas.microsoft.com/office/drawing/2014/main" id="{D17EAA4E-0D61-4869-BED1-39DBABCE65F6}"/>
              </a:ext>
            </a:extLst>
          </p:cNvPr>
          <p:cNvSpPr txBox="1"/>
          <p:nvPr/>
        </p:nvSpPr>
        <p:spPr>
          <a:xfrm>
            <a:off x="4648201" y="3276600"/>
            <a:ext cx="1676400" cy="523220"/>
          </a:xfrm>
          <a:prstGeom prst="rect">
            <a:avLst/>
          </a:prstGeom>
          <a:solidFill>
            <a:schemeClr val="accent1"/>
          </a:solid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Fox</a:t>
            </a:r>
            <a:r>
              <a:rPr lang="zh-CN" altLang="en-US" sz="2800" b="1" dirty="0">
                <a:latin typeface="微软雅黑" panose="020B0503020204020204" pitchFamily="34" charset="-122"/>
                <a:ea typeface="微软雅黑" panose="020B0503020204020204" pitchFamily="34" charset="-122"/>
              </a:rPr>
              <a:t>方程</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ext Box 2">
            <a:extLst>
              <a:ext uri="{FF2B5EF4-FFF2-40B4-BE49-F238E27FC236}">
                <a16:creationId xmlns:a16="http://schemas.microsoft.com/office/drawing/2014/main" id="{756F2760-9DB2-4810-BCB7-789A67A1F46B}"/>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87045" name="Text Box 5">
            <a:extLst>
              <a:ext uri="{FF2B5EF4-FFF2-40B4-BE49-F238E27FC236}">
                <a16:creationId xmlns:a16="http://schemas.microsoft.com/office/drawing/2014/main" id="{BE6664C8-713E-4DA6-91BC-EF2D52E8CDCB}"/>
              </a:ext>
            </a:extLst>
          </p:cNvPr>
          <p:cNvSpPr txBox="1">
            <a:spLocks noChangeArrowheads="1"/>
          </p:cNvSpPr>
          <p:nvPr/>
        </p:nvSpPr>
        <p:spPr bwMode="auto">
          <a:xfrm>
            <a:off x="381000" y="1219200"/>
            <a:ext cx="8382000" cy="3046347"/>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buFont typeface="Wingdings" panose="05000000000000000000" pitchFamily="2" charset="2"/>
              <a:buNone/>
            </a:pPr>
            <a:r>
              <a:rPr kumimoji="1" lang="zh-CN" altLang="en-US" sz="2400" b="1">
                <a:solidFill>
                  <a:srgbClr val="FFFF00"/>
                </a:solidFill>
                <a:latin typeface="微软雅黑" panose="020B0503020204020204" pitchFamily="34" charset="-122"/>
                <a:ea typeface="微软雅黑" panose="020B0503020204020204" pitchFamily="34" charset="-122"/>
              </a:rPr>
              <a:t>共混：共混的相容性通常以其</a:t>
            </a:r>
            <a:r>
              <a:rPr kumimoji="1" lang="en-US" altLang="zh-CN" sz="2400" b="1" i="1">
                <a:solidFill>
                  <a:srgbClr val="FFFF00"/>
                </a:solidFill>
                <a:latin typeface="微软雅黑" panose="020B0503020204020204" pitchFamily="34" charset="-122"/>
                <a:ea typeface="微软雅黑" panose="020B0503020204020204" pitchFamily="34" charset="-122"/>
              </a:rPr>
              <a:t>T</a:t>
            </a:r>
            <a:r>
              <a:rPr kumimoji="1" lang="en-US" altLang="zh-CN" sz="2400" b="1" i="1" baseline="-25000">
                <a:solidFill>
                  <a:srgbClr val="FFFF00"/>
                </a:solidFill>
                <a:latin typeface="微软雅黑" panose="020B0503020204020204" pitchFamily="34" charset="-122"/>
                <a:ea typeface="微软雅黑" panose="020B0503020204020204" pitchFamily="34" charset="-122"/>
              </a:rPr>
              <a:t>g</a:t>
            </a:r>
            <a:r>
              <a:rPr kumimoji="1" lang="zh-CN" altLang="en-US" sz="2400" b="1">
                <a:solidFill>
                  <a:srgbClr val="FFFF00"/>
                </a:solidFill>
                <a:latin typeface="微软雅黑" panose="020B0503020204020204" pitchFamily="34" charset="-122"/>
                <a:ea typeface="微软雅黑" panose="020B0503020204020204" pitchFamily="34" charset="-122"/>
              </a:rPr>
              <a:t>的情况来表征。</a:t>
            </a:r>
          </a:p>
          <a:p>
            <a:pPr algn="just" eaLnBrk="1" hangingPunct="1">
              <a:lnSpc>
                <a:spcPct val="120000"/>
              </a:lnSpc>
              <a:spcBef>
                <a:spcPct val="30000"/>
              </a:spcBef>
              <a:buFont typeface="Wingdings" panose="05000000000000000000" pitchFamily="2" charset="2"/>
              <a:buChar char="Ø"/>
            </a:pPr>
            <a:r>
              <a:rPr kumimoji="1" lang="zh-CN" altLang="en-US" sz="2400" b="1">
                <a:solidFill>
                  <a:schemeClr val="bg1"/>
                </a:solidFill>
                <a:latin typeface="微软雅黑" panose="020B0503020204020204" pitchFamily="34" charset="-122"/>
                <a:ea typeface="微软雅黑" panose="020B0503020204020204" pitchFamily="34" charset="-122"/>
              </a:rPr>
              <a:t>相容性极好：均相体系，共混物的</a:t>
            </a:r>
            <a:r>
              <a:rPr kumimoji="1" lang="en-US" altLang="zh-CN" sz="2400" b="1" i="1">
                <a:solidFill>
                  <a:schemeClr val="bg1"/>
                </a:solidFill>
                <a:latin typeface="微软雅黑" panose="020B0503020204020204" pitchFamily="34" charset="-122"/>
                <a:ea typeface="微软雅黑" panose="020B0503020204020204" pitchFamily="34" charset="-122"/>
              </a:rPr>
              <a:t>T</a:t>
            </a:r>
            <a:r>
              <a:rPr kumimoji="1" lang="en-US" altLang="zh-CN" sz="2400" b="1" i="1" baseline="-25000">
                <a:solidFill>
                  <a:schemeClr val="bg1"/>
                </a:solidFill>
                <a:latin typeface="微软雅黑" panose="020B0503020204020204" pitchFamily="34" charset="-122"/>
                <a:ea typeface="微软雅黑" panose="020B0503020204020204" pitchFamily="34" charset="-122"/>
              </a:rPr>
              <a:t>g</a:t>
            </a:r>
            <a:r>
              <a:rPr kumimoji="1" lang="zh-CN" altLang="en-US" sz="2400" b="1">
                <a:solidFill>
                  <a:schemeClr val="bg1"/>
                </a:solidFill>
                <a:latin typeface="微软雅黑" panose="020B0503020204020204" pitchFamily="34" charset="-122"/>
                <a:ea typeface="微软雅黑" panose="020B0503020204020204" pitchFamily="34" charset="-122"/>
              </a:rPr>
              <a:t>只有一个，且介于两种物质各自的</a:t>
            </a:r>
            <a:r>
              <a:rPr kumimoji="1" lang="en-US" altLang="zh-CN" sz="2400" b="1" i="1">
                <a:solidFill>
                  <a:schemeClr val="bg1"/>
                </a:solidFill>
                <a:latin typeface="微软雅黑" panose="020B0503020204020204" pitchFamily="34" charset="-122"/>
                <a:ea typeface="微软雅黑" panose="020B0503020204020204" pitchFamily="34" charset="-122"/>
              </a:rPr>
              <a:t>T</a:t>
            </a:r>
            <a:r>
              <a:rPr kumimoji="1" lang="en-US" altLang="zh-CN" sz="2400" b="1" i="1" baseline="-25000">
                <a:solidFill>
                  <a:schemeClr val="bg1"/>
                </a:solidFill>
                <a:latin typeface="微软雅黑" panose="020B0503020204020204" pitchFamily="34" charset="-122"/>
                <a:ea typeface="微软雅黑" panose="020B0503020204020204" pitchFamily="34" charset="-122"/>
              </a:rPr>
              <a:t>g</a:t>
            </a:r>
            <a:r>
              <a:rPr kumimoji="1" lang="zh-CN" altLang="en-US" sz="2400" b="1">
                <a:solidFill>
                  <a:schemeClr val="bg1"/>
                </a:solidFill>
                <a:latin typeface="微软雅黑" panose="020B0503020204020204" pitchFamily="34" charset="-122"/>
                <a:ea typeface="微软雅黑" panose="020B0503020204020204" pitchFamily="34" charset="-122"/>
              </a:rPr>
              <a:t>之间。</a:t>
            </a:r>
          </a:p>
          <a:p>
            <a:pPr algn="just" eaLnBrk="1" hangingPunct="1">
              <a:lnSpc>
                <a:spcPct val="120000"/>
              </a:lnSpc>
              <a:spcBef>
                <a:spcPct val="30000"/>
              </a:spcBef>
              <a:buFont typeface="Wingdings" panose="05000000000000000000" pitchFamily="2" charset="2"/>
              <a:buChar char="Ø"/>
            </a:pPr>
            <a:r>
              <a:rPr kumimoji="1" lang="zh-CN" altLang="en-US" sz="2400" b="1">
                <a:solidFill>
                  <a:schemeClr val="bg1"/>
                </a:solidFill>
                <a:latin typeface="微软雅黑" panose="020B0503020204020204" pitchFamily="34" charset="-122"/>
                <a:ea typeface="微软雅黑" panose="020B0503020204020204" pitchFamily="34" charset="-122"/>
              </a:rPr>
              <a:t> 相容性较好：微观非均相，宏观均相体系，出现相互靠近的二个</a:t>
            </a:r>
            <a:r>
              <a:rPr kumimoji="1" lang="en-US" altLang="zh-CN" sz="2400" b="1" i="1">
                <a:solidFill>
                  <a:schemeClr val="bg1"/>
                </a:solidFill>
                <a:latin typeface="微软雅黑" panose="020B0503020204020204" pitchFamily="34" charset="-122"/>
                <a:ea typeface="微软雅黑" panose="020B0503020204020204" pitchFamily="34" charset="-122"/>
              </a:rPr>
              <a:t>T</a:t>
            </a:r>
            <a:r>
              <a:rPr kumimoji="1" lang="en-US" altLang="zh-CN" sz="2400" b="1" i="1" baseline="-25000">
                <a:solidFill>
                  <a:schemeClr val="bg1"/>
                </a:solidFill>
                <a:latin typeface="微软雅黑" panose="020B0503020204020204" pitchFamily="34" charset="-122"/>
                <a:ea typeface="微软雅黑" panose="020B0503020204020204" pitchFamily="34" charset="-122"/>
              </a:rPr>
              <a:t>g</a:t>
            </a:r>
            <a:r>
              <a:rPr kumimoji="1" lang="en-US" altLang="zh-CN" sz="2400" b="1">
                <a:solidFill>
                  <a:schemeClr val="bg1"/>
                </a:solidFill>
                <a:latin typeface="微软雅黑" panose="020B0503020204020204" pitchFamily="34" charset="-122"/>
                <a:ea typeface="微软雅黑" panose="020B0503020204020204" pitchFamily="34" charset="-122"/>
              </a:rPr>
              <a:t> </a:t>
            </a:r>
            <a:r>
              <a:rPr kumimoji="1" lang="zh-CN" altLang="en-US" sz="2400" b="1">
                <a:solidFill>
                  <a:schemeClr val="bg1"/>
                </a:solidFill>
                <a:latin typeface="微软雅黑" panose="020B0503020204020204" pitchFamily="34" charset="-122"/>
                <a:ea typeface="微软雅黑" panose="020B0503020204020204" pitchFamily="34" charset="-122"/>
              </a:rPr>
              <a:t>（比原物质的</a:t>
            </a:r>
            <a:r>
              <a:rPr kumimoji="1" lang="en-US" altLang="zh-CN" sz="2400" b="1" i="1">
                <a:solidFill>
                  <a:schemeClr val="bg1"/>
                </a:solidFill>
                <a:latin typeface="微软雅黑" panose="020B0503020204020204" pitchFamily="34" charset="-122"/>
                <a:ea typeface="微软雅黑" panose="020B0503020204020204" pitchFamily="34" charset="-122"/>
              </a:rPr>
              <a:t>T</a:t>
            </a:r>
            <a:r>
              <a:rPr kumimoji="1" lang="en-US" altLang="zh-CN" sz="2400" b="1" i="1" baseline="-25000">
                <a:solidFill>
                  <a:schemeClr val="bg1"/>
                </a:solidFill>
                <a:latin typeface="微软雅黑" panose="020B0503020204020204" pitchFamily="34" charset="-122"/>
                <a:ea typeface="微软雅黑" panose="020B0503020204020204" pitchFamily="34" charset="-122"/>
              </a:rPr>
              <a:t>g</a:t>
            </a:r>
            <a:r>
              <a:rPr kumimoji="1" lang="en-US" altLang="zh-CN" sz="2400" b="1">
                <a:solidFill>
                  <a:schemeClr val="bg1"/>
                </a:solidFill>
                <a:latin typeface="微软雅黑" panose="020B0503020204020204" pitchFamily="34" charset="-122"/>
                <a:ea typeface="微软雅黑" panose="020B0503020204020204" pitchFamily="34" charset="-122"/>
              </a:rPr>
              <a:t> </a:t>
            </a:r>
            <a:r>
              <a:rPr kumimoji="1" lang="zh-CN" altLang="en-US" sz="2400" b="1">
                <a:solidFill>
                  <a:schemeClr val="bg1"/>
                </a:solidFill>
                <a:latin typeface="微软雅黑" panose="020B0503020204020204" pitchFamily="34" charset="-122"/>
                <a:ea typeface="微软雅黑" panose="020B0503020204020204" pitchFamily="34" charset="-122"/>
              </a:rPr>
              <a:t>）。</a:t>
            </a:r>
          </a:p>
          <a:p>
            <a:pPr algn="just" eaLnBrk="1" hangingPunct="1">
              <a:lnSpc>
                <a:spcPct val="120000"/>
              </a:lnSpc>
              <a:spcBef>
                <a:spcPct val="30000"/>
              </a:spcBef>
              <a:buFont typeface="Wingdings" panose="05000000000000000000" pitchFamily="2" charset="2"/>
              <a:buChar char="Ø"/>
            </a:pPr>
            <a:r>
              <a:rPr kumimoji="1" lang="zh-CN" altLang="en-US" sz="2400" b="1">
                <a:solidFill>
                  <a:schemeClr val="bg1"/>
                </a:solidFill>
                <a:latin typeface="微软雅黑" panose="020B0503020204020204" pitchFamily="34" charset="-122"/>
                <a:ea typeface="微软雅黑" panose="020B0503020204020204" pitchFamily="34" charset="-122"/>
              </a:rPr>
              <a:t> 相容性差：仍保持原来物质的二个</a:t>
            </a:r>
            <a:r>
              <a:rPr kumimoji="1" lang="en-US" altLang="zh-CN" sz="2400" b="1" i="1">
                <a:solidFill>
                  <a:schemeClr val="bg1"/>
                </a:solidFill>
                <a:latin typeface="微软雅黑" panose="020B0503020204020204" pitchFamily="34" charset="-122"/>
                <a:ea typeface="微软雅黑" panose="020B0503020204020204" pitchFamily="34" charset="-122"/>
              </a:rPr>
              <a:t>T</a:t>
            </a:r>
            <a:r>
              <a:rPr kumimoji="1" lang="en-US" altLang="zh-CN" sz="2400" b="1" i="1" baseline="-25000">
                <a:solidFill>
                  <a:schemeClr val="bg1"/>
                </a:solidFill>
                <a:latin typeface="微软雅黑" panose="020B0503020204020204" pitchFamily="34" charset="-122"/>
                <a:ea typeface="微软雅黑" panose="020B0503020204020204" pitchFamily="34" charset="-122"/>
              </a:rPr>
              <a:t>g</a:t>
            </a:r>
            <a:r>
              <a:rPr kumimoji="1" lang="en-US" altLang="zh-CN" sz="2400" b="1">
                <a:solidFill>
                  <a:schemeClr val="bg1"/>
                </a:solidFill>
                <a:latin typeface="微软雅黑" panose="020B0503020204020204" pitchFamily="34" charset="-122"/>
                <a:ea typeface="微软雅黑" panose="020B0503020204020204" pitchFamily="34" charset="-122"/>
              </a:rPr>
              <a:t> </a:t>
            </a:r>
            <a:r>
              <a:rPr kumimoji="1" lang="zh-CN" altLang="en-US" sz="2400" b="1">
                <a:solidFill>
                  <a:schemeClr val="bg1"/>
                </a:solidFill>
                <a:latin typeface="微软雅黑" panose="020B0503020204020204" pitchFamily="34" charset="-122"/>
                <a:ea typeface="微软雅黑" panose="020B0503020204020204" pitchFamily="34" charset="-122"/>
              </a:rPr>
              <a:t>，说明不能混容。</a:t>
            </a:r>
          </a:p>
        </p:txBody>
      </p:sp>
      <p:sp>
        <p:nvSpPr>
          <p:cNvPr id="2" name="灯片编号占位符 1">
            <a:extLst>
              <a:ext uri="{FF2B5EF4-FFF2-40B4-BE49-F238E27FC236}">
                <a16:creationId xmlns:a16="http://schemas.microsoft.com/office/drawing/2014/main" id="{3F1380AB-636B-4AF9-A785-58348DD24D6D}"/>
              </a:ext>
            </a:extLst>
          </p:cNvPr>
          <p:cNvSpPr>
            <a:spLocks noGrp="1"/>
          </p:cNvSpPr>
          <p:nvPr>
            <p:ph type="sldNum" sz="quarter" idx="12"/>
          </p:nvPr>
        </p:nvSpPr>
        <p:spPr/>
        <p:txBody>
          <a:bodyPr/>
          <a:lstStyle/>
          <a:p>
            <a:fld id="{8A7A6979-0714-4377-B894-6BE4C2D6E202}" type="slidenum">
              <a:rPr lang="en-US" smtClean="0"/>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3">
            <a:extLst>
              <a:ext uri="{FF2B5EF4-FFF2-40B4-BE49-F238E27FC236}">
                <a16:creationId xmlns:a16="http://schemas.microsoft.com/office/drawing/2014/main" id="{A487FB2B-7099-467C-B08D-1F379A6D5F57}"/>
              </a:ext>
            </a:extLst>
          </p:cNvPr>
          <p:cNvSpPr txBox="1">
            <a:spLocks noChangeArrowheads="1"/>
          </p:cNvSpPr>
          <p:nvPr/>
        </p:nvSpPr>
        <p:spPr bwMode="auto">
          <a:xfrm>
            <a:off x="304800" y="1219200"/>
            <a:ext cx="3124200" cy="519113"/>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FF00"/>
                </a:solidFill>
                <a:latin typeface="Times New Roman" panose="02020603050405020304" pitchFamily="18" charset="0"/>
                <a:ea typeface="隶书" panose="02010509060101010101" pitchFamily="49" charset="-122"/>
              </a:rPr>
              <a:t>（</a:t>
            </a:r>
            <a:r>
              <a:rPr lang="en-US" altLang="zh-CN" sz="2800">
                <a:solidFill>
                  <a:srgbClr val="FFFF00"/>
                </a:solidFill>
                <a:latin typeface="Times New Roman" panose="02020603050405020304" pitchFamily="18" charset="0"/>
                <a:ea typeface="隶书" panose="02010509060101010101" pitchFamily="49" charset="-122"/>
              </a:rPr>
              <a:t>10</a:t>
            </a:r>
            <a:r>
              <a:rPr lang="zh-CN" altLang="en-US" sz="2800">
                <a:solidFill>
                  <a:srgbClr val="FFFF00"/>
                </a:solidFill>
                <a:latin typeface="Times New Roman" panose="02020603050405020304" pitchFamily="18" charset="0"/>
                <a:ea typeface="隶书" panose="02010509060101010101" pitchFamily="49" charset="-122"/>
              </a:rPr>
              <a:t>）交  联</a:t>
            </a:r>
          </a:p>
        </p:txBody>
      </p:sp>
      <p:sp>
        <p:nvSpPr>
          <p:cNvPr id="145412" name="Text Box 4" descr="画布">
            <a:extLst>
              <a:ext uri="{FF2B5EF4-FFF2-40B4-BE49-F238E27FC236}">
                <a16:creationId xmlns:a16="http://schemas.microsoft.com/office/drawing/2014/main" id="{14B878F8-5AF6-41D5-9655-4321E11D3876}"/>
              </a:ext>
            </a:extLst>
          </p:cNvPr>
          <p:cNvSpPr txBox="1">
            <a:spLocks noChangeArrowheads="1"/>
          </p:cNvSpPr>
          <p:nvPr/>
        </p:nvSpPr>
        <p:spPr bwMode="auto">
          <a:xfrm>
            <a:off x="304800" y="2514600"/>
            <a:ext cx="8304213" cy="2035175"/>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buFont typeface="Wingdings" panose="05000000000000000000" pitchFamily="2" charset="2"/>
              <a:buChar char="Ø"/>
            </a:pPr>
            <a:r>
              <a:rPr kumimoji="1" lang="zh-CN" altLang="en-US" sz="2500" b="1">
                <a:solidFill>
                  <a:schemeClr val="bg1"/>
                </a:solidFill>
                <a:latin typeface="微软雅黑" panose="020B0503020204020204" pitchFamily="34" charset="-122"/>
                <a:ea typeface="微软雅黑" panose="020B0503020204020204" pitchFamily="34" charset="-122"/>
              </a:rPr>
              <a:t>原因：随着交联点密度的增加，高聚物的自由体积减小，分子链的活动受约束的程度也增加，相邻交联点之间的平均链长减小，阻碍了分子链段的运动，使</a:t>
            </a:r>
            <a:r>
              <a:rPr kumimoji="1" lang="en-US" altLang="zh-CN" sz="2500" b="1" i="1">
                <a:solidFill>
                  <a:schemeClr val="bg1"/>
                </a:solidFill>
                <a:latin typeface="微软雅黑" panose="020B0503020204020204" pitchFamily="34" charset="-122"/>
                <a:ea typeface="微软雅黑" panose="020B0503020204020204" pitchFamily="34" charset="-122"/>
              </a:rPr>
              <a:t>T</a:t>
            </a:r>
            <a:r>
              <a:rPr kumimoji="1" lang="en-US" altLang="zh-CN" sz="2500" b="1" i="1" baseline="-25000">
                <a:solidFill>
                  <a:schemeClr val="bg1"/>
                </a:solidFill>
                <a:latin typeface="微软雅黑" panose="020B0503020204020204" pitchFamily="34" charset="-122"/>
                <a:ea typeface="微软雅黑" panose="020B0503020204020204" pitchFamily="34" charset="-122"/>
              </a:rPr>
              <a:t>g</a:t>
            </a:r>
            <a:r>
              <a:rPr kumimoji="1" lang="zh-CN" altLang="en-US" sz="2500" b="1">
                <a:solidFill>
                  <a:schemeClr val="bg1"/>
                </a:solidFill>
                <a:latin typeface="微软雅黑" panose="020B0503020204020204" pitchFamily="34" charset="-122"/>
                <a:ea typeface="微软雅黑" panose="020B0503020204020204" pitchFamily="34" charset="-122"/>
              </a:rPr>
              <a:t>升高。</a:t>
            </a:r>
          </a:p>
          <a:p>
            <a:pPr algn="just" eaLnBrk="1" hangingPunct="1">
              <a:lnSpc>
                <a:spcPct val="120000"/>
              </a:lnSpc>
              <a:spcBef>
                <a:spcPct val="30000"/>
              </a:spcBef>
              <a:buFont typeface="Wingdings" panose="05000000000000000000" pitchFamily="2" charset="2"/>
              <a:buChar char="Ø"/>
            </a:pPr>
            <a:r>
              <a:rPr kumimoji="1" lang="zh-CN" altLang="en-US" sz="2500" b="1">
                <a:solidFill>
                  <a:srgbClr val="FFFF00"/>
                </a:solidFill>
                <a:latin typeface="微软雅黑" panose="020B0503020204020204" pitchFamily="34" charset="-122"/>
                <a:ea typeface="微软雅黑" panose="020B0503020204020204" pitchFamily="34" charset="-122"/>
              </a:rPr>
              <a:t>存在定量关系：</a:t>
            </a:r>
          </a:p>
        </p:txBody>
      </p:sp>
      <p:graphicFrame>
        <p:nvGraphicFramePr>
          <p:cNvPr id="145415" name="Object 7">
            <a:extLst>
              <a:ext uri="{FF2B5EF4-FFF2-40B4-BE49-F238E27FC236}">
                <a16:creationId xmlns:a16="http://schemas.microsoft.com/office/drawing/2014/main" id="{D556A920-94B3-45BC-863C-007908578414}"/>
              </a:ext>
            </a:extLst>
          </p:cNvPr>
          <p:cNvGraphicFramePr>
            <a:graphicFrameLocks noChangeAspect="1"/>
          </p:cNvGraphicFramePr>
          <p:nvPr>
            <p:extLst>
              <p:ext uri="{D42A27DB-BD31-4B8C-83A1-F6EECF244321}">
                <p14:modId xmlns:p14="http://schemas.microsoft.com/office/powerpoint/2010/main" val="1795417723"/>
              </p:ext>
            </p:extLst>
          </p:nvPr>
        </p:nvGraphicFramePr>
        <p:xfrm>
          <a:off x="1600200" y="4733925"/>
          <a:ext cx="5257800" cy="1666875"/>
        </p:xfrm>
        <a:graphic>
          <a:graphicData uri="http://schemas.openxmlformats.org/presentationml/2006/ole">
            <mc:AlternateContent xmlns:mc="http://schemas.openxmlformats.org/markup-compatibility/2006">
              <mc:Choice xmlns:v="urn:schemas-microsoft-com:vml" Requires="v">
                <p:oleObj spid="_x0000_s18479" name="公式" r:id="rId3" imgW="2323800" imgH="736560" progId="Equation.3">
                  <p:embed/>
                </p:oleObj>
              </mc:Choice>
              <mc:Fallback>
                <p:oleObj name="公式" r:id="rId3" imgW="2323800" imgH="73656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733925"/>
                        <a:ext cx="5257800" cy="1666875"/>
                      </a:xfrm>
                      <a:prstGeom prst="rect">
                        <a:avLst/>
                      </a:prstGeom>
                      <a:noFill/>
                      <a:ln>
                        <a:noFill/>
                      </a:ln>
                      <a:effectLst/>
                      <a:extLst>
                        <a:ext uri="{909E8E84-426E-40DD-AFC4-6F175D3DCCD1}">
                          <a14:hiddenFill xmlns:a14="http://schemas.microsoft.com/office/drawing/2010/main">
                            <a:solidFill>
                              <a:srgbClr val="FF33CC">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Rectangle 12">
            <a:extLst>
              <a:ext uri="{FF2B5EF4-FFF2-40B4-BE49-F238E27FC236}">
                <a16:creationId xmlns:a16="http://schemas.microsoft.com/office/drawing/2014/main" id="{B247E379-EE89-4E8B-B2C4-50CD1B591C1A}"/>
              </a:ext>
            </a:extLst>
          </p:cNvPr>
          <p:cNvSpPr>
            <a:spLocks noChangeArrowheads="1"/>
          </p:cNvSpPr>
          <p:nvPr/>
        </p:nvSpPr>
        <p:spPr bwMode="auto">
          <a:xfrm>
            <a:off x="304800" y="1905000"/>
            <a:ext cx="57166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9900FF"/>
                </a:solidFill>
                <a:latin typeface="隶书" panose="02010509060101010101" pitchFamily="49" charset="-122"/>
                <a:ea typeface="隶书" panose="02010509060101010101" pitchFamily="49" charset="-122"/>
              </a:rPr>
              <a:t> </a:t>
            </a:r>
            <a:r>
              <a:rPr lang="en-US" altLang="zh-CN" sz="2800" b="1" i="1">
                <a:solidFill>
                  <a:srgbClr val="9900FF"/>
                </a:solidFill>
                <a:latin typeface="隶书" panose="02010509060101010101" pitchFamily="49" charset="-122"/>
                <a:ea typeface="隶书" panose="02010509060101010101" pitchFamily="49" charset="-122"/>
              </a:rPr>
              <a:t>T</a:t>
            </a:r>
            <a:r>
              <a:rPr lang="en-US" altLang="zh-CN" sz="2800" b="1" i="1" baseline="-25000">
                <a:solidFill>
                  <a:srgbClr val="9900FF"/>
                </a:solidFill>
                <a:latin typeface="隶书" panose="02010509060101010101" pitchFamily="49" charset="-122"/>
                <a:ea typeface="隶书" panose="02010509060101010101" pitchFamily="49" charset="-122"/>
              </a:rPr>
              <a:t>g</a:t>
            </a:r>
            <a:r>
              <a:rPr lang="zh-CN" altLang="en-US" sz="2800" b="1">
                <a:solidFill>
                  <a:srgbClr val="9900FF"/>
                </a:solidFill>
                <a:latin typeface="隶书" panose="02010509060101010101" pitchFamily="49" charset="-122"/>
                <a:ea typeface="隶书" panose="02010509060101010101" pitchFamily="49" charset="-122"/>
              </a:rPr>
              <a:t>随着交联点密度的增加而增加。</a:t>
            </a:r>
          </a:p>
        </p:txBody>
      </p:sp>
      <p:sp>
        <p:nvSpPr>
          <p:cNvPr id="18440" name="Text Box 2">
            <a:extLst>
              <a:ext uri="{FF2B5EF4-FFF2-40B4-BE49-F238E27FC236}">
                <a16:creationId xmlns:a16="http://schemas.microsoft.com/office/drawing/2014/main" id="{0226FD43-B9AE-42A6-A3B9-987C9C76024E}"/>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5.3.3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影响玻璃化温度的因素</a:t>
            </a:r>
          </a:p>
        </p:txBody>
      </p:sp>
      <p:sp>
        <p:nvSpPr>
          <p:cNvPr id="2" name="灯片编号占位符 1">
            <a:extLst>
              <a:ext uri="{FF2B5EF4-FFF2-40B4-BE49-F238E27FC236}">
                <a16:creationId xmlns:a16="http://schemas.microsoft.com/office/drawing/2014/main" id="{914E6D1F-1449-4920-85A0-C8E920F5CD19}"/>
              </a:ext>
            </a:extLst>
          </p:cNvPr>
          <p:cNvSpPr>
            <a:spLocks noGrp="1"/>
          </p:cNvSpPr>
          <p:nvPr>
            <p:ph type="sldNum" sz="quarter" idx="12"/>
          </p:nvPr>
        </p:nvSpPr>
        <p:spPr/>
        <p:txBody>
          <a:bodyPr/>
          <a:lstStyle/>
          <a:p>
            <a:fld id="{8A7A6979-0714-4377-B894-6BE4C2D6E202}" type="slidenum">
              <a:rPr lang="en-US" smtClean="0"/>
              <a:pPr/>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Text Box 2">
            <a:extLst>
              <a:ext uri="{FF2B5EF4-FFF2-40B4-BE49-F238E27FC236}">
                <a16:creationId xmlns:a16="http://schemas.microsoft.com/office/drawing/2014/main" id="{665DBB90-08B6-4FC3-86BA-B588D13C475F}"/>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5.4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结晶行为和结晶动力学</a:t>
            </a:r>
          </a:p>
        </p:txBody>
      </p:sp>
      <p:sp>
        <p:nvSpPr>
          <p:cNvPr id="92165" name="Rectangle 5">
            <a:extLst>
              <a:ext uri="{FF2B5EF4-FFF2-40B4-BE49-F238E27FC236}">
                <a16:creationId xmlns:a16="http://schemas.microsoft.com/office/drawing/2014/main" id="{D67C3BB8-7099-43C0-A478-D59809FEDEAC}"/>
              </a:ext>
            </a:extLst>
          </p:cNvPr>
          <p:cNvSpPr>
            <a:spLocks noChangeArrowheads="1"/>
          </p:cNvSpPr>
          <p:nvPr/>
        </p:nvSpPr>
        <p:spPr bwMode="auto">
          <a:xfrm>
            <a:off x="609600" y="1371600"/>
            <a:ext cx="7620000" cy="1605952"/>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buFont typeface="Wingdings" panose="05000000000000000000" pitchFamily="2" charset="2"/>
              <a:buChar char="Ø"/>
            </a:pPr>
            <a:r>
              <a:rPr kumimoji="1" lang="zh-CN" altLang="en-US" sz="2400" b="1">
                <a:solidFill>
                  <a:schemeClr val="bg1"/>
                </a:solidFill>
                <a:latin typeface="微软雅黑" panose="020B0503020204020204" pitchFamily="34" charset="-122"/>
                <a:ea typeface="微软雅黑" panose="020B0503020204020204" pitchFamily="34" charset="-122"/>
              </a:rPr>
              <a:t>高分子的结构和结晶能力、结晶速度</a:t>
            </a:r>
          </a:p>
          <a:p>
            <a:pPr algn="just" eaLnBrk="1" hangingPunct="1">
              <a:lnSpc>
                <a:spcPct val="120000"/>
              </a:lnSpc>
              <a:spcBef>
                <a:spcPct val="30000"/>
              </a:spcBef>
              <a:buFont typeface="Wingdings" panose="05000000000000000000" pitchFamily="2" charset="2"/>
              <a:buChar char="Ø"/>
            </a:pPr>
            <a:r>
              <a:rPr kumimoji="1" lang="zh-CN" altLang="en-US" sz="2400" b="1">
                <a:solidFill>
                  <a:schemeClr val="bg1"/>
                </a:solidFill>
                <a:latin typeface="微软雅黑" panose="020B0503020204020204" pitchFamily="34" charset="-122"/>
                <a:ea typeface="微软雅黑" panose="020B0503020204020204" pitchFamily="34" charset="-122"/>
              </a:rPr>
              <a:t>结晶动力学及测量</a:t>
            </a:r>
          </a:p>
          <a:p>
            <a:pPr algn="just" eaLnBrk="1" hangingPunct="1">
              <a:lnSpc>
                <a:spcPct val="120000"/>
              </a:lnSpc>
              <a:spcBef>
                <a:spcPct val="30000"/>
              </a:spcBef>
              <a:buFont typeface="Wingdings" panose="05000000000000000000" pitchFamily="2" charset="2"/>
              <a:buChar char="Ø"/>
            </a:pPr>
            <a:r>
              <a:rPr kumimoji="1" lang="zh-CN" altLang="en-US" sz="2400" b="1">
                <a:solidFill>
                  <a:schemeClr val="bg1"/>
                </a:solidFill>
                <a:latin typeface="微软雅黑" panose="020B0503020204020204" pitchFamily="34" charset="-122"/>
                <a:ea typeface="微软雅黑" panose="020B0503020204020204" pitchFamily="34" charset="-122"/>
              </a:rPr>
              <a:t>结晶速度的主要影响因素</a:t>
            </a:r>
          </a:p>
        </p:txBody>
      </p:sp>
      <p:pic>
        <p:nvPicPr>
          <p:cNvPr id="92167" name="Picture 7" descr="our_products">
            <a:extLst>
              <a:ext uri="{FF2B5EF4-FFF2-40B4-BE49-F238E27FC236}">
                <a16:creationId xmlns:a16="http://schemas.microsoft.com/office/drawing/2014/main" id="{29722103-D3F9-4C38-924A-10435CADE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10000"/>
            <a:ext cx="7429500" cy="1609725"/>
          </a:xfrm>
          <a:prstGeom prst="rect">
            <a:avLst/>
          </a:prstGeom>
          <a:noFill/>
          <a:extLst>
            <a:ext uri="{909E8E84-426E-40DD-AFC4-6F175D3DCCD1}">
              <a14:hiddenFill xmlns:a14="http://schemas.microsoft.com/office/drawing/2010/main">
                <a:solidFill>
                  <a:srgbClr val="FFFFFF"/>
                </a:solidFill>
              </a14:hiddenFill>
            </a:ext>
          </a:extLst>
        </p:spPr>
      </p:pic>
      <p:sp>
        <p:nvSpPr>
          <p:cNvPr id="92168" name="Text Box 8">
            <a:extLst>
              <a:ext uri="{FF2B5EF4-FFF2-40B4-BE49-F238E27FC236}">
                <a16:creationId xmlns:a16="http://schemas.microsoft.com/office/drawing/2014/main" id="{28721884-351E-48DE-9CB1-2F72ACEF7DCF}"/>
              </a:ext>
            </a:extLst>
          </p:cNvPr>
          <p:cNvSpPr txBox="1">
            <a:spLocks noChangeArrowheads="1"/>
          </p:cNvSpPr>
          <p:nvPr/>
        </p:nvSpPr>
        <p:spPr bwMode="auto">
          <a:xfrm>
            <a:off x="7239000" y="3887788"/>
            <a:ext cx="76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DSC</a:t>
            </a:r>
          </a:p>
        </p:txBody>
      </p:sp>
      <p:pic>
        <p:nvPicPr>
          <p:cNvPr id="92170" name="Picture 10" descr="TA Instruments">
            <a:extLst>
              <a:ext uri="{FF2B5EF4-FFF2-40B4-BE49-F238E27FC236}">
                <a16:creationId xmlns:a16="http://schemas.microsoft.com/office/drawing/2014/main" id="{7F97457E-F0D7-4A4E-9935-9E3D7280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191000"/>
            <a:ext cx="790575" cy="66675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ED5C8B0E-6A59-4AE6-A949-3DD012F72C66}"/>
              </a:ext>
            </a:extLst>
          </p:cNvPr>
          <p:cNvSpPr>
            <a:spLocks noGrp="1"/>
          </p:cNvSpPr>
          <p:nvPr>
            <p:ph type="sldNum" sz="quarter" idx="12"/>
          </p:nvPr>
        </p:nvSpPr>
        <p:spPr/>
        <p:txBody>
          <a:bodyPr/>
          <a:lstStyle/>
          <a:p>
            <a:fld id="{8A7A6979-0714-4377-B894-6BE4C2D6E202}" type="slidenum">
              <a:rPr lang="en-US" smtClean="0"/>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 Box 3">
            <a:extLst>
              <a:ext uri="{FF2B5EF4-FFF2-40B4-BE49-F238E27FC236}">
                <a16:creationId xmlns:a16="http://schemas.microsoft.com/office/drawing/2014/main" id="{7A218C1A-38A2-4684-B678-BA76633F8D60}"/>
              </a:ext>
            </a:extLst>
          </p:cNvPr>
          <p:cNvSpPr txBox="1">
            <a:spLocks noChangeArrowheads="1"/>
          </p:cNvSpPr>
          <p:nvPr/>
        </p:nvSpPr>
        <p:spPr bwMode="auto">
          <a:xfrm>
            <a:off x="762000" y="2057400"/>
            <a:ext cx="1423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聚合物</a:t>
            </a:r>
          </a:p>
        </p:txBody>
      </p:sp>
      <p:sp>
        <p:nvSpPr>
          <p:cNvPr id="94212" name="AutoShape 4">
            <a:extLst>
              <a:ext uri="{FF2B5EF4-FFF2-40B4-BE49-F238E27FC236}">
                <a16:creationId xmlns:a16="http://schemas.microsoft.com/office/drawing/2014/main" id="{7734FA14-94FB-46E5-8B17-695EC7D678B9}"/>
              </a:ext>
            </a:extLst>
          </p:cNvPr>
          <p:cNvSpPr>
            <a:spLocks/>
          </p:cNvSpPr>
          <p:nvPr/>
        </p:nvSpPr>
        <p:spPr bwMode="auto">
          <a:xfrm>
            <a:off x="2127250" y="1901825"/>
            <a:ext cx="360363" cy="936625"/>
          </a:xfrm>
          <a:prstGeom prst="leftBrace">
            <a:avLst>
              <a:gd name="adj1" fmla="val 21659"/>
              <a:gd name="adj2" fmla="val 50000"/>
            </a:avLst>
          </a:prstGeom>
          <a:noFill/>
          <a:ln w="25400">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a:solidFill>
                <a:srgbClr val="000099"/>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endParaRPr>
          </a:p>
        </p:txBody>
      </p:sp>
      <p:sp>
        <p:nvSpPr>
          <p:cNvPr id="94213" name="Text Box 5">
            <a:extLst>
              <a:ext uri="{FF2B5EF4-FFF2-40B4-BE49-F238E27FC236}">
                <a16:creationId xmlns:a16="http://schemas.microsoft.com/office/drawing/2014/main" id="{83A0F9D2-A96C-431E-B232-4B274F2D7E1F}"/>
              </a:ext>
            </a:extLst>
          </p:cNvPr>
          <p:cNvSpPr txBox="1">
            <a:spLocks noChangeArrowheads="1"/>
          </p:cNvSpPr>
          <p:nvPr/>
        </p:nvSpPr>
        <p:spPr bwMode="auto">
          <a:xfrm>
            <a:off x="2630488" y="1668463"/>
            <a:ext cx="2454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结晶性聚合物</a:t>
            </a:r>
          </a:p>
        </p:txBody>
      </p:sp>
      <p:sp>
        <p:nvSpPr>
          <p:cNvPr id="94214" name="Text Box 6">
            <a:extLst>
              <a:ext uri="{FF2B5EF4-FFF2-40B4-BE49-F238E27FC236}">
                <a16:creationId xmlns:a16="http://schemas.microsoft.com/office/drawing/2014/main" id="{295880C9-78BC-4C57-A320-14F202C05B7F}"/>
              </a:ext>
            </a:extLst>
          </p:cNvPr>
          <p:cNvSpPr txBox="1">
            <a:spLocks noChangeArrowheads="1"/>
          </p:cNvSpPr>
          <p:nvPr/>
        </p:nvSpPr>
        <p:spPr bwMode="auto">
          <a:xfrm>
            <a:off x="2667000" y="25908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非结晶性聚合物</a:t>
            </a:r>
          </a:p>
        </p:txBody>
      </p:sp>
      <p:sp>
        <p:nvSpPr>
          <p:cNvPr id="94215" name="AutoShape 7">
            <a:extLst>
              <a:ext uri="{FF2B5EF4-FFF2-40B4-BE49-F238E27FC236}">
                <a16:creationId xmlns:a16="http://schemas.microsoft.com/office/drawing/2014/main" id="{3E102B70-C2C7-434C-8EBE-C918F54FA43B}"/>
              </a:ext>
            </a:extLst>
          </p:cNvPr>
          <p:cNvSpPr>
            <a:spLocks noChangeArrowheads="1"/>
          </p:cNvSpPr>
          <p:nvPr/>
        </p:nvSpPr>
        <p:spPr bwMode="auto">
          <a:xfrm>
            <a:off x="4724400" y="1600200"/>
            <a:ext cx="1679575" cy="685800"/>
          </a:xfrm>
          <a:prstGeom prst="rightArrow">
            <a:avLst>
              <a:gd name="adj1" fmla="val 50000"/>
              <a:gd name="adj2" fmla="val 61227"/>
            </a:avLst>
          </a:prstGeom>
          <a:solidFill>
            <a:srgbClr val="FF99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solidFill>
                  <a:srgbClr val="0000FF"/>
                </a:solidFill>
                <a:effectLst>
                  <a:outerShdw blurRad="38100" dist="38100" dir="2700000" algn="tl">
                    <a:srgbClr val="000000"/>
                  </a:outerShdw>
                </a:effectLst>
                <a:latin typeface="Times New Roman" panose="02020603050405020304" pitchFamily="18" charset="0"/>
                <a:ea typeface="隶书" panose="02010509060101010101" pitchFamily="49" charset="-122"/>
                <a:cs typeface="Times New Roman" panose="02020603050405020304" pitchFamily="18" charset="0"/>
              </a:rPr>
              <a:t>结晶条件</a:t>
            </a:r>
          </a:p>
        </p:txBody>
      </p:sp>
      <p:sp>
        <p:nvSpPr>
          <p:cNvPr id="94216" name="Text Box 8">
            <a:extLst>
              <a:ext uri="{FF2B5EF4-FFF2-40B4-BE49-F238E27FC236}">
                <a16:creationId xmlns:a16="http://schemas.microsoft.com/office/drawing/2014/main" id="{52C4E1D6-3237-42F2-A4EC-029555788045}"/>
              </a:ext>
            </a:extLst>
          </p:cNvPr>
          <p:cNvSpPr txBox="1">
            <a:spLocks noChangeArrowheads="1"/>
          </p:cNvSpPr>
          <p:nvPr/>
        </p:nvSpPr>
        <p:spPr bwMode="auto">
          <a:xfrm>
            <a:off x="6686550" y="1271588"/>
            <a:ext cx="139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晶态</a:t>
            </a:r>
          </a:p>
        </p:txBody>
      </p:sp>
      <p:sp>
        <p:nvSpPr>
          <p:cNvPr id="94217" name="Text Box 9">
            <a:extLst>
              <a:ext uri="{FF2B5EF4-FFF2-40B4-BE49-F238E27FC236}">
                <a16:creationId xmlns:a16="http://schemas.microsoft.com/office/drawing/2014/main" id="{431BC663-93D9-45C9-8C2A-8357B047403E}"/>
              </a:ext>
            </a:extLst>
          </p:cNvPr>
          <p:cNvSpPr txBox="1">
            <a:spLocks noChangeArrowheads="1"/>
          </p:cNvSpPr>
          <p:nvPr/>
        </p:nvSpPr>
        <p:spPr bwMode="auto">
          <a:xfrm>
            <a:off x="6535738" y="2017713"/>
            <a:ext cx="184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0099"/>
                </a:solidFill>
                <a:latin typeface="Times New Roman" panose="02020603050405020304" pitchFamily="18" charset="0"/>
                <a:ea typeface="隶书" panose="02010509060101010101" pitchFamily="49" charset="-122"/>
                <a:cs typeface="Times New Roman" panose="02020603050405020304" pitchFamily="18" charset="0"/>
              </a:rPr>
              <a:t>非晶态</a:t>
            </a:r>
          </a:p>
        </p:txBody>
      </p:sp>
      <p:sp>
        <p:nvSpPr>
          <p:cNvPr id="94218" name="AutoShape 10">
            <a:extLst>
              <a:ext uri="{FF2B5EF4-FFF2-40B4-BE49-F238E27FC236}">
                <a16:creationId xmlns:a16="http://schemas.microsoft.com/office/drawing/2014/main" id="{4B1D96B9-21AC-44B5-9F00-FD0857CB7C8F}"/>
              </a:ext>
            </a:extLst>
          </p:cNvPr>
          <p:cNvSpPr>
            <a:spLocks/>
          </p:cNvSpPr>
          <p:nvPr/>
        </p:nvSpPr>
        <p:spPr bwMode="auto">
          <a:xfrm>
            <a:off x="6467475" y="1524000"/>
            <a:ext cx="152400" cy="838200"/>
          </a:xfrm>
          <a:prstGeom prst="leftBrace">
            <a:avLst>
              <a:gd name="adj1" fmla="val 45833"/>
              <a:gd name="adj2" fmla="val 50000"/>
            </a:avLst>
          </a:prstGeom>
          <a:noFill/>
          <a:ln w="25400">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9" name="Rectangle 11">
            <a:extLst>
              <a:ext uri="{FF2B5EF4-FFF2-40B4-BE49-F238E27FC236}">
                <a16:creationId xmlns:a16="http://schemas.microsoft.com/office/drawing/2014/main" id="{DEFAB8D7-6D7A-4498-9316-798BDA45D50B}"/>
              </a:ext>
            </a:extLst>
          </p:cNvPr>
          <p:cNvSpPr>
            <a:spLocks noChangeArrowheads="1"/>
          </p:cNvSpPr>
          <p:nvPr/>
        </p:nvSpPr>
        <p:spPr bwMode="auto">
          <a:xfrm>
            <a:off x="533400" y="4724400"/>
            <a:ext cx="7848600" cy="451470"/>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spcBef>
                <a:spcPct val="15000"/>
              </a:spcBef>
              <a:buFont typeface="Wingdings" panose="05000000000000000000" pitchFamily="2" charset="2"/>
              <a:buChar char="v"/>
            </a:pPr>
            <a:r>
              <a:rPr kumimoji="1" lang="zh-CN" altLang="en-US" sz="2200" b="1">
                <a:solidFill>
                  <a:srgbClr val="00FF00"/>
                </a:solidFill>
                <a:latin typeface="微软雅黑" panose="020B0503020204020204" pitchFamily="34" charset="-122"/>
                <a:ea typeface="微软雅黑" panose="020B0503020204020204" pitchFamily="34" charset="-122"/>
                <a:cs typeface="Times New Roman" panose="02020603050405020304" pitchFamily="18" charset="0"/>
              </a:rPr>
              <a:t>结晶性聚合物在</a:t>
            </a:r>
            <a:r>
              <a:rPr kumimoji="1" lang="en-US" altLang="zh-CN" sz="2200" b="1">
                <a:solidFill>
                  <a:srgbClr val="00FF00"/>
                </a:solidFill>
                <a:latin typeface="微软雅黑" panose="020B0503020204020204" pitchFamily="34" charset="-122"/>
                <a:ea typeface="微软雅黑" panose="020B0503020204020204" pitchFamily="34" charset="-122"/>
                <a:cs typeface="Times New Roman" panose="02020603050405020304" pitchFamily="18" charset="0"/>
              </a:rPr>
              <a:t>T</a:t>
            </a:r>
            <a:r>
              <a:rPr kumimoji="1" lang="en-US" altLang="zh-CN" sz="2200" b="1" baseline="-25000">
                <a:solidFill>
                  <a:srgbClr val="00FF00"/>
                </a:solidFill>
                <a:latin typeface="微软雅黑" panose="020B0503020204020204" pitchFamily="34" charset="-122"/>
                <a:ea typeface="微软雅黑" panose="020B0503020204020204" pitchFamily="34" charset="-122"/>
                <a:cs typeface="Times New Roman" panose="02020603050405020304" pitchFamily="18" charset="0"/>
              </a:rPr>
              <a:t>m</a:t>
            </a:r>
            <a:r>
              <a:rPr kumimoji="1" lang="zh-CN" altLang="en-US" sz="2200" b="1">
                <a:solidFill>
                  <a:srgbClr val="00FF00"/>
                </a:solidFill>
                <a:latin typeface="微软雅黑" panose="020B0503020204020204" pitchFamily="34" charset="-122"/>
                <a:ea typeface="微软雅黑" panose="020B0503020204020204" pitchFamily="34" charset="-122"/>
                <a:cs typeface="Times New Roman" panose="02020603050405020304" pitchFamily="18" charset="0"/>
              </a:rPr>
              <a:t>冷却到</a:t>
            </a:r>
            <a:r>
              <a:rPr kumimoji="1" lang="en-US" altLang="zh-CN" sz="2200" b="1">
                <a:solidFill>
                  <a:srgbClr val="00FF00"/>
                </a:solidFill>
                <a:latin typeface="微软雅黑" panose="020B0503020204020204" pitchFamily="34" charset="-122"/>
                <a:ea typeface="微软雅黑" panose="020B0503020204020204" pitchFamily="34" charset="-122"/>
                <a:cs typeface="Times New Roman" panose="02020603050405020304" pitchFamily="18" charset="0"/>
              </a:rPr>
              <a:t>T</a:t>
            </a:r>
            <a:r>
              <a:rPr kumimoji="1" lang="en-US" altLang="zh-CN" sz="2200" b="1" baseline="-25000">
                <a:solidFill>
                  <a:srgbClr val="00FF00"/>
                </a:solidFill>
                <a:latin typeface="微软雅黑" panose="020B0503020204020204" pitchFamily="34" charset="-122"/>
                <a:ea typeface="微软雅黑" panose="020B0503020204020204" pitchFamily="34" charset="-122"/>
                <a:cs typeface="Times New Roman" panose="02020603050405020304" pitchFamily="18" charset="0"/>
              </a:rPr>
              <a:t>g</a:t>
            </a:r>
            <a:r>
              <a:rPr kumimoji="1" lang="zh-CN" altLang="en-US" sz="2200" b="1">
                <a:solidFill>
                  <a:srgbClr val="00FF00"/>
                </a:solidFill>
                <a:latin typeface="微软雅黑" panose="020B0503020204020204" pitchFamily="34" charset="-122"/>
                <a:ea typeface="微软雅黑" panose="020B0503020204020204" pitchFamily="34" charset="-122"/>
                <a:cs typeface="Times New Roman" panose="02020603050405020304" pitchFamily="18" charset="0"/>
              </a:rPr>
              <a:t>时的任何一个温度都可以结晶。</a:t>
            </a:r>
            <a:endParaRPr kumimoji="1" lang="en-US" altLang="zh-CN" sz="2200" b="1">
              <a:solidFill>
                <a:srgbClr val="00FF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220" name="Rectangle 12">
            <a:extLst>
              <a:ext uri="{FF2B5EF4-FFF2-40B4-BE49-F238E27FC236}">
                <a16:creationId xmlns:a16="http://schemas.microsoft.com/office/drawing/2014/main" id="{079131E8-39E6-484D-8808-7D3B30CF9A7B}"/>
              </a:ext>
            </a:extLst>
          </p:cNvPr>
          <p:cNvSpPr>
            <a:spLocks noChangeArrowheads="1"/>
          </p:cNvSpPr>
          <p:nvPr/>
        </p:nvSpPr>
        <p:spPr bwMode="auto">
          <a:xfrm>
            <a:off x="533400" y="3429000"/>
            <a:ext cx="7848600" cy="772776"/>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15000"/>
              </a:spcBef>
              <a:buFont typeface="Wingdings" panose="05000000000000000000" pitchFamily="2" charset="2"/>
              <a:buChar char="v"/>
            </a:pPr>
            <a:r>
              <a:rPr kumimoji="1" lang="zh-CN" altLang="en-US" sz="2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不同聚合物差异很大，结晶所需时间亦不同；同一高聚物，结晶温度不同时，结晶速度亦不相同。</a:t>
            </a:r>
          </a:p>
        </p:txBody>
      </p:sp>
      <p:sp>
        <p:nvSpPr>
          <p:cNvPr id="94223" name="Text Box 2">
            <a:extLst>
              <a:ext uri="{FF2B5EF4-FFF2-40B4-BE49-F238E27FC236}">
                <a16:creationId xmlns:a16="http://schemas.microsoft.com/office/drawing/2014/main" id="{B3A6DF70-41C8-427A-B4CE-5CBCC02E8046}"/>
              </a:ext>
            </a:extLst>
          </p:cNvPr>
          <p:cNvSpPr txBox="1">
            <a:spLocks noChangeArrowheads="1"/>
          </p:cNvSpPr>
          <p:nvPr/>
        </p:nvSpPr>
        <p:spPr bwMode="auto">
          <a:xfrm>
            <a:off x="76200" y="304800"/>
            <a:ext cx="594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5.4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结晶行为和结晶动力学</a:t>
            </a:r>
          </a:p>
        </p:txBody>
      </p:sp>
      <p:sp>
        <p:nvSpPr>
          <p:cNvPr id="2" name="灯片编号占位符 1">
            <a:extLst>
              <a:ext uri="{FF2B5EF4-FFF2-40B4-BE49-F238E27FC236}">
                <a16:creationId xmlns:a16="http://schemas.microsoft.com/office/drawing/2014/main" id="{C4109514-C88D-4211-8DF8-E48527695FE5}"/>
              </a:ext>
            </a:extLst>
          </p:cNvPr>
          <p:cNvSpPr>
            <a:spLocks noGrp="1"/>
          </p:cNvSpPr>
          <p:nvPr>
            <p:ph type="sldNum" sz="quarter" idx="12"/>
          </p:nvPr>
        </p:nvSpPr>
        <p:spPr/>
        <p:txBody>
          <a:bodyPr/>
          <a:lstStyle/>
          <a:p>
            <a:fld id="{8A7A6979-0714-4377-B894-6BE4C2D6E202}" type="slidenum">
              <a:rPr lang="en-US" smtClean="0"/>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a:extLst>
              <a:ext uri="{FF2B5EF4-FFF2-40B4-BE49-F238E27FC236}">
                <a16:creationId xmlns:a16="http://schemas.microsoft.com/office/drawing/2014/main" id="{B402D62E-F31B-4DC4-B616-C476A42B3BEA}"/>
              </a:ext>
            </a:extLst>
          </p:cNvPr>
          <p:cNvSpPr txBox="1">
            <a:spLocks noChangeArrowheads="1"/>
          </p:cNvSpPr>
          <p:nvPr/>
        </p:nvSpPr>
        <p:spPr bwMode="auto">
          <a:xfrm>
            <a:off x="228600" y="1219200"/>
            <a:ext cx="8382000" cy="989013"/>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spcBef>
                <a:spcPct val="15000"/>
              </a:spcBef>
              <a:buFont typeface="Wingdings" panose="05000000000000000000" pitchFamily="2" charset="2"/>
              <a:buChar char="v"/>
            </a:pPr>
            <a:r>
              <a:rPr kumimoji="1" lang="zh-CN" altLang="en-US" sz="2400" b="1">
                <a:solidFill>
                  <a:srgbClr val="00FF00"/>
                </a:solidFill>
                <a:latin typeface="微软雅黑" panose="020B0503020204020204" pitchFamily="34" charset="-122"/>
                <a:ea typeface="微软雅黑" panose="020B0503020204020204" pitchFamily="34" charset="-122"/>
                <a:cs typeface="Times New Roman" panose="02020603050405020304" pitchFamily="18" charset="0"/>
              </a:rPr>
              <a:t>必要条件： 化学结构及几何结构的规整性</a:t>
            </a:r>
          </a:p>
          <a:p>
            <a:pPr algn="just" eaLnBrk="1" hangingPunct="1">
              <a:lnSpc>
                <a:spcPct val="115000"/>
              </a:lnSpc>
              <a:spcBef>
                <a:spcPct val="15000"/>
              </a:spcBef>
              <a:buFont typeface="Wingdings" panose="05000000000000000000" pitchFamily="2" charset="2"/>
              <a:buChar char="v"/>
            </a:pPr>
            <a:r>
              <a:rPr kumimoji="1" lang="zh-CN" altLang="en-US" sz="2400" b="1">
                <a:solidFill>
                  <a:srgbClr val="00FF00"/>
                </a:solidFill>
                <a:latin typeface="微软雅黑" panose="020B0503020204020204" pitchFamily="34" charset="-122"/>
                <a:ea typeface="微软雅黑" panose="020B0503020204020204" pitchFamily="34" charset="-122"/>
                <a:cs typeface="Times New Roman" panose="02020603050405020304" pitchFamily="18" charset="0"/>
              </a:rPr>
              <a:t>充分条件：一定的温度、时间</a:t>
            </a:r>
          </a:p>
        </p:txBody>
      </p:sp>
      <p:sp>
        <p:nvSpPr>
          <p:cNvPr id="95235" name="Rectangle 3">
            <a:extLst>
              <a:ext uri="{FF2B5EF4-FFF2-40B4-BE49-F238E27FC236}">
                <a16:creationId xmlns:a16="http://schemas.microsoft.com/office/drawing/2014/main" id="{CA67B0D3-FDCC-4953-B07E-D824EF8B451F}"/>
              </a:ext>
            </a:extLst>
          </p:cNvPr>
          <p:cNvSpPr>
            <a:spLocks noChangeArrowheads="1"/>
          </p:cNvSpPr>
          <p:nvPr/>
        </p:nvSpPr>
        <p:spPr bwMode="auto">
          <a:xfrm>
            <a:off x="76200" y="304800"/>
            <a:ext cx="6705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5.4.1 分子结构与结晶能力、结晶速度</a:t>
            </a:r>
          </a:p>
        </p:txBody>
      </p:sp>
      <p:sp>
        <p:nvSpPr>
          <p:cNvPr id="95236" name="Text Box 4">
            <a:extLst>
              <a:ext uri="{FF2B5EF4-FFF2-40B4-BE49-F238E27FC236}">
                <a16:creationId xmlns:a16="http://schemas.microsoft.com/office/drawing/2014/main" id="{9FAF633F-6395-4B1C-80D2-8887F7E8CDB8}"/>
              </a:ext>
            </a:extLst>
          </p:cNvPr>
          <p:cNvSpPr txBox="1">
            <a:spLocks noChangeArrowheads="1"/>
          </p:cNvSpPr>
          <p:nvPr/>
        </p:nvSpPr>
        <p:spPr bwMode="auto">
          <a:xfrm>
            <a:off x="228600" y="2514600"/>
            <a:ext cx="8382000" cy="941155"/>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buFont typeface="Wingdings" panose="05000000000000000000" pitchFamily="2" charset="2"/>
              <a:buChar char="Ø"/>
            </a:pPr>
            <a:r>
              <a:rPr kumimoji="1" lang="en-US" altLang="zh-CN" sz="2400" b="1">
                <a:solidFill>
                  <a:schemeClr val="bg1"/>
                </a:solidFill>
                <a:latin typeface="微软雅黑" panose="020B0503020204020204" pitchFamily="34" charset="-122"/>
                <a:ea typeface="微软雅黑" panose="020B0503020204020204" pitchFamily="34" charset="-122"/>
              </a:rPr>
              <a:t>1, </a:t>
            </a:r>
            <a:r>
              <a:rPr kumimoji="1" lang="zh-CN" altLang="en-US" sz="2400" b="1">
                <a:solidFill>
                  <a:schemeClr val="bg1"/>
                </a:solidFill>
                <a:latin typeface="微软雅黑" panose="020B0503020204020204" pitchFamily="34" charset="-122"/>
                <a:ea typeface="微软雅黑" panose="020B0503020204020204" pitchFamily="34" charset="-122"/>
              </a:rPr>
              <a:t>链的对称性高，结构规整好，取代基空间位阻小，则容易结晶，结晶度高，结晶速度快。</a:t>
            </a:r>
          </a:p>
        </p:txBody>
      </p:sp>
      <p:sp>
        <p:nvSpPr>
          <p:cNvPr id="95237" name="Text Box 5">
            <a:extLst>
              <a:ext uri="{FF2B5EF4-FFF2-40B4-BE49-F238E27FC236}">
                <a16:creationId xmlns:a16="http://schemas.microsoft.com/office/drawing/2014/main" id="{E96067A8-B223-4499-A416-821EE26218FE}"/>
              </a:ext>
            </a:extLst>
          </p:cNvPr>
          <p:cNvSpPr txBox="1">
            <a:spLocks noChangeArrowheads="1"/>
          </p:cNvSpPr>
          <p:nvPr/>
        </p:nvSpPr>
        <p:spPr bwMode="auto">
          <a:xfrm>
            <a:off x="587375" y="3522663"/>
            <a:ext cx="733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a:solidFill>
                  <a:srgbClr val="0000FF"/>
                </a:solidFill>
                <a:latin typeface="隶书" panose="02010509060101010101" pitchFamily="49" charset="-122"/>
                <a:ea typeface="隶书" panose="02010509060101010101" pitchFamily="49" charset="-122"/>
              </a:rPr>
              <a:t>(</a:t>
            </a:r>
            <a:r>
              <a:rPr kumimoji="1" lang="en-US" altLang="zh-CN" sz="2400" dirty="0">
                <a:solidFill>
                  <a:srgbClr val="0000FF"/>
                </a:solidFill>
                <a:latin typeface="隶书" panose="02010509060101010101" pitchFamily="49" charset="-122"/>
                <a:ea typeface="隶书" panose="02010509060101010101" pitchFamily="49" charset="-122"/>
              </a:rPr>
              <a:t>1) </a:t>
            </a:r>
            <a:r>
              <a:rPr kumimoji="1" lang="en-US" altLang="zh-CN" sz="2400" b="1" dirty="0">
                <a:latin typeface="隶书" panose="02010509060101010101" pitchFamily="49" charset="-122"/>
                <a:ea typeface="隶书" panose="02010509060101010101" pitchFamily="49" charset="-122"/>
              </a:rPr>
              <a:t>PE</a:t>
            </a:r>
            <a:r>
              <a:rPr kumimoji="1" lang="zh-CN" altLang="en-US" sz="2400" b="1" dirty="0">
                <a:latin typeface="隶书" panose="02010509060101010101" pitchFamily="49" charset="-122"/>
                <a:ea typeface="隶书" panose="02010509060101010101" pitchFamily="49" charset="-122"/>
              </a:rPr>
              <a:t>和</a:t>
            </a:r>
            <a:r>
              <a:rPr kumimoji="1" lang="en-US" altLang="zh-CN" sz="2400" b="1" dirty="0">
                <a:latin typeface="隶书" panose="02010509060101010101" pitchFamily="49" charset="-122"/>
                <a:ea typeface="隶书" panose="02010509060101010101" pitchFamily="49" charset="-122"/>
              </a:rPr>
              <a:t>PTFE</a:t>
            </a:r>
            <a:r>
              <a:rPr kumimoji="1" lang="zh-CN" altLang="en-US" sz="2400" dirty="0">
                <a:solidFill>
                  <a:srgbClr val="0000FF"/>
                </a:solidFill>
                <a:latin typeface="隶书" panose="02010509060101010101" pitchFamily="49" charset="-122"/>
                <a:ea typeface="隶书" panose="02010509060101010101" pitchFamily="49" charset="-122"/>
              </a:rPr>
              <a:t>均能结晶，</a:t>
            </a:r>
            <a:r>
              <a:rPr kumimoji="1" lang="en-US" altLang="zh-CN" sz="2400" b="1" dirty="0">
                <a:latin typeface="隶书" panose="02010509060101010101" pitchFamily="49" charset="-122"/>
                <a:ea typeface="隶书" panose="02010509060101010101" pitchFamily="49" charset="-122"/>
              </a:rPr>
              <a:t>PE</a:t>
            </a:r>
            <a:r>
              <a:rPr kumimoji="1" lang="zh-CN" altLang="en-US" sz="2400" dirty="0">
                <a:solidFill>
                  <a:srgbClr val="0000FF"/>
                </a:solidFill>
                <a:latin typeface="隶书" panose="02010509060101010101" pitchFamily="49" charset="-122"/>
                <a:ea typeface="隶书" panose="02010509060101010101" pitchFamily="49" charset="-122"/>
              </a:rPr>
              <a:t>的结晶度高达</a:t>
            </a:r>
            <a:r>
              <a:rPr kumimoji="1" lang="zh-CN" altLang="en-US" sz="2400" b="1" dirty="0">
                <a:latin typeface="隶书" panose="02010509060101010101" pitchFamily="49" charset="-122"/>
                <a:ea typeface="隶书" panose="02010509060101010101" pitchFamily="49" charset="-122"/>
              </a:rPr>
              <a:t>95%</a:t>
            </a:r>
          </a:p>
        </p:txBody>
      </p:sp>
      <p:graphicFrame>
        <p:nvGraphicFramePr>
          <p:cNvPr id="95238" name="Object 6">
            <a:extLst>
              <a:ext uri="{FF2B5EF4-FFF2-40B4-BE49-F238E27FC236}">
                <a16:creationId xmlns:a16="http://schemas.microsoft.com/office/drawing/2014/main" id="{C624881A-AD87-42CE-B88A-0A6D6E32E9C7}"/>
              </a:ext>
            </a:extLst>
          </p:cNvPr>
          <p:cNvGraphicFramePr>
            <a:graphicFrameLocks noChangeAspect="1"/>
          </p:cNvGraphicFramePr>
          <p:nvPr/>
        </p:nvGraphicFramePr>
        <p:xfrm>
          <a:off x="1447800" y="4876800"/>
          <a:ext cx="1336675" cy="857250"/>
        </p:xfrm>
        <a:graphic>
          <a:graphicData uri="http://schemas.openxmlformats.org/presentationml/2006/ole">
            <mc:AlternateContent xmlns:mc="http://schemas.openxmlformats.org/markup-compatibility/2006">
              <mc:Choice xmlns:v="urn:schemas-microsoft-com:vml" Requires="v">
                <p:oleObj spid="_x0000_s95364" name="CS ChemDraw Drawing" r:id="rId4" imgW="1683720" imgH="1081800" progId="ChemDraw.Document.4.5">
                  <p:embed/>
                </p:oleObj>
              </mc:Choice>
              <mc:Fallback>
                <p:oleObj name="CS ChemDraw Drawing" r:id="rId4" imgW="1683720" imgH="1081800" progId="ChemDraw.Document.4.5">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876800"/>
                        <a:ext cx="1336675" cy="857250"/>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95239" name="Object 7">
            <a:extLst>
              <a:ext uri="{FF2B5EF4-FFF2-40B4-BE49-F238E27FC236}">
                <a16:creationId xmlns:a16="http://schemas.microsoft.com/office/drawing/2014/main" id="{C1345410-D0E0-463B-9FC0-004F1A1CB5FD}"/>
              </a:ext>
            </a:extLst>
          </p:cNvPr>
          <p:cNvGraphicFramePr>
            <a:graphicFrameLocks noChangeAspect="1"/>
          </p:cNvGraphicFramePr>
          <p:nvPr/>
        </p:nvGraphicFramePr>
        <p:xfrm>
          <a:off x="3733800" y="4876800"/>
          <a:ext cx="1543050" cy="868363"/>
        </p:xfrm>
        <a:graphic>
          <a:graphicData uri="http://schemas.openxmlformats.org/presentationml/2006/ole">
            <mc:AlternateContent xmlns:mc="http://schemas.openxmlformats.org/markup-compatibility/2006">
              <mc:Choice xmlns:v="urn:schemas-microsoft-com:vml" Requires="v">
                <p:oleObj spid="_x0000_s95365" name="CS ChemDraw Drawing" r:id="rId6" imgW="1734840" imgH="977760" progId="ChemDraw.Document.4.5">
                  <p:embed/>
                </p:oleObj>
              </mc:Choice>
              <mc:Fallback>
                <p:oleObj name="CS ChemDraw Drawing" r:id="rId6" imgW="1734840" imgH="977760" progId="ChemDraw.Document.4.5">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4876800"/>
                        <a:ext cx="1543050" cy="868363"/>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95240" name="Object 8">
            <a:extLst>
              <a:ext uri="{FF2B5EF4-FFF2-40B4-BE49-F238E27FC236}">
                <a16:creationId xmlns:a16="http://schemas.microsoft.com/office/drawing/2014/main" id="{6D402E3C-5872-4026-AE6E-32FBD109070B}"/>
              </a:ext>
            </a:extLst>
          </p:cNvPr>
          <p:cNvGraphicFramePr>
            <a:graphicFrameLocks noChangeAspect="1"/>
          </p:cNvGraphicFramePr>
          <p:nvPr/>
        </p:nvGraphicFramePr>
        <p:xfrm>
          <a:off x="6172200" y="5105400"/>
          <a:ext cx="1828800" cy="479425"/>
        </p:xfrm>
        <a:graphic>
          <a:graphicData uri="http://schemas.openxmlformats.org/presentationml/2006/ole">
            <mc:AlternateContent xmlns:mc="http://schemas.openxmlformats.org/markup-compatibility/2006">
              <mc:Choice xmlns:v="urn:schemas-microsoft-com:vml" Requires="v">
                <p:oleObj spid="_x0000_s95366" name="CS ChemDraw Drawing" r:id="rId8" imgW="1506240" imgH="396000" progId="ChemDraw.Document.4.5">
                  <p:embed/>
                </p:oleObj>
              </mc:Choice>
              <mc:Fallback>
                <p:oleObj name="CS ChemDraw Drawing" r:id="rId8" imgW="1506240" imgH="396000" progId="ChemDraw.Document.4.5">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2200" y="5105400"/>
                        <a:ext cx="1828800" cy="479425"/>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95242" name="Text Box 10">
            <a:extLst>
              <a:ext uri="{FF2B5EF4-FFF2-40B4-BE49-F238E27FC236}">
                <a16:creationId xmlns:a16="http://schemas.microsoft.com/office/drawing/2014/main" id="{F64F4166-7055-4B23-84DA-FC586C125468}"/>
              </a:ext>
            </a:extLst>
          </p:cNvPr>
          <p:cNvSpPr txBox="1">
            <a:spLocks noChangeArrowheads="1"/>
          </p:cNvSpPr>
          <p:nvPr/>
        </p:nvSpPr>
        <p:spPr bwMode="auto">
          <a:xfrm>
            <a:off x="609600" y="5807075"/>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0000FF"/>
                </a:solidFill>
                <a:latin typeface="隶书" panose="02010509060101010101" pitchFamily="49" charset="-122"/>
                <a:ea typeface="隶书" panose="02010509060101010101" pitchFamily="49" charset="-122"/>
              </a:rPr>
              <a:t>(3) </a:t>
            </a:r>
            <a:r>
              <a:rPr lang="zh-CN" altLang="en-US" sz="2400">
                <a:solidFill>
                  <a:srgbClr val="0000FF"/>
                </a:solidFill>
                <a:latin typeface="隶书" panose="02010509060101010101" pitchFamily="49" charset="-122"/>
                <a:ea typeface="隶书" panose="02010509060101010101" pitchFamily="49" charset="-122"/>
              </a:rPr>
              <a:t>聚酯类、聚酰胺虽然结构复杂，但无不对称碳原子，链呈平面锯齿状，还有氢键，也易结晶  </a:t>
            </a:r>
          </a:p>
        </p:txBody>
      </p:sp>
      <p:sp>
        <p:nvSpPr>
          <p:cNvPr id="95246" name="Rectangle 14">
            <a:extLst>
              <a:ext uri="{FF2B5EF4-FFF2-40B4-BE49-F238E27FC236}">
                <a16:creationId xmlns:a16="http://schemas.microsoft.com/office/drawing/2014/main" id="{00A7FF1B-70C1-4B1F-A8EB-95E5C8DC1F4E}"/>
              </a:ext>
            </a:extLst>
          </p:cNvPr>
          <p:cNvSpPr>
            <a:spLocks noChangeArrowheads="1"/>
          </p:cNvSpPr>
          <p:nvPr/>
        </p:nvSpPr>
        <p:spPr bwMode="auto">
          <a:xfrm>
            <a:off x="609600" y="403860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0000FF"/>
                </a:solidFill>
                <a:latin typeface="隶书" panose="02010509060101010101" pitchFamily="49" charset="-122"/>
                <a:ea typeface="隶书" panose="02010509060101010101" pitchFamily="49" charset="-122"/>
              </a:rPr>
              <a:t>(</a:t>
            </a:r>
            <a:r>
              <a:rPr lang="en-US" altLang="zh-CN" sz="2400" dirty="0">
                <a:solidFill>
                  <a:srgbClr val="0000FF"/>
                </a:solidFill>
                <a:latin typeface="隶书" panose="02010509060101010101" pitchFamily="49" charset="-122"/>
                <a:ea typeface="隶书" panose="02010509060101010101" pitchFamily="49" charset="-122"/>
              </a:rPr>
              <a:t>2) </a:t>
            </a:r>
            <a:r>
              <a:rPr lang="zh-CN" altLang="en-US" sz="2400" dirty="0">
                <a:solidFill>
                  <a:srgbClr val="0000FF"/>
                </a:solidFill>
                <a:latin typeface="隶书" panose="02010509060101010101" pitchFamily="49" charset="-122"/>
                <a:ea typeface="隶书" panose="02010509060101010101" pitchFamily="49" charset="-122"/>
              </a:rPr>
              <a:t>聚异丁烯</a:t>
            </a:r>
            <a:r>
              <a:rPr lang="en-US" altLang="zh-CN" sz="2400" b="1" dirty="0">
                <a:latin typeface="隶书" panose="02010509060101010101" pitchFamily="49" charset="-122"/>
                <a:ea typeface="隶书" panose="02010509060101010101" pitchFamily="49" charset="-122"/>
              </a:rPr>
              <a:t>PIB</a:t>
            </a:r>
            <a:r>
              <a:rPr lang="en-US" altLang="zh-CN" sz="2400" dirty="0">
                <a:solidFill>
                  <a:srgbClr val="0000FF"/>
                </a:solidFill>
                <a:latin typeface="隶书" panose="02010509060101010101" pitchFamily="49" charset="-122"/>
                <a:ea typeface="隶书" panose="02010509060101010101" pitchFamily="49" charset="-122"/>
              </a:rPr>
              <a:t>,</a:t>
            </a:r>
            <a:r>
              <a:rPr lang="zh-CN" altLang="en-US" sz="2400" dirty="0">
                <a:solidFill>
                  <a:srgbClr val="0000FF"/>
                </a:solidFill>
                <a:latin typeface="隶书" panose="02010509060101010101" pitchFamily="49" charset="-122"/>
                <a:ea typeface="隶书" panose="02010509060101010101" pitchFamily="49" charset="-122"/>
              </a:rPr>
              <a:t>聚偏二氯乙烯</a:t>
            </a:r>
            <a:r>
              <a:rPr lang="en-US" altLang="zh-CN" sz="2400" b="1" dirty="0">
                <a:latin typeface="隶书" panose="02010509060101010101" pitchFamily="49" charset="-122"/>
                <a:ea typeface="隶书" panose="02010509060101010101" pitchFamily="49" charset="-122"/>
              </a:rPr>
              <a:t>PVDC</a:t>
            </a:r>
            <a:r>
              <a:rPr lang="en-US" altLang="zh-CN" sz="2400" dirty="0">
                <a:solidFill>
                  <a:srgbClr val="0000FF"/>
                </a:solidFill>
                <a:latin typeface="隶书" panose="02010509060101010101" pitchFamily="49" charset="-122"/>
                <a:ea typeface="隶书" panose="02010509060101010101" pitchFamily="49" charset="-122"/>
              </a:rPr>
              <a:t>,</a:t>
            </a:r>
            <a:r>
              <a:rPr lang="zh-CN" altLang="en-US" sz="2400" dirty="0">
                <a:solidFill>
                  <a:srgbClr val="0000FF"/>
                </a:solidFill>
                <a:latin typeface="隶书" panose="02010509060101010101" pitchFamily="49" charset="-122"/>
                <a:ea typeface="隶书" panose="02010509060101010101" pitchFamily="49" charset="-122"/>
              </a:rPr>
              <a:t>聚甲醛</a:t>
            </a:r>
            <a:r>
              <a:rPr lang="en-US" altLang="zh-CN" sz="2400" b="1" dirty="0">
                <a:latin typeface="隶书" panose="02010509060101010101" pitchFamily="49" charset="-122"/>
                <a:ea typeface="隶书" panose="02010509060101010101" pitchFamily="49" charset="-122"/>
              </a:rPr>
              <a:t>POM</a:t>
            </a:r>
            <a:r>
              <a:rPr lang="zh-CN" altLang="en-US" sz="2400" dirty="0">
                <a:solidFill>
                  <a:srgbClr val="0000FF"/>
                </a:solidFill>
                <a:latin typeface="隶书" panose="02010509060101010101" pitchFamily="49" charset="-122"/>
                <a:ea typeface="隶书" panose="02010509060101010101" pitchFamily="49" charset="-122"/>
              </a:rPr>
              <a:t>结构简单，对称性好，均能结晶</a:t>
            </a:r>
            <a:endParaRPr lang="en-US" altLang="zh-CN" sz="2400" dirty="0">
              <a:solidFill>
                <a:srgbClr val="0000FF"/>
              </a:solidFill>
              <a:latin typeface="隶书" panose="02010509060101010101" pitchFamily="49" charset="-122"/>
              <a:ea typeface="隶书" panose="02010509060101010101" pitchFamily="49" charset="-122"/>
            </a:endParaRPr>
          </a:p>
        </p:txBody>
      </p:sp>
      <p:sp>
        <p:nvSpPr>
          <p:cNvPr id="2" name="灯片编号占位符 1">
            <a:extLst>
              <a:ext uri="{FF2B5EF4-FFF2-40B4-BE49-F238E27FC236}">
                <a16:creationId xmlns:a16="http://schemas.microsoft.com/office/drawing/2014/main" id="{EB2FE5EF-43B8-441E-A6E5-7927E8523D70}"/>
              </a:ext>
            </a:extLst>
          </p:cNvPr>
          <p:cNvSpPr>
            <a:spLocks noGrp="1"/>
          </p:cNvSpPr>
          <p:nvPr>
            <p:ph type="sldNum" sz="quarter" idx="12"/>
          </p:nvPr>
        </p:nvSpPr>
        <p:spPr/>
        <p:txBody>
          <a:bodyPr/>
          <a:lstStyle/>
          <a:p>
            <a:fld id="{8A7A6979-0714-4377-B894-6BE4C2D6E202}" type="slidenum">
              <a:rPr lang="en-US" smtClean="0"/>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9364A8-C4D9-481D-98BA-EE28FD0CF119}"/>
              </a:ext>
            </a:extLst>
          </p:cNvPr>
          <p:cNvSpPr>
            <a:spLocks noChangeArrowheads="1"/>
          </p:cNvSpPr>
          <p:nvPr/>
        </p:nvSpPr>
        <p:spPr bwMode="auto">
          <a:xfrm>
            <a:off x="304800" y="1143000"/>
            <a:ext cx="8310563" cy="549275"/>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buFont typeface="Wingdings" panose="05000000000000000000" pitchFamily="2" charset="2"/>
              <a:buChar char="Ø"/>
            </a:pPr>
            <a:r>
              <a:rPr kumimoji="1" lang="en-US" altLang="zh-CN" sz="2500" b="1">
                <a:solidFill>
                  <a:schemeClr val="bg1"/>
                </a:solidFill>
                <a:latin typeface="Times New Roman" panose="02020603050405020304" pitchFamily="18" charset="0"/>
              </a:rPr>
              <a:t>2, </a:t>
            </a:r>
            <a:r>
              <a:rPr kumimoji="1" lang="zh-CN" altLang="en-US" sz="2500" b="1">
                <a:solidFill>
                  <a:schemeClr val="bg1"/>
                </a:solidFill>
                <a:latin typeface="Times New Roman" panose="02020603050405020304" pitchFamily="18" charset="0"/>
              </a:rPr>
              <a:t>链的空间立构规整性上升，结晶能力也提高</a:t>
            </a:r>
          </a:p>
        </p:txBody>
      </p:sp>
      <p:sp>
        <p:nvSpPr>
          <p:cNvPr id="98307" name="Rectangle 3">
            <a:extLst>
              <a:ext uri="{FF2B5EF4-FFF2-40B4-BE49-F238E27FC236}">
                <a16:creationId xmlns:a16="http://schemas.microsoft.com/office/drawing/2014/main" id="{2D4A3140-EBA1-463F-94AE-278A05CB0E8B}"/>
              </a:ext>
            </a:extLst>
          </p:cNvPr>
          <p:cNvSpPr>
            <a:spLocks noChangeArrowheads="1"/>
          </p:cNvSpPr>
          <p:nvPr/>
        </p:nvSpPr>
        <p:spPr bwMode="auto">
          <a:xfrm>
            <a:off x="990600" y="1752600"/>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FF0000"/>
                </a:solidFill>
                <a:latin typeface="隶书" panose="02010509060101010101" pitchFamily="49" charset="-122"/>
                <a:ea typeface="隶书" panose="02010509060101010101" pitchFamily="49" charset="-122"/>
              </a:rPr>
              <a:t>(</a:t>
            </a:r>
            <a:r>
              <a:rPr lang="en-US" altLang="zh-CN" sz="2400" b="1" dirty="0">
                <a:solidFill>
                  <a:srgbClr val="FF0000"/>
                </a:solidFill>
                <a:latin typeface="隶书" panose="02010509060101010101" pitchFamily="49" charset="-122"/>
                <a:ea typeface="隶书" panose="02010509060101010101" pitchFamily="49" charset="-122"/>
              </a:rPr>
              <a:t>1) </a:t>
            </a:r>
            <a:r>
              <a:rPr lang="zh-CN" altLang="en-US" sz="2400" b="1" dirty="0">
                <a:solidFill>
                  <a:srgbClr val="FF0000"/>
                </a:solidFill>
                <a:latin typeface="隶书" panose="02010509060101010101" pitchFamily="49" charset="-122"/>
                <a:ea typeface="隶书" panose="02010509060101010101" pitchFamily="49" charset="-122"/>
              </a:rPr>
              <a:t>有规立构的都可以结晶</a:t>
            </a:r>
          </a:p>
        </p:txBody>
      </p:sp>
      <p:sp>
        <p:nvSpPr>
          <p:cNvPr id="98308" name="Rectangle 4">
            <a:extLst>
              <a:ext uri="{FF2B5EF4-FFF2-40B4-BE49-F238E27FC236}">
                <a16:creationId xmlns:a16="http://schemas.microsoft.com/office/drawing/2014/main" id="{195CE31A-841B-49BE-9A7A-EEB91F3C8BD3}"/>
              </a:ext>
            </a:extLst>
          </p:cNvPr>
          <p:cNvSpPr>
            <a:spLocks noChangeArrowheads="1"/>
          </p:cNvSpPr>
          <p:nvPr/>
        </p:nvSpPr>
        <p:spPr bwMode="auto">
          <a:xfrm>
            <a:off x="990600" y="4648200"/>
            <a:ext cx="7696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FF0000"/>
                </a:solidFill>
                <a:latin typeface="隶书" panose="02010509060101010101" pitchFamily="49" charset="-122"/>
                <a:ea typeface="隶书" panose="02010509060101010101" pitchFamily="49" charset="-122"/>
              </a:rPr>
              <a:t>(</a:t>
            </a:r>
            <a:r>
              <a:rPr lang="en-US" altLang="zh-CN" sz="2400" b="1" dirty="0">
                <a:solidFill>
                  <a:srgbClr val="FF0000"/>
                </a:solidFill>
                <a:latin typeface="隶书" panose="02010509060101010101" pitchFamily="49" charset="-122"/>
                <a:ea typeface="隶书" panose="02010509060101010101" pitchFamily="49" charset="-122"/>
              </a:rPr>
              <a:t>2) </a:t>
            </a:r>
            <a:r>
              <a:rPr lang="zh-CN" altLang="en-US" sz="2400" b="1" dirty="0">
                <a:solidFill>
                  <a:srgbClr val="FF0000"/>
                </a:solidFill>
                <a:latin typeface="隶书" panose="02010509060101010101" pitchFamily="49" charset="-122"/>
                <a:ea typeface="隶书" panose="02010509060101010101" pitchFamily="49" charset="-122"/>
              </a:rPr>
              <a:t>无规立构</a:t>
            </a:r>
            <a:r>
              <a:rPr lang="en-US" altLang="zh-CN" sz="2400" b="1" dirty="0">
                <a:solidFill>
                  <a:srgbClr val="FF0000"/>
                </a:solidFill>
                <a:latin typeface="隶书" panose="02010509060101010101" pitchFamily="49" charset="-122"/>
                <a:ea typeface="隶书" panose="02010509060101010101" pitchFamily="49" charset="-122"/>
              </a:rPr>
              <a:t>PP</a:t>
            </a:r>
            <a:r>
              <a:rPr lang="zh-CN" altLang="en-US" sz="2400" b="1" dirty="0">
                <a:solidFill>
                  <a:srgbClr val="FF0000"/>
                </a:solidFill>
                <a:latin typeface="隶书" panose="02010509060101010101" pitchFamily="49" charset="-122"/>
                <a:ea typeface="隶书" panose="02010509060101010101" pitchFamily="49" charset="-122"/>
              </a:rPr>
              <a:t>、无规立构</a:t>
            </a:r>
            <a:r>
              <a:rPr lang="en-US" altLang="zh-CN" sz="2400" b="1" dirty="0">
                <a:solidFill>
                  <a:srgbClr val="FF0000"/>
                </a:solidFill>
                <a:latin typeface="隶书" panose="02010509060101010101" pitchFamily="49" charset="-122"/>
                <a:ea typeface="隶书" panose="02010509060101010101" pitchFamily="49" charset="-122"/>
              </a:rPr>
              <a:t>PMMA</a:t>
            </a:r>
            <a:r>
              <a:rPr lang="zh-CN" altLang="en-US" sz="2400" b="1" dirty="0">
                <a:solidFill>
                  <a:srgbClr val="FF0000"/>
                </a:solidFill>
                <a:latin typeface="隶书" panose="02010509060101010101" pitchFamily="49" charset="-122"/>
                <a:ea typeface="隶书" panose="02010509060101010101" pitchFamily="49" charset="-122"/>
              </a:rPr>
              <a:t>、无规立构</a:t>
            </a:r>
            <a:r>
              <a:rPr lang="en-US" altLang="zh-CN" sz="2400" b="1" dirty="0">
                <a:solidFill>
                  <a:srgbClr val="FF0000"/>
                </a:solidFill>
                <a:latin typeface="隶书" panose="02010509060101010101" pitchFamily="49" charset="-122"/>
                <a:ea typeface="隶书" panose="02010509060101010101" pitchFamily="49" charset="-122"/>
              </a:rPr>
              <a:t>PS</a:t>
            </a:r>
            <a:r>
              <a:rPr lang="zh-CN" altLang="en-US" sz="2400" b="1" dirty="0">
                <a:solidFill>
                  <a:srgbClr val="FF0000"/>
                </a:solidFill>
                <a:latin typeface="隶书" panose="02010509060101010101" pitchFamily="49" charset="-122"/>
                <a:ea typeface="隶书" panose="02010509060101010101" pitchFamily="49" charset="-122"/>
              </a:rPr>
              <a:t>均为典型的非结晶高聚物（例外的是无规立构的</a:t>
            </a:r>
            <a:r>
              <a:rPr lang="en-US" altLang="zh-CN" sz="2400" b="1" dirty="0" err="1">
                <a:solidFill>
                  <a:srgbClr val="FF0000"/>
                </a:solidFill>
                <a:latin typeface="隶书" panose="02010509060101010101" pitchFamily="49" charset="-122"/>
                <a:ea typeface="隶书" panose="02010509060101010101" pitchFamily="49" charset="-122"/>
              </a:rPr>
              <a:t>PVAc</a:t>
            </a:r>
            <a:r>
              <a:rPr lang="zh-CN" altLang="en-US" sz="2400" b="1" dirty="0">
                <a:solidFill>
                  <a:srgbClr val="FF0000"/>
                </a:solidFill>
                <a:latin typeface="隶书" panose="02010509060101010101" pitchFamily="49" charset="-122"/>
                <a:ea typeface="隶书" panose="02010509060101010101" pitchFamily="49" charset="-122"/>
              </a:rPr>
              <a:t>水解的聚乙烯醇可以结晶）。</a:t>
            </a:r>
          </a:p>
        </p:txBody>
      </p:sp>
      <p:sp>
        <p:nvSpPr>
          <p:cNvPr id="98309" name="Rectangle 5">
            <a:extLst>
              <a:ext uri="{FF2B5EF4-FFF2-40B4-BE49-F238E27FC236}">
                <a16:creationId xmlns:a16="http://schemas.microsoft.com/office/drawing/2014/main" id="{EDBC24DE-55AD-4800-BED3-28D311273994}"/>
              </a:ext>
            </a:extLst>
          </p:cNvPr>
          <p:cNvSpPr>
            <a:spLocks noChangeArrowheads="1"/>
          </p:cNvSpPr>
          <p:nvPr/>
        </p:nvSpPr>
        <p:spPr bwMode="auto">
          <a:xfrm>
            <a:off x="1524000" y="2286000"/>
            <a:ext cx="6248400"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zh-CN" altLang="en-US" sz="2400" b="1" dirty="0">
                <a:solidFill>
                  <a:srgbClr val="000099"/>
                </a:solidFill>
                <a:latin typeface="隶书" panose="02010509060101010101" pitchFamily="49" charset="-122"/>
                <a:ea typeface="隶书" panose="02010509060101010101" pitchFamily="49" charset="-122"/>
              </a:rPr>
              <a:t>全同</a:t>
            </a:r>
            <a:r>
              <a:rPr lang="en-US" altLang="zh-CN" sz="2400" b="1" dirty="0">
                <a:solidFill>
                  <a:srgbClr val="000099"/>
                </a:solidFill>
                <a:latin typeface="隶书" panose="02010509060101010101" pitchFamily="49" charset="-122"/>
                <a:ea typeface="隶书" panose="02010509060101010101" pitchFamily="49" charset="-122"/>
              </a:rPr>
              <a:t>PP</a:t>
            </a:r>
            <a:r>
              <a:rPr lang="zh-CN" altLang="en-US" sz="2400" b="1" dirty="0">
                <a:solidFill>
                  <a:srgbClr val="000099"/>
                </a:solidFill>
                <a:latin typeface="隶书" panose="02010509060101010101" pitchFamily="49" charset="-122"/>
                <a:ea typeface="隶书" panose="02010509060101010101" pitchFamily="49" charset="-122"/>
              </a:rPr>
              <a:t>；</a:t>
            </a:r>
          </a:p>
          <a:p>
            <a:pPr>
              <a:spcBef>
                <a:spcPct val="10000"/>
              </a:spcBef>
            </a:pPr>
            <a:r>
              <a:rPr lang="zh-CN" altLang="en-US" sz="2400" b="1" dirty="0">
                <a:solidFill>
                  <a:srgbClr val="000099"/>
                </a:solidFill>
                <a:latin typeface="隶书" panose="02010509060101010101" pitchFamily="49" charset="-122"/>
                <a:ea typeface="隶书" panose="02010509060101010101" pitchFamily="49" charset="-122"/>
              </a:rPr>
              <a:t>全同（间同）</a:t>
            </a:r>
            <a:r>
              <a:rPr lang="en-US" altLang="zh-CN" sz="2400" b="1" dirty="0">
                <a:solidFill>
                  <a:srgbClr val="000099"/>
                </a:solidFill>
                <a:latin typeface="隶书" panose="02010509060101010101" pitchFamily="49" charset="-122"/>
                <a:ea typeface="隶书" panose="02010509060101010101" pitchFamily="49" charset="-122"/>
              </a:rPr>
              <a:t>PMMA</a:t>
            </a:r>
            <a:r>
              <a:rPr lang="zh-CN" altLang="en-US" sz="2400" b="1" dirty="0">
                <a:solidFill>
                  <a:srgbClr val="000099"/>
                </a:solidFill>
                <a:latin typeface="隶书" panose="02010509060101010101" pitchFamily="49" charset="-122"/>
                <a:ea typeface="隶书" panose="02010509060101010101" pitchFamily="49" charset="-122"/>
              </a:rPr>
              <a:t>；</a:t>
            </a:r>
          </a:p>
          <a:p>
            <a:pPr>
              <a:spcBef>
                <a:spcPct val="10000"/>
              </a:spcBef>
            </a:pPr>
            <a:r>
              <a:rPr lang="zh-CN" altLang="en-US" sz="2400" b="1" dirty="0">
                <a:solidFill>
                  <a:srgbClr val="000099"/>
                </a:solidFill>
                <a:latin typeface="隶书" panose="02010509060101010101" pitchFamily="49" charset="-122"/>
                <a:ea typeface="隶书" panose="02010509060101010101" pitchFamily="49" charset="-122"/>
              </a:rPr>
              <a:t>全同</a:t>
            </a:r>
            <a:r>
              <a:rPr lang="en-US" altLang="zh-CN" sz="2400" b="1" dirty="0">
                <a:solidFill>
                  <a:srgbClr val="000099"/>
                </a:solidFill>
                <a:latin typeface="隶书" panose="02010509060101010101" pitchFamily="49" charset="-122"/>
                <a:ea typeface="隶书" panose="02010509060101010101" pitchFamily="49" charset="-122"/>
              </a:rPr>
              <a:t>PS</a:t>
            </a:r>
            <a:r>
              <a:rPr lang="zh-CN" altLang="en-US" sz="2400" b="1" dirty="0">
                <a:solidFill>
                  <a:srgbClr val="000099"/>
                </a:solidFill>
                <a:latin typeface="隶书" panose="02010509060101010101" pitchFamily="49" charset="-122"/>
                <a:ea typeface="隶书" panose="02010509060101010101" pitchFamily="49" charset="-122"/>
              </a:rPr>
              <a:t>；</a:t>
            </a:r>
          </a:p>
          <a:p>
            <a:pPr>
              <a:spcBef>
                <a:spcPct val="10000"/>
              </a:spcBef>
            </a:pPr>
            <a:r>
              <a:rPr lang="zh-CN" altLang="en-US" sz="2400" b="1" dirty="0">
                <a:solidFill>
                  <a:srgbClr val="000099"/>
                </a:solidFill>
                <a:latin typeface="隶书" panose="02010509060101010101" pitchFamily="49" charset="-122"/>
                <a:ea typeface="隶书" panose="02010509060101010101" pitchFamily="49" charset="-122"/>
              </a:rPr>
              <a:t>全顺式、全反式</a:t>
            </a:r>
            <a:r>
              <a:rPr lang="en-US" altLang="zh-CN" sz="2400" b="1" dirty="0">
                <a:solidFill>
                  <a:srgbClr val="000099"/>
                </a:solidFill>
                <a:latin typeface="隶书" panose="02010509060101010101" pitchFamily="49" charset="-122"/>
                <a:ea typeface="隶书" panose="02010509060101010101" pitchFamily="49" charset="-122"/>
              </a:rPr>
              <a:t>1,4-</a:t>
            </a:r>
            <a:r>
              <a:rPr lang="zh-CN" altLang="en-US" sz="2400" b="1" dirty="0">
                <a:solidFill>
                  <a:srgbClr val="000099"/>
                </a:solidFill>
                <a:latin typeface="隶书" panose="02010509060101010101" pitchFamily="49" charset="-122"/>
                <a:ea typeface="隶书" panose="02010509060101010101" pitchFamily="49" charset="-122"/>
              </a:rPr>
              <a:t>聚丁二烯。</a:t>
            </a:r>
          </a:p>
          <a:p>
            <a:pPr>
              <a:spcBef>
                <a:spcPct val="10000"/>
              </a:spcBef>
            </a:pPr>
            <a:r>
              <a:rPr lang="en-US" altLang="zh-CN" sz="2400" b="1" dirty="0">
                <a:solidFill>
                  <a:srgbClr val="000099"/>
                </a:solidFill>
                <a:latin typeface="Comic Sans MS" panose="030F0702030302020204" pitchFamily="66" charset="0"/>
                <a:ea typeface="隶书" panose="02010509060101010101" pitchFamily="49" charset="-122"/>
              </a:rPr>
              <a:t>……</a:t>
            </a:r>
            <a:endParaRPr lang="en-US" altLang="zh-CN" sz="2400" b="1" dirty="0">
              <a:solidFill>
                <a:srgbClr val="000099"/>
              </a:solidFill>
              <a:latin typeface="隶书" panose="02010509060101010101" pitchFamily="49" charset="-122"/>
              <a:ea typeface="隶书" panose="02010509060101010101" pitchFamily="49" charset="-122"/>
            </a:endParaRPr>
          </a:p>
        </p:txBody>
      </p:sp>
      <p:sp>
        <p:nvSpPr>
          <p:cNvPr id="98310" name="Rectangle 6">
            <a:extLst>
              <a:ext uri="{FF2B5EF4-FFF2-40B4-BE49-F238E27FC236}">
                <a16:creationId xmlns:a16="http://schemas.microsoft.com/office/drawing/2014/main" id="{165BAE14-F8E5-49FF-87DE-9F9D2E83F5A7}"/>
              </a:ext>
            </a:extLst>
          </p:cNvPr>
          <p:cNvSpPr>
            <a:spLocks noChangeArrowheads="1"/>
          </p:cNvSpPr>
          <p:nvPr/>
        </p:nvSpPr>
        <p:spPr bwMode="auto">
          <a:xfrm>
            <a:off x="76200" y="304800"/>
            <a:ext cx="6705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5.4.1 分子结构与结晶能力、结晶速度</a:t>
            </a:r>
          </a:p>
        </p:txBody>
      </p:sp>
      <p:sp>
        <p:nvSpPr>
          <p:cNvPr id="2" name="灯片编号占位符 1">
            <a:extLst>
              <a:ext uri="{FF2B5EF4-FFF2-40B4-BE49-F238E27FC236}">
                <a16:creationId xmlns:a16="http://schemas.microsoft.com/office/drawing/2014/main" id="{F615D09C-92DD-4E76-8E90-7AB9555B95EF}"/>
              </a:ext>
            </a:extLst>
          </p:cNvPr>
          <p:cNvSpPr>
            <a:spLocks noGrp="1"/>
          </p:cNvSpPr>
          <p:nvPr>
            <p:ph type="sldNum" sz="quarter" idx="12"/>
          </p:nvPr>
        </p:nvSpPr>
        <p:spPr/>
        <p:txBody>
          <a:bodyPr/>
          <a:lstStyle/>
          <a:p>
            <a:fld id="{8A7A6979-0714-4377-B894-6BE4C2D6E202}" type="slidenum">
              <a:rPr lang="en-US" smtClean="0"/>
              <a:pPr/>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5">
            <a:extLst>
              <a:ext uri="{FF2B5EF4-FFF2-40B4-BE49-F238E27FC236}">
                <a16:creationId xmlns:a16="http://schemas.microsoft.com/office/drawing/2014/main" id="{A10D266D-13FD-4AD5-8F7A-19659A786229}"/>
              </a:ext>
            </a:extLst>
          </p:cNvPr>
          <p:cNvSpPr>
            <a:spLocks noChangeArrowheads="1"/>
          </p:cNvSpPr>
          <p:nvPr/>
        </p:nvSpPr>
        <p:spPr bwMode="auto">
          <a:xfrm>
            <a:off x="381000" y="1295400"/>
            <a:ext cx="8382000" cy="26558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buFont typeface="Wingdings" panose="05000000000000000000" pitchFamily="2" charset="2"/>
              <a:buChar char="r"/>
            </a:pPr>
            <a:r>
              <a:rPr kumimoji="1" lang="zh-CN" altLang="en-US" sz="2800" b="1">
                <a:solidFill>
                  <a:srgbClr val="0000FF"/>
                </a:solidFill>
                <a:latin typeface="Times New Roman" panose="02020603050405020304" pitchFamily="18" charset="0"/>
              </a:rPr>
              <a:t>综上所述，学习聚合物分子运动的规律，了解聚合物在不同温度下呈现的力学状态、热转变与松弛以及玻璃化温度和熔点的影响因素，</a:t>
            </a:r>
            <a:r>
              <a:rPr kumimoji="1" lang="zh-CN" altLang="en-US" sz="2800" b="1">
                <a:solidFill>
                  <a:srgbClr val="FF0000"/>
                </a:solidFill>
                <a:latin typeface="Times New Roman" panose="02020603050405020304" pitchFamily="18" charset="0"/>
              </a:rPr>
              <a:t>对于合理选用聚合物材料、确定加工工艺条件以及开展材料研究及材料改性等等都是重要的。</a:t>
            </a:r>
          </a:p>
        </p:txBody>
      </p:sp>
      <p:sp>
        <p:nvSpPr>
          <p:cNvPr id="81927" name="Rectangle 8">
            <a:extLst>
              <a:ext uri="{FF2B5EF4-FFF2-40B4-BE49-F238E27FC236}">
                <a16:creationId xmlns:a16="http://schemas.microsoft.com/office/drawing/2014/main" id="{CE7422B6-9DD5-4672-8595-C2212A6B9A8D}"/>
              </a:ext>
            </a:extLst>
          </p:cNvPr>
          <p:cNvSpPr>
            <a:spLocks noChangeArrowheads="1"/>
          </p:cNvSpPr>
          <p:nvPr/>
        </p:nvSpPr>
        <p:spPr bwMode="auto">
          <a:xfrm>
            <a:off x="304800" y="304800"/>
            <a:ext cx="2362200" cy="609600"/>
          </a:xfrm>
          <a:prstGeom prst="rect">
            <a:avLst/>
          </a:prstGeom>
          <a:noFill/>
          <a:ln>
            <a:noFill/>
          </a:ln>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0000"/>
                </a:solidFill>
                <a:latin typeface="微软繁粗圆" pitchFamily="2" charset="-122"/>
                <a:ea typeface="微软繁粗圆" pitchFamily="2" charset="-122"/>
              </a:rPr>
              <a:t>引 言</a:t>
            </a:r>
          </a:p>
        </p:txBody>
      </p:sp>
      <p:sp>
        <p:nvSpPr>
          <p:cNvPr id="2" name="灯片编号占位符 1">
            <a:extLst>
              <a:ext uri="{FF2B5EF4-FFF2-40B4-BE49-F238E27FC236}">
                <a16:creationId xmlns:a16="http://schemas.microsoft.com/office/drawing/2014/main" id="{4FAE11FD-79BB-4EE4-8E42-B1BB795269AE}"/>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AC6E8D41-0393-4DC6-9998-7667F97D5A72}"/>
              </a:ext>
            </a:extLst>
          </p:cNvPr>
          <p:cNvSpPr>
            <a:spLocks noChangeArrowheads="1"/>
          </p:cNvSpPr>
          <p:nvPr/>
        </p:nvSpPr>
        <p:spPr bwMode="auto">
          <a:xfrm>
            <a:off x="533400" y="1143000"/>
            <a:ext cx="3581400" cy="549275"/>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buFont typeface="Wingdings" panose="05000000000000000000" pitchFamily="2" charset="2"/>
              <a:buChar char="Ø"/>
            </a:pPr>
            <a:r>
              <a:rPr kumimoji="1" lang="en-US" altLang="zh-CN" sz="2500" b="1">
                <a:solidFill>
                  <a:schemeClr val="bg1"/>
                </a:solidFill>
                <a:latin typeface="Times New Roman" panose="02020603050405020304" pitchFamily="18" charset="0"/>
              </a:rPr>
              <a:t>3, </a:t>
            </a:r>
            <a:r>
              <a:rPr kumimoji="1" lang="zh-CN" altLang="en-US" sz="2500" b="1">
                <a:solidFill>
                  <a:schemeClr val="bg1"/>
                </a:solidFill>
                <a:latin typeface="Times New Roman" panose="02020603050405020304" pitchFamily="18" charset="0"/>
              </a:rPr>
              <a:t>分子量</a:t>
            </a:r>
          </a:p>
        </p:txBody>
      </p:sp>
      <p:sp>
        <p:nvSpPr>
          <p:cNvPr id="99331" name="Text Box 3">
            <a:extLst>
              <a:ext uri="{FF2B5EF4-FFF2-40B4-BE49-F238E27FC236}">
                <a16:creationId xmlns:a16="http://schemas.microsoft.com/office/drawing/2014/main" id="{5962E42E-9B4D-4B62-A7DF-4CAB1A3F9C1C}"/>
              </a:ext>
            </a:extLst>
          </p:cNvPr>
          <p:cNvSpPr txBox="1">
            <a:spLocks noChangeArrowheads="1"/>
          </p:cNvSpPr>
          <p:nvPr/>
        </p:nvSpPr>
        <p:spPr bwMode="auto">
          <a:xfrm>
            <a:off x="533400" y="1752600"/>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buFont typeface="Wingdings" panose="05000000000000000000" pitchFamily="2" charset="2"/>
              <a:buChar char="v"/>
            </a:pPr>
            <a:r>
              <a:rPr lang="zh-CN" altLang="en-US" sz="2400" b="1" dirty="0">
                <a:solidFill>
                  <a:srgbClr val="000099"/>
                </a:solidFill>
                <a:latin typeface="隶书" panose="02010509060101010101" pitchFamily="49" charset="-122"/>
                <a:ea typeface="隶书" panose="02010509060101010101" pitchFamily="49" charset="-122"/>
              </a:rPr>
              <a:t>同一种聚合物，相同结晶条件下，分子量大，熔体黏度增大，链段的运动能力下降，结晶速度变慢</a:t>
            </a:r>
          </a:p>
        </p:txBody>
      </p:sp>
      <p:sp>
        <p:nvSpPr>
          <p:cNvPr id="99332" name="Rectangle 4">
            <a:extLst>
              <a:ext uri="{FF2B5EF4-FFF2-40B4-BE49-F238E27FC236}">
                <a16:creationId xmlns:a16="http://schemas.microsoft.com/office/drawing/2014/main" id="{FB81E9C2-75AF-4044-BB26-A8231E222EB9}"/>
              </a:ext>
            </a:extLst>
          </p:cNvPr>
          <p:cNvSpPr>
            <a:spLocks noChangeArrowheads="1"/>
          </p:cNvSpPr>
          <p:nvPr/>
        </p:nvSpPr>
        <p:spPr bwMode="auto">
          <a:xfrm>
            <a:off x="533400" y="2895600"/>
            <a:ext cx="6019800" cy="549275"/>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buFont typeface="Wingdings" panose="05000000000000000000" pitchFamily="2" charset="2"/>
              <a:buChar char="Ø"/>
            </a:pPr>
            <a:r>
              <a:rPr kumimoji="1" lang="en-US" altLang="zh-CN" sz="2500" b="1">
                <a:solidFill>
                  <a:schemeClr val="bg1"/>
                </a:solidFill>
                <a:latin typeface="Times New Roman" panose="02020603050405020304" pitchFamily="18" charset="0"/>
              </a:rPr>
              <a:t>4, </a:t>
            </a:r>
            <a:r>
              <a:rPr kumimoji="1" lang="zh-CN" altLang="en-US" sz="2500" b="1">
                <a:solidFill>
                  <a:schemeClr val="bg1"/>
                </a:solidFill>
                <a:latin typeface="Times New Roman" panose="02020603050405020304" pitchFamily="18" charset="0"/>
              </a:rPr>
              <a:t>无规共聚通常使结晶能力下降</a:t>
            </a:r>
          </a:p>
        </p:txBody>
      </p:sp>
      <p:sp>
        <p:nvSpPr>
          <p:cNvPr id="99333" name="Text Box 5">
            <a:extLst>
              <a:ext uri="{FF2B5EF4-FFF2-40B4-BE49-F238E27FC236}">
                <a16:creationId xmlns:a16="http://schemas.microsoft.com/office/drawing/2014/main" id="{7E51722B-BC5D-4474-99E6-03AB146523EE}"/>
              </a:ext>
            </a:extLst>
          </p:cNvPr>
          <p:cNvSpPr txBox="1">
            <a:spLocks noChangeArrowheads="1"/>
          </p:cNvSpPr>
          <p:nvPr/>
        </p:nvSpPr>
        <p:spPr bwMode="auto">
          <a:xfrm>
            <a:off x="609600" y="358140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buFont typeface="Wingdings" panose="05000000000000000000" pitchFamily="2" charset="2"/>
              <a:buChar char="v"/>
            </a:pPr>
            <a:r>
              <a:rPr lang="zh-CN" altLang="en-US" sz="2400" b="1" dirty="0">
                <a:solidFill>
                  <a:srgbClr val="000099"/>
                </a:solidFill>
                <a:latin typeface="隶书" panose="02010509060101010101" pitchFamily="49" charset="-122"/>
                <a:ea typeface="隶书" panose="02010509060101010101" pitchFamily="49" charset="-122"/>
              </a:rPr>
              <a:t>破坏了对称性和规整性</a:t>
            </a:r>
          </a:p>
        </p:txBody>
      </p:sp>
      <p:sp>
        <p:nvSpPr>
          <p:cNvPr id="99334" name="Text Box 6">
            <a:extLst>
              <a:ext uri="{FF2B5EF4-FFF2-40B4-BE49-F238E27FC236}">
                <a16:creationId xmlns:a16="http://schemas.microsoft.com/office/drawing/2014/main" id="{CA1F3B88-7163-4D6D-9E1C-72F63B158BEC}"/>
              </a:ext>
            </a:extLst>
          </p:cNvPr>
          <p:cNvSpPr txBox="1">
            <a:spLocks noChangeArrowheads="1"/>
          </p:cNvSpPr>
          <p:nvPr/>
        </p:nvSpPr>
        <p:spPr bwMode="auto">
          <a:xfrm>
            <a:off x="609600" y="403860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buFont typeface="Wingdings" panose="05000000000000000000" pitchFamily="2" charset="2"/>
              <a:buChar char="v"/>
            </a:pPr>
            <a:r>
              <a:rPr lang="en-US" altLang="zh-CN" sz="2400" b="1" dirty="0" err="1">
                <a:solidFill>
                  <a:srgbClr val="FF33CC"/>
                </a:solidFill>
                <a:latin typeface="隶书" panose="02010509060101010101" pitchFamily="49" charset="-122"/>
                <a:ea typeface="隶书" panose="02010509060101010101" pitchFamily="49" charset="-122"/>
              </a:rPr>
              <a:t>eg</a:t>
            </a:r>
            <a:r>
              <a:rPr lang="en-US" altLang="zh-CN" sz="2400" b="1" dirty="0">
                <a:solidFill>
                  <a:srgbClr val="FF33CC"/>
                </a:solidFill>
                <a:latin typeface="隶书" panose="02010509060101010101" pitchFamily="49" charset="-122"/>
                <a:ea typeface="隶书" panose="02010509060101010101" pitchFamily="49" charset="-122"/>
              </a:rPr>
              <a:t>: </a:t>
            </a:r>
            <a:r>
              <a:rPr lang="zh-CN" altLang="en-US" sz="2400" b="1" dirty="0">
                <a:solidFill>
                  <a:srgbClr val="FF33CC"/>
                </a:solidFill>
                <a:latin typeface="隶书" panose="02010509060101010101" pitchFamily="49" charset="-122"/>
                <a:ea typeface="隶书" panose="02010509060101010101" pitchFamily="49" charset="-122"/>
              </a:rPr>
              <a:t>乙烯与丙烯共聚物，丙烯含量</a:t>
            </a:r>
            <a:r>
              <a:rPr lang="en-US" altLang="zh-CN" sz="2400" b="1" dirty="0">
                <a:solidFill>
                  <a:srgbClr val="FF33CC"/>
                </a:solidFill>
                <a:latin typeface="隶书" panose="02010509060101010101" pitchFamily="49" charset="-122"/>
                <a:ea typeface="隶书" panose="02010509060101010101" pitchFamily="49" charset="-122"/>
              </a:rPr>
              <a:t>25% </a:t>
            </a:r>
            <a:r>
              <a:rPr lang="zh-CN" altLang="en-US" sz="2400" b="1" dirty="0">
                <a:solidFill>
                  <a:srgbClr val="FF33CC"/>
                </a:solidFill>
                <a:latin typeface="隶书" panose="02010509060101010101" pitchFamily="49" charset="-122"/>
                <a:ea typeface="隶书" panose="02010509060101010101" pitchFamily="49" charset="-122"/>
              </a:rPr>
              <a:t>时，结晶能力下降，乙丙橡胶</a:t>
            </a:r>
          </a:p>
        </p:txBody>
      </p:sp>
      <p:sp>
        <p:nvSpPr>
          <p:cNvPr id="99335" name="Rectangle 7">
            <a:extLst>
              <a:ext uri="{FF2B5EF4-FFF2-40B4-BE49-F238E27FC236}">
                <a16:creationId xmlns:a16="http://schemas.microsoft.com/office/drawing/2014/main" id="{E13480E6-5821-42BB-A3AB-B1EE2F40533F}"/>
              </a:ext>
            </a:extLst>
          </p:cNvPr>
          <p:cNvSpPr>
            <a:spLocks noChangeArrowheads="1"/>
          </p:cNvSpPr>
          <p:nvPr/>
        </p:nvSpPr>
        <p:spPr bwMode="auto">
          <a:xfrm>
            <a:off x="609600" y="57912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buFont typeface="Wingdings" panose="05000000000000000000" pitchFamily="2" charset="2"/>
              <a:buChar char="v"/>
            </a:pPr>
            <a:r>
              <a:rPr lang="zh-CN" altLang="en-US" sz="2400" b="1">
                <a:solidFill>
                  <a:srgbClr val="000099"/>
                </a:solidFill>
                <a:latin typeface="隶书" panose="02010509060101010101" pitchFamily="49" charset="-122"/>
                <a:ea typeface="隶书" panose="02010509060101010101" pitchFamily="49" charset="-122"/>
              </a:rPr>
              <a:t>支化、交联的分子链不规整，难以结晶</a:t>
            </a:r>
          </a:p>
        </p:txBody>
      </p:sp>
      <p:sp>
        <p:nvSpPr>
          <p:cNvPr id="99336" name="Rectangle 8">
            <a:extLst>
              <a:ext uri="{FF2B5EF4-FFF2-40B4-BE49-F238E27FC236}">
                <a16:creationId xmlns:a16="http://schemas.microsoft.com/office/drawing/2014/main" id="{1CECEE51-8971-4939-A196-11E1D9E8A8C3}"/>
              </a:ext>
            </a:extLst>
          </p:cNvPr>
          <p:cNvSpPr>
            <a:spLocks noChangeArrowheads="1"/>
          </p:cNvSpPr>
          <p:nvPr/>
        </p:nvSpPr>
        <p:spPr bwMode="auto">
          <a:xfrm>
            <a:off x="533400" y="5105400"/>
            <a:ext cx="7899400" cy="549275"/>
          </a:xfrm>
          <a:prstGeom prst="rect">
            <a:avLst/>
          </a:prstGeom>
          <a:solidFill>
            <a:srgbClr val="006600"/>
          </a:solidFill>
          <a:ln>
            <a:noFill/>
          </a:ln>
          <a:effectLst/>
          <a:extLst>
            <a:ext uri="{91240B29-F687-4F45-9708-019B960494DF}">
              <a14:hiddenLine xmlns:a14="http://schemas.microsoft.com/office/drawing/2010/main" w="127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30000"/>
              </a:spcBef>
              <a:buFont typeface="Wingdings" panose="05000000000000000000" pitchFamily="2" charset="2"/>
              <a:buChar char="Ø"/>
            </a:pPr>
            <a:r>
              <a:rPr kumimoji="1" lang="en-US" altLang="zh-CN" sz="2500" b="1">
                <a:solidFill>
                  <a:schemeClr val="bg1"/>
                </a:solidFill>
                <a:latin typeface="Times New Roman" panose="02020603050405020304" pitchFamily="18" charset="0"/>
              </a:rPr>
              <a:t>5, </a:t>
            </a:r>
            <a:r>
              <a:rPr kumimoji="1" lang="zh-CN" altLang="en-US" sz="2500" b="1">
                <a:solidFill>
                  <a:schemeClr val="bg1"/>
                </a:solidFill>
                <a:latin typeface="Times New Roman" panose="02020603050405020304" pitchFamily="18" charset="0"/>
              </a:rPr>
              <a:t>支化越多，结晶下降；交联越多，结晶也下降</a:t>
            </a:r>
          </a:p>
        </p:txBody>
      </p:sp>
      <p:sp>
        <p:nvSpPr>
          <p:cNvPr id="99337" name="Rectangle 9">
            <a:extLst>
              <a:ext uri="{FF2B5EF4-FFF2-40B4-BE49-F238E27FC236}">
                <a16:creationId xmlns:a16="http://schemas.microsoft.com/office/drawing/2014/main" id="{BACE0CAD-415A-4EA5-BB9B-29688182BB26}"/>
              </a:ext>
            </a:extLst>
          </p:cNvPr>
          <p:cNvSpPr>
            <a:spLocks noChangeArrowheads="1"/>
          </p:cNvSpPr>
          <p:nvPr/>
        </p:nvSpPr>
        <p:spPr bwMode="auto">
          <a:xfrm>
            <a:off x="76200" y="304800"/>
            <a:ext cx="6705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5.4.1 分子结构与结晶能力、结晶速度</a:t>
            </a:r>
          </a:p>
        </p:txBody>
      </p:sp>
      <p:sp>
        <p:nvSpPr>
          <p:cNvPr id="2" name="灯片编号占位符 1">
            <a:extLst>
              <a:ext uri="{FF2B5EF4-FFF2-40B4-BE49-F238E27FC236}">
                <a16:creationId xmlns:a16="http://schemas.microsoft.com/office/drawing/2014/main" id="{7D9AD874-C209-40F3-BDD0-F9F7E4778754}"/>
              </a:ext>
            </a:extLst>
          </p:cNvPr>
          <p:cNvSpPr>
            <a:spLocks noGrp="1"/>
          </p:cNvSpPr>
          <p:nvPr>
            <p:ph type="sldNum" sz="quarter" idx="12"/>
          </p:nvPr>
        </p:nvSpPr>
        <p:spPr/>
        <p:txBody>
          <a:bodyPr/>
          <a:lstStyle/>
          <a:p>
            <a:fld id="{8A7A6979-0714-4377-B894-6BE4C2D6E202}" type="slidenum">
              <a:rPr lang="en-US" smtClean="0"/>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133B0EC4-2157-4172-B761-75A1B5C9E7BD}"/>
              </a:ext>
            </a:extLst>
          </p:cNvPr>
          <p:cNvSpPr>
            <a:spLocks noChangeArrowheads="1"/>
          </p:cNvSpPr>
          <p:nvPr/>
        </p:nvSpPr>
        <p:spPr bwMode="auto">
          <a:xfrm>
            <a:off x="76200" y="304800"/>
            <a:ext cx="845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5.4.2 结晶动力学 </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Dynamics of Crystallization</a:t>
            </a:r>
            <a:endParaRPr lang="zh-CN" altLang="en-US"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endParaRPr>
          </a:p>
        </p:txBody>
      </p:sp>
      <p:sp>
        <p:nvSpPr>
          <p:cNvPr id="100355" name="Text Box 3">
            <a:extLst>
              <a:ext uri="{FF2B5EF4-FFF2-40B4-BE49-F238E27FC236}">
                <a16:creationId xmlns:a16="http://schemas.microsoft.com/office/drawing/2014/main" id="{DB9DF877-2C70-4AC4-96F8-57CC54590B45}"/>
              </a:ext>
            </a:extLst>
          </p:cNvPr>
          <p:cNvSpPr txBox="1">
            <a:spLocks noChangeArrowheads="1"/>
          </p:cNvSpPr>
          <p:nvPr/>
        </p:nvSpPr>
        <p:spPr bwMode="auto">
          <a:xfrm>
            <a:off x="381000" y="1316038"/>
            <a:ext cx="6324600" cy="512762"/>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spcBef>
                <a:spcPct val="15000"/>
              </a:spcBef>
              <a:buFont typeface="Wingdings" panose="05000000000000000000" pitchFamily="2" charset="2"/>
              <a:buChar char="v"/>
            </a:pPr>
            <a:r>
              <a:rPr kumimoji="1" lang="zh-CN" altLang="en-US" sz="2400" b="1">
                <a:solidFill>
                  <a:srgbClr val="00FF00"/>
                </a:solidFill>
                <a:latin typeface="Times New Roman" panose="02020603050405020304" pitchFamily="18" charset="0"/>
                <a:cs typeface="Times New Roman" panose="02020603050405020304" pitchFamily="18" charset="0"/>
              </a:rPr>
              <a:t>解决结晶速度和分析结晶过程中的问题</a:t>
            </a:r>
          </a:p>
        </p:txBody>
      </p:sp>
      <p:sp>
        <p:nvSpPr>
          <p:cNvPr id="100356" name="Text Box 4">
            <a:extLst>
              <a:ext uri="{FF2B5EF4-FFF2-40B4-BE49-F238E27FC236}">
                <a16:creationId xmlns:a16="http://schemas.microsoft.com/office/drawing/2014/main" id="{A17E93B2-B013-4B73-B879-E7D753CC6F16}"/>
              </a:ext>
            </a:extLst>
          </p:cNvPr>
          <p:cNvSpPr txBox="1">
            <a:spLocks noChangeArrowheads="1"/>
          </p:cNvSpPr>
          <p:nvPr/>
        </p:nvSpPr>
        <p:spPr bwMode="auto">
          <a:xfrm>
            <a:off x="381000" y="2001838"/>
            <a:ext cx="7705725" cy="512762"/>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spcBef>
                <a:spcPct val="15000"/>
              </a:spcBef>
              <a:buFont typeface="Wingdings" panose="05000000000000000000" pitchFamily="2" charset="2"/>
              <a:buChar char="v"/>
            </a:pPr>
            <a:r>
              <a:rPr kumimoji="1" lang="zh-CN" altLang="en-US" sz="2400" b="1">
                <a:solidFill>
                  <a:srgbClr val="00FF00"/>
                </a:solidFill>
                <a:latin typeface="Times New Roman" panose="02020603050405020304" pitchFamily="18" charset="0"/>
                <a:cs typeface="Times New Roman" panose="02020603050405020304" pitchFamily="18" charset="0"/>
              </a:rPr>
              <a:t>结晶过程中会有体积变化，热效应；也可直接观察。</a:t>
            </a:r>
          </a:p>
        </p:txBody>
      </p:sp>
      <p:sp>
        <p:nvSpPr>
          <p:cNvPr id="100358" name="Text Box 6">
            <a:extLst>
              <a:ext uri="{FF2B5EF4-FFF2-40B4-BE49-F238E27FC236}">
                <a16:creationId xmlns:a16="http://schemas.microsoft.com/office/drawing/2014/main" id="{A7D0D7A1-E358-4C6A-B501-A843284F37B2}"/>
              </a:ext>
            </a:extLst>
          </p:cNvPr>
          <p:cNvSpPr txBox="1">
            <a:spLocks noChangeArrowheads="1"/>
          </p:cNvSpPr>
          <p:nvPr/>
        </p:nvSpPr>
        <p:spPr bwMode="auto">
          <a:xfrm>
            <a:off x="685800" y="3276600"/>
            <a:ext cx="7086600" cy="1590675"/>
          </a:xfrm>
          <a:prstGeom prst="rect">
            <a:avLst/>
          </a:prstGeom>
          <a:noFill/>
          <a:ln w="38100" cap="sq" cmpd="dbl" algn="ctr">
            <a:solidFill>
              <a:srgbClr val="FF99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anose="05000000000000000000" pitchFamily="2" charset="2"/>
              <a:buChar char="v"/>
            </a:pPr>
            <a:r>
              <a:rPr lang="en-US" altLang="zh-CN" sz="2400" b="1">
                <a:solidFill>
                  <a:srgbClr val="FF0000"/>
                </a:solidFill>
                <a:latin typeface="隶书" panose="02010509060101010101" pitchFamily="49" charset="-122"/>
                <a:ea typeface="隶书" panose="02010509060101010101" pitchFamily="49" charset="-122"/>
              </a:rPr>
              <a:t>Polarized-light microscopy</a:t>
            </a:r>
          </a:p>
          <a:p>
            <a:pPr>
              <a:spcBef>
                <a:spcPct val="50000"/>
              </a:spcBef>
              <a:buFont typeface="Wingdings" panose="05000000000000000000" pitchFamily="2" charset="2"/>
              <a:buChar char="v"/>
            </a:pPr>
            <a:r>
              <a:rPr lang="en-US" altLang="zh-CN" sz="2400" b="1">
                <a:solidFill>
                  <a:srgbClr val="FF0000"/>
                </a:solidFill>
                <a:latin typeface="隶书" panose="02010509060101010101" pitchFamily="49" charset="-122"/>
                <a:ea typeface="隶书" panose="02010509060101010101" pitchFamily="49" charset="-122"/>
              </a:rPr>
              <a:t>DSC</a:t>
            </a:r>
          </a:p>
          <a:p>
            <a:pPr>
              <a:spcBef>
                <a:spcPct val="50000"/>
              </a:spcBef>
              <a:buFont typeface="Wingdings" panose="05000000000000000000" pitchFamily="2" charset="2"/>
              <a:buChar char="v"/>
            </a:pPr>
            <a:r>
              <a:rPr lang="en-US" altLang="zh-CN" sz="2400" b="1">
                <a:solidFill>
                  <a:srgbClr val="FF0000"/>
                </a:solidFill>
                <a:latin typeface="隶书" panose="02010509060101010101" pitchFamily="49" charset="-122"/>
                <a:ea typeface="隶书" panose="02010509060101010101" pitchFamily="49" charset="-122"/>
              </a:rPr>
              <a:t>Volume dilatomter </a:t>
            </a:r>
            <a:r>
              <a:rPr lang="zh-CN" altLang="en-US" sz="2400" b="1">
                <a:solidFill>
                  <a:srgbClr val="FF0000"/>
                </a:solidFill>
                <a:latin typeface="隶书" panose="02010509060101010101" pitchFamily="49" charset="-122"/>
                <a:ea typeface="隶书" panose="02010509060101010101" pitchFamily="49" charset="-122"/>
              </a:rPr>
              <a:t>体膨胀计法</a:t>
            </a:r>
          </a:p>
        </p:txBody>
      </p:sp>
      <p:sp>
        <p:nvSpPr>
          <p:cNvPr id="100359" name="Text Box 7">
            <a:extLst>
              <a:ext uri="{FF2B5EF4-FFF2-40B4-BE49-F238E27FC236}">
                <a16:creationId xmlns:a16="http://schemas.microsoft.com/office/drawing/2014/main" id="{EE1464A6-8F09-4DC0-B5F0-E159A851488F}"/>
              </a:ext>
            </a:extLst>
          </p:cNvPr>
          <p:cNvSpPr txBox="1">
            <a:spLocks noChangeArrowheads="1"/>
          </p:cNvSpPr>
          <p:nvPr/>
        </p:nvSpPr>
        <p:spPr bwMode="auto">
          <a:xfrm>
            <a:off x="5791200" y="3886200"/>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FF"/>
                </a:solidFill>
                <a:effectLst>
                  <a:outerShdw blurRad="38100" dist="38100" dir="2700000" algn="tl">
                    <a:srgbClr val="C0C0C0"/>
                  </a:outerShdw>
                </a:effectLst>
                <a:latin typeface="隶书" panose="02010509060101010101" pitchFamily="49" charset="-122"/>
                <a:ea typeface="隶书" panose="02010509060101010101" pitchFamily="49" charset="-122"/>
              </a:rPr>
              <a:t>热效应</a:t>
            </a:r>
          </a:p>
        </p:txBody>
      </p:sp>
      <p:sp>
        <p:nvSpPr>
          <p:cNvPr id="100360" name="Text Box 8">
            <a:extLst>
              <a:ext uri="{FF2B5EF4-FFF2-40B4-BE49-F238E27FC236}">
                <a16:creationId xmlns:a16="http://schemas.microsoft.com/office/drawing/2014/main" id="{4BFDB2CB-E8B9-4C69-AE7B-08B491168E2F}"/>
              </a:ext>
            </a:extLst>
          </p:cNvPr>
          <p:cNvSpPr txBox="1">
            <a:spLocks noChangeArrowheads="1"/>
          </p:cNvSpPr>
          <p:nvPr/>
        </p:nvSpPr>
        <p:spPr bwMode="auto">
          <a:xfrm>
            <a:off x="5791200" y="4343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FF"/>
                </a:solidFill>
                <a:effectLst>
                  <a:outerShdw blurRad="38100" dist="38100" dir="2700000" algn="tl">
                    <a:srgbClr val="C0C0C0"/>
                  </a:outerShdw>
                </a:effectLst>
                <a:latin typeface="隶书" panose="02010509060101010101" pitchFamily="49" charset="-122"/>
                <a:ea typeface="隶书" panose="02010509060101010101" pitchFamily="49" charset="-122"/>
              </a:rPr>
              <a:t>体积变化</a:t>
            </a:r>
          </a:p>
        </p:txBody>
      </p:sp>
      <p:sp>
        <p:nvSpPr>
          <p:cNvPr id="100361" name="Text Box 9">
            <a:extLst>
              <a:ext uri="{FF2B5EF4-FFF2-40B4-BE49-F238E27FC236}">
                <a16:creationId xmlns:a16="http://schemas.microsoft.com/office/drawing/2014/main" id="{00CD4F68-6E8E-4964-8E95-7300B326E5EA}"/>
              </a:ext>
            </a:extLst>
          </p:cNvPr>
          <p:cNvSpPr txBox="1">
            <a:spLocks noChangeArrowheads="1"/>
          </p:cNvSpPr>
          <p:nvPr/>
        </p:nvSpPr>
        <p:spPr bwMode="auto">
          <a:xfrm>
            <a:off x="5791200" y="3352800"/>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00FF"/>
                </a:solidFill>
                <a:effectLst>
                  <a:outerShdw blurRad="38100" dist="38100" dir="2700000" algn="tl">
                    <a:srgbClr val="C0C0C0"/>
                  </a:outerShdw>
                </a:effectLst>
                <a:latin typeface="隶书" panose="02010509060101010101" pitchFamily="49" charset="-122"/>
                <a:ea typeface="隶书" panose="02010509060101010101" pitchFamily="49" charset="-122"/>
              </a:rPr>
              <a:t>光效应</a:t>
            </a:r>
          </a:p>
        </p:txBody>
      </p:sp>
      <p:sp>
        <p:nvSpPr>
          <p:cNvPr id="2" name="灯片编号占位符 1">
            <a:extLst>
              <a:ext uri="{FF2B5EF4-FFF2-40B4-BE49-F238E27FC236}">
                <a16:creationId xmlns:a16="http://schemas.microsoft.com/office/drawing/2014/main" id="{D8683BF7-D872-43B8-B2FB-E54A9F407D12}"/>
              </a:ext>
            </a:extLst>
          </p:cNvPr>
          <p:cNvSpPr>
            <a:spLocks noGrp="1"/>
          </p:cNvSpPr>
          <p:nvPr>
            <p:ph type="sldNum" sz="quarter" idx="12"/>
          </p:nvPr>
        </p:nvSpPr>
        <p:spPr/>
        <p:txBody>
          <a:bodyPr/>
          <a:lstStyle/>
          <a:p>
            <a:fld id="{8A7A6979-0714-4377-B894-6BE4C2D6E202}" type="slidenum">
              <a:rPr lang="en-US" smtClean="0"/>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92" name="Picture 16" descr="spherulite_growth_cpd_org">
            <a:extLst>
              <a:ext uri="{FF2B5EF4-FFF2-40B4-BE49-F238E27FC236}">
                <a16:creationId xmlns:a16="http://schemas.microsoft.com/office/drawing/2014/main" id="{A7F57445-6D55-4E67-89B5-5BF96027DBFA}"/>
              </a:ext>
            </a:extLst>
          </p:cNvPr>
          <p:cNvPicPr>
            <a:picLocks noChangeAspect="1" noChangeArrowheads="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533400" y="1676400"/>
            <a:ext cx="4191000" cy="3228975"/>
          </a:xfrm>
          <a:prstGeom prst="rect">
            <a:avLst/>
          </a:prstGeom>
          <a:noFill/>
          <a:ln w="76200" cmpd="tri">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101378" name="Rectangle 2">
            <a:extLst>
              <a:ext uri="{FF2B5EF4-FFF2-40B4-BE49-F238E27FC236}">
                <a16:creationId xmlns:a16="http://schemas.microsoft.com/office/drawing/2014/main" id="{78E70DE4-3FFF-44EF-954B-0D2DB9C725B1}"/>
              </a:ext>
            </a:extLst>
          </p:cNvPr>
          <p:cNvSpPr>
            <a:spLocks noGrp="1" noChangeArrowheads="1"/>
          </p:cNvSpPr>
          <p:nvPr>
            <p:ph type="title"/>
          </p:nvPr>
        </p:nvSpPr>
        <p:spPr bwMode="auto">
          <a:xfrm>
            <a:off x="304800" y="457200"/>
            <a:ext cx="7696200" cy="48013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spcBef>
                <a:spcPct val="50000"/>
              </a:spcBef>
            </a:pPr>
            <a:r>
              <a:rPr lang="en-US" altLang="zh-CN"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en-US"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Polarized-light microscopy</a:t>
            </a:r>
            <a:endParaRPr lang="zh-CN" altLang="en-US"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101387" name="Text Box 11">
            <a:extLst>
              <a:ext uri="{FF2B5EF4-FFF2-40B4-BE49-F238E27FC236}">
                <a16:creationId xmlns:a16="http://schemas.microsoft.com/office/drawing/2014/main" id="{FAFAC5E4-8268-4D17-A8A0-694DA87A2361}"/>
              </a:ext>
            </a:extLst>
          </p:cNvPr>
          <p:cNvSpPr txBox="1">
            <a:spLocks noChangeArrowheads="1"/>
          </p:cNvSpPr>
          <p:nvPr/>
        </p:nvSpPr>
        <p:spPr bwMode="auto">
          <a:xfrm>
            <a:off x="3810000" y="2743200"/>
            <a:ext cx="849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i="1">
                <a:solidFill>
                  <a:srgbClr val="0000FF"/>
                </a:solidFill>
                <a:latin typeface="Comic Sans MS" panose="030F0702030302020204" pitchFamily="66" charset="0"/>
                <a:ea typeface="宋体" panose="02010600030101010101" pitchFamily="2" charset="-122"/>
              </a:rPr>
              <a:t>60</a:t>
            </a:r>
            <a:r>
              <a:rPr kumimoji="1" lang="en-US" altLang="zh-CN" sz="2400" b="1" i="1">
                <a:solidFill>
                  <a:srgbClr val="0000FF"/>
                </a:solidFill>
                <a:latin typeface="Comic Sans MS" panose="030F0702030302020204" pitchFamily="66" charset="0"/>
                <a:ea typeface="宋体" panose="02010600030101010101" pitchFamily="2" charset="-122"/>
              </a:rPr>
              <a:t>s</a:t>
            </a:r>
          </a:p>
        </p:txBody>
      </p:sp>
      <p:sp>
        <p:nvSpPr>
          <p:cNvPr id="101388" name="Text Box 12">
            <a:extLst>
              <a:ext uri="{FF2B5EF4-FFF2-40B4-BE49-F238E27FC236}">
                <a16:creationId xmlns:a16="http://schemas.microsoft.com/office/drawing/2014/main" id="{5FC2DC50-C03A-4AED-BC04-0AB58BDEDFE0}"/>
              </a:ext>
            </a:extLst>
          </p:cNvPr>
          <p:cNvSpPr txBox="1">
            <a:spLocks noChangeArrowheads="1"/>
          </p:cNvSpPr>
          <p:nvPr/>
        </p:nvSpPr>
        <p:spPr bwMode="auto">
          <a:xfrm>
            <a:off x="1600200" y="4419600"/>
            <a:ext cx="1001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i="1">
                <a:solidFill>
                  <a:srgbClr val="0000FF"/>
                </a:solidFill>
                <a:latin typeface="Comic Sans MS" panose="030F0702030302020204" pitchFamily="66" charset="0"/>
                <a:ea typeface="宋体" panose="02010600030101010101" pitchFamily="2" charset="-122"/>
              </a:rPr>
              <a:t>90</a:t>
            </a:r>
            <a:r>
              <a:rPr kumimoji="1" lang="en-US" altLang="zh-CN" sz="2400" b="1" i="1">
                <a:solidFill>
                  <a:srgbClr val="0000FF"/>
                </a:solidFill>
                <a:latin typeface="Comic Sans MS" panose="030F0702030302020204" pitchFamily="66" charset="0"/>
                <a:ea typeface="宋体" panose="02010600030101010101" pitchFamily="2" charset="-122"/>
              </a:rPr>
              <a:t>s</a:t>
            </a:r>
          </a:p>
        </p:txBody>
      </p:sp>
      <p:sp>
        <p:nvSpPr>
          <p:cNvPr id="101389" name="Text Box 13">
            <a:extLst>
              <a:ext uri="{FF2B5EF4-FFF2-40B4-BE49-F238E27FC236}">
                <a16:creationId xmlns:a16="http://schemas.microsoft.com/office/drawing/2014/main" id="{CB22F7D7-6379-49F4-8788-98A60061BDEB}"/>
              </a:ext>
            </a:extLst>
          </p:cNvPr>
          <p:cNvSpPr txBox="1">
            <a:spLocks noChangeArrowheads="1"/>
          </p:cNvSpPr>
          <p:nvPr/>
        </p:nvSpPr>
        <p:spPr bwMode="auto">
          <a:xfrm>
            <a:off x="3429000" y="4419600"/>
            <a:ext cx="1300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i="1">
                <a:solidFill>
                  <a:srgbClr val="0000FF"/>
                </a:solidFill>
                <a:latin typeface="Comic Sans MS" panose="030F0702030302020204" pitchFamily="66" charset="0"/>
                <a:ea typeface="宋体" panose="02010600030101010101" pitchFamily="2" charset="-122"/>
              </a:rPr>
              <a:t>120</a:t>
            </a:r>
            <a:r>
              <a:rPr kumimoji="1" lang="en-US" altLang="zh-CN" sz="2400" b="1" i="1">
                <a:solidFill>
                  <a:srgbClr val="0000FF"/>
                </a:solidFill>
                <a:latin typeface="Comic Sans MS" panose="030F0702030302020204" pitchFamily="66" charset="0"/>
                <a:ea typeface="宋体" panose="02010600030101010101" pitchFamily="2" charset="-122"/>
              </a:rPr>
              <a:t>s</a:t>
            </a:r>
          </a:p>
        </p:txBody>
      </p:sp>
      <p:pic>
        <p:nvPicPr>
          <p:cNvPr id="101391" name="Picture 15">
            <a:extLst>
              <a:ext uri="{FF2B5EF4-FFF2-40B4-BE49-F238E27FC236}">
                <a16:creationId xmlns:a16="http://schemas.microsoft.com/office/drawing/2014/main" id="{65DCF531-9C72-4ACF-AB24-226842827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10200"/>
            <a:ext cx="2438400" cy="1223963"/>
          </a:xfrm>
          <a:prstGeom prst="rect">
            <a:avLst/>
          </a:prstGeom>
          <a:noFill/>
          <a:ln w="38100" cmpd="dbl">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101386" name="Text Box 10">
            <a:extLst>
              <a:ext uri="{FF2B5EF4-FFF2-40B4-BE49-F238E27FC236}">
                <a16:creationId xmlns:a16="http://schemas.microsoft.com/office/drawing/2014/main" id="{EE59BB78-4A20-41E2-930E-4C5D022E7048}"/>
              </a:ext>
            </a:extLst>
          </p:cNvPr>
          <p:cNvSpPr txBox="1">
            <a:spLocks noChangeArrowheads="1"/>
          </p:cNvSpPr>
          <p:nvPr/>
        </p:nvSpPr>
        <p:spPr bwMode="auto">
          <a:xfrm>
            <a:off x="1676400" y="2743200"/>
            <a:ext cx="908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i="1">
                <a:solidFill>
                  <a:srgbClr val="0000FF"/>
                </a:solidFill>
                <a:latin typeface="Comic Sans MS" panose="030F0702030302020204" pitchFamily="66" charset="0"/>
                <a:ea typeface="宋体" panose="02010600030101010101" pitchFamily="2" charset="-122"/>
              </a:rPr>
              <a:t>30</a:t>
            </a:r>
            <a:r>
              <a:rPr kumimoji="1" lang="en-US" altLang="zh-CN" sz="2400" b="1" i="1">
                <a:solidFill>
                  <a:srgbClr val="0000FF"/>
                </a:solidFill>
                <a:latin typeface="Comic Sans MS" panose="030F0702030302020204" pitchFamily="66" charset="0"/>
                <a:ea typeface="宋体" panose="02010600030101010101" pitchFamily="2" charset="-122"/>
              </a:rPr>
              <a:t>s</a:t>
            </a:r>
          </a:p>
        </p:txBody>
      </p:sp>
      <p:sp>
        <p:nvSpPr>
          <p:cNvPr id="101393" name="Line 17">
            <a:extLst>
              <a:ext uri="{FF2B5EF4-FFF2-40B4-BE49-F238E27FC236}">
                <a16:creationId xmlns:a16="http://schemas.microsoft.com/office/drawing/2014/main" id="{77FB1589-98A6-4A84-8FD1-FD9073418E1B}"/>
              </a:ext>
            </a:extLst>
          </p:cNvPr>
          <p:cNvSpPr>
            <a:spLocks noChangeShapeType="1"/>
          </p:cNvSpPr>
          <p:nvPr/>
        </p:nvSpPr>
        <p:spPr bwMode="auto">
          <a:xfrm>
            <a:off x="5638800" y="4572000"/>
            <a:ext cx="274320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4" name="Line 18">
            <a:extLst>
              <a:ext uri="{FF2B5EF4-FFF2-40B4-BE49-F238E27FC236}">
                <a16:creationId xmlns:a16="http://schemas.microsoft.com/office/drawing/2014/main" id="{C6E765DB-23C6-40AC-B263-3492BFA5AD02}"/>
              </a:ext>
            </a:extLst>
          </p:cNvPr>
          <p:cNvSpPr>
            <a:spLocks noChangeShapeType="1"/>
          </p:cNvSpPr>
          <p:nvPr/>
        </p:nvSpPr>
        <p:spPr bwMode="auto">
          <a:xfrm flipV="1">
            <a:off x="5638800" y="1981200"/>
            <a:ext cx="0" cy="259080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6" name="Line 20">
            <a:extLst>
              <a:ext uri="{FF2B5EF4-FFF2-40B4-BE49-F238E27FC236}">
                <a16:creationId xmlns:a16="http://schemas.microsoft.com/office/drawing/2014/main" id="{383C3717-E9FD-4947-9634-1C6904EF7CA5}"/>
              </a:ext>
            </a:extLst>
          </p:cNvPr>
          <p:cNvSpPr>
            <a:spLocks noChangeShapeType="1"/>
          </p:cNvSpPr>
          <p:nvPr/>
        </p:nvSpPr>
        <p:spPr bwMode="auto">
          <a:xfrm flipV="1">
            <a:off x="5638800" y="2514600"/>
            <a:ext cx="1905000" cy="2057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7" name="Text Box 21">
            <a:extLst>
              <a:ext uri="{FF2B5EF4-FFF2-40B4-BE49-F238E27FC236}">
                <a16:creationId xmlns:a16="http://schemas.microsoft.com/office/drawing/2014/main" id="{4895019F-F208-43D7-A9EA-A600FB3BE232}"/>
              </a:ext>
            </a:extLst>
          </p:cNvPr>
          <p:cNvSpPr txBox="1">
            <a:spLocks noChangeArrowheads="1"/>
          </p:cNvSpPr>
          <p:nvPr/>
        </p:nvSpPr>
        <p:spPr bwMode="auto">
          <a:xfrm>
            <a:off x="7604125" y="4684713"/>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t>Time</a:t>
            </a:r>
          </a:p>
        </p:txBody>
      </p:sp>
      <p:sp>
        <p:nvSpPr>
          <p:cNvPr id="101398" name="Text Box 22">
            <a:extLst>
              <a:ext uri="{FF2B5EF4-FFF2-40B4-BE49-F238E27FC236}">
                <a16:creationId xmlns:a16="http://schemas.microsoft.com/office/drawing/2014/main" id="{9175F41C-5637-43D7-9028-76B1855F76CE}"/>
              </a:ext>
            </a:extLst>
          </p:cNvPr>
          <p:cNvSpPr txBox="1">
            <a:spLocks noChangeArrowheads="1"/>
          </p:cNvSpPr>
          <p:nvPr/>
        </p:nvSpPr>
        <p:spPr bwMode="auto">
          <a:xfrm>
            <a:off x="5181600" y="1447800"/>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i="1"/>
              <a:t>Diameter of Spherulite</a:t>
            </a:r>
          </a:p>
        </p:txBody>
      </p:sp>
      <p:sp>
        <p:nvSpPr>
          <p:cNvPr id="2" name="灯片编号占位符 1">
            <a:extLst>
              <a:ext uri="{FF2B5EF4-FFF2-40B4-BE49-F238E27FC236}">
                <a16:creationId xmlns:a16="http://schemas.microsoft.com/office/drawing/2014/main" id="{840D66E8-1888-45A5-920E-67D49CB68ADC}"/>
              </a:ext>
            </a:extLst>
          </p:cNvPr>
          <p:cNvSpPr>
            <a:spLocks noGrp="1"/>
          </p:cNvSpPr>
          <p:nvPr>
            <p:ph type="sldNum" sz="quarter" idx="12"/>
          </p:nvPr>
        </p:nvSpPr>
        <p:spPr/>
        <p:txBody>
          <a:bodyPr/>
          <a:lstStyle/>
          <a:p>
            <a:fld id="{8A7A6979-0714-4377-B894-6BE4C2D6E202}" type="slidenum">
              <a:rPr lang="en-US" smtClean="0"/>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a:extLst>
              <a:ext uri="{FF2B5EF4-FFF2-40B4-BE49-F238E27FC236}">
                <a16:creationId xmlns:a16="http://schemas.microsoft.com/office/drawing/2014/main" id="{234C0ED4-A0FD-4228-A239-A531037C2AC6}"/>
              </a:ext>
            </a:extLst>
          </p:cNvPr>
          <p:cNvSpPr>
            <a:spLocks noChangeArrowheads="1"/>
          </p:cNvSpPr>
          <p:nvPr/>
        </p:nvSpPr>
        <p:spPr bwMode="auto">
          <a:xfrm>
            <a:off x="304800" y="457200"/>
            <a:ext cx="3794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2</a:t>
            </a:r>
            <a:r>
              <a:rPr lang="zh-CN" altLang="en-US"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DSC - </a:t>
            </a:r>
            <a:r>
              <a:rPr lang="zh-CN" altLang="en-US"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结晶放热峰</a:t>
            </a:r>
          </a:p>
        </p:txBody>
      </p:sp>
      <p:sp>
        <p:nvSpPr>
          <p:cNvPr id="103428" name="Text Box 4">
            <a:extLst>
              <a:ext uri="{FF2B5EF4-FFF2-40B4-BE49-F238E27FC236}">
                <a16:creationId xmlns:a16="http://schemas.microsoft.com/office/drawing/2014/main" id="{5AACB66F-B3D1-494E-8591-09EF26236FA5}"/>
              </a:ext>
            </a:extLst>
          </p:cNvPr>
          <p:cNvSpPr txBox="1">
            <a:spLocks noChangeArrowheads="1"/>
          </p:cNvSpPr>
          <p:nvPr/>
        </p:nvSpPr>
        <p:spPr bwMode="auto">
          <a:xfrm>
            <a:off x="6016625" y="5021263"/>
            <a:ext cx="19192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solidFill>
                  <a:srgbClr val="FF0000"/>
                </a:solidFill>
                <a:latin typeface="Verdana" panose="020B0604030504040204" pitchFamily="34" charset="0"/>
                <a:ea typeface="宋体" panose="02010600030101010101" pitchFamily="2" charset="-122"/>
                <a:cs typeface="Arial" panose="020B0604020202020204" pitchFamily="34" charset="0"/>
              </a:rPr>
              <a:t>Temperature </a:t>
            </a:r>
          </a:p>
        </p:txBody>
      </p:sp>
      <p:sp>
        <p:nvSpPr>
          <p:cNvPr id="103429" name="Text Box 5">
            <a:extLst>
              <a:ext uri="{FF2B5EF4-FFF2-40B4-BE49-F238E27FC236}">
                <a16:creationId xmlns:a16="http://schemas.microsoft.com/office/drawing/2014/main" id="{1FAA5067-3AA3-4030-BE33-BD436AE7C518}"/>
              </a:ext>
            </a:extLst>
          </p:cNvPr>
          <p:cNvSpPr txBox="1">
            <a:spLocks noChangeArrowheads="1"/>
          </p:cNvSpPr>
          <p:nvPr/>
        </p:nvSpPr>
        <p:spPr bwMode="auto">
          <a:xfrm>
            <a:off x="1844675" y="175895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90525" eaLnBrk="0" hangingPunct="0">
              <a:defRPr>
                <a:solidFill>
                  <a:schemeClr val="tx1"/>
                </a:solidFill>
                <a:latin typeface="Arial" panose="020B0604020202020204" pitchFamily="34" charset="0"/>
                <a:ea typeface="宋体" panose="02010600030101010101" pitchFamily="2" charset="-122"/>
              </a:defRPr>
            </a:lvl1pPr>
            <a:lvl2pPr marL="431800" indent="-22225" defTabSz="390525" eaLnBrk="0" hangingPunct="0">
              <a:defRPr>
                <a:solidFill>
                  <a:schemeClr val="tx1"/>
                </a:solidFill>
                <a:latin typeface="Arial" panose="020B0604020202020204" pitchFamily="34" charset="0"/>
                <a:ea typeface="宋体" panose="02010600030101010101" pitchFamily="2" charset="-122"/>
              </a:defRPr>
            </a:lvl2pPr>
            <a:lvl3pPr marL="777875" indent="42863" defTabSz="390525" eaLnBrk="0" hangingPunct="0">
              <a:defRPr>
                <a:solidFill>
                  <a:schemeClr val="tx1"/>
                </a:solidFill>
                <a:latin typeface="Arial" panose="020B0604020202020204" pitchFamily="34" charset="0"/>
                <a:ea typeface="宋体" panose="02010600030101010101" pitchFamily="2" charset="-122"/>
              </a:defRPr>
            </a:lvl3pPr>
            <a:lvl4pPr marL="1230313" defTabSz="390525" eaLnBrk="0" hangingPunct="0">
              <a:defRPr>
                <a:solidFill>
                  <a:schemeClr val="tx1"/>
                </a:solidFill>
                <a:latin typeface="Arial" panose="020B0604020202020204" pitchFamily="34" charset="0"/>
                <a:ea typeface="宋体" panose="02010600030101010101" pitchFamily="2" charset="-122"/>
              </a:defRPr>
            </a:lvl4pPr>
            <a:lvl5pPr marL="1641475" defTabSz="390525" eaLnBrk="0" hangingPunct="0">
              <a:defRPr>
                <a:solidFill>
                  <a:schemeClr val="tx1"/>
                </a:solidFill>
                <a:latin typeface="Arial" panose="020B0604020202020204" pitchFamily="34" charset="0"/>
                <a:ea typeface="宋体" panose="02010600030101010101" pitchFamily="2" charset="-122"/>
              </a:defRPr>
            </a:lvl5pPr>
            <a:lvl6pPr marL="20986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558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0130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702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uClr>
                <a:srgbClr val="FF0000"/>
              </a:buClr>
              <a:buSzPct val="90000"/>
              <a:buFont typeface="Monotype Sorts" pitchFamily="2" charset="2"/>
              <a:buNone/>
            </a:pPr>
            <a:r>
              <a:rPr kumimoji="1" lang="en-US" altLang="zh-TW" sz="1500">
                <a:solidFill>
                  <a:srgbClr val="000000"/>
                </a:solidFill>
                <a:latin typeface="Times New Roman" panose="02020603050405020304" pitchFamily="18" charset="0"/>
                <a:cs typeface="Arial" panose="020B0604020202020204" pitchFamily="34" charset="0"/>
              </a:rPr>
              <a:t>Glass</a:t>
            </a:r>
            <a:r>
              <a:rPr kumimoji="1" lang="en-US" altLang="zh-CN" sz="1500">
                <a:solidFill>
                  <a:srgbClr val="000000"/>
                </a:solidFill>
                <a:latin typeface="Times New Roman" panose="02020603050405020304" pitchFamily="18" charset="0"/>
                <a:cs typeface="Arial" panose="020B0604020202020204" pitchFamily="34" charset="0"/>
              </a:rPr>
              <a:t> </a:t>
            </a:r>
            <a:r>
              <a:rPr kumimoji="1" lang="en-US" altLang="zh-TW" sz="1500">
                <a:solidFill>
                  <a:srgbClr val="000000"/>
                </a:solidFill>
                <a:latin typeface="Times New Roman" panose="02020603050405020304" pitchFamily="18" charset="0"/>
                <a:cs typeface="Arial" panose="020B0604020202020204" pitchFamily="34" charset="0"/>
              </a:rPr>
              <a:t>Transition</a:t>
            </a:r>
            <a:endParaRPr kumimoji="1" lang="en-US" altLang="zh-TW" sz="2200">
              <a:latin typeface="Times New Roman" panose="02020603050405020304" pitchFamily="18" charset="0"/>
              <a:cs typeface="Arial" panose="020B0604020202020204" pitchFamily="34" charset="0"/>
            </a:endParaRPr>
          </a:p>
        </p:txBody>
      </p:sp>
      <p:sp>
        <p:nvSpPr>
          <p:cNvPr id="103430" name="Text Box 6">
            <a:extLst>
              <a:ext uri="{FF2B5EF4-FFF2-40B4-BE49-F238E27FC236}">
                <a16:creationId xmlns:a16="http://schemas.microsoft.com/office/drawing/2014/main" id="{69F4CCEF-467A-4A2A-85B9-937D35469187}"/>
              </a:ext>
            </a:extLst>
          </p:cNvPr>
          <p:cNvSpPr txBox="1">
            <a:spLocks noChangeArrowheads="1"/>
          </p:cNvSpPr>
          <p:nvPr/>
        </p:nvSpPr>
        <p:spPr bwMode="auto">
          <a:xfrm>
            <a:off x="3063875" y="2143125"/>
            <a:ext cx="1198563"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90525" eaLnBrk="0" hangingPunct="0">
              <a:defRPr>
                <a:solidFill>
                  <a:schemeClr val="tx1"/>
                </a:solidFill>
                <a:latin typeface="Arial" panose="020B0604020202020204" pitchFamily="34" charset="0"/>
                <a:ea typeface="宋体" panose="02010600030101010101" pitchFamily="2" charset="-122"/>
              </a:defRPr>
            </a:lvl1pPr>
            <a:lvl2pPr marL="431800" indent="-22225" defTabSz="390525" eaLnBrk="0" hangingPunct="0">
              <a:defRPr>
                <a:solidFill>
                  <a:schemeClr val="tx1"/>
                </a:solidFill>
                <a:latin typeface="Arial" panose="020B0604020202020204" pitchFamily="34" charset="0"/>
                <a:ea typeface="宋体" panose="02010600030101010101" pitchFamily="2" charset="-122"/>
              </a:defRPr>
            </a:lvl2pPr>
            <a:lvl3pPr marL="777875" indent="42863" defTabSz="390525" eaLnBrk="0" hangingPunct="0">
              <a:defRPr>
                <a:solidFill>
                  <a:schemeClr val="tx1"/>
                </a:solidFill>
                <a:latin typeface="Arial" panose="020B0604020202020204" pitchFamily="34" charset="0"/>
                <a:ea typeface="宋体" panose="02010600030101010101" pitchFamily="2" charset="-122"/>
              </a:defRPr>
            </a:lvl3pPr>
            <a:lvl4pPr marL="1230313" defTabSz="390525" eaLnBrk="0" hangingPunct="0">
              <a:defRPr>
                <a:solidFill>
                  <a:schemeClr val="tx1"/>
                </a:solidFill>
                <a:latin typeface="Arial" panose="020B0604020202020204" pitchFamily="34" charset="0"/>
                <a:ea typeface="宋体" panose="02010600030101010101" pitchFamily="2" charset="-122"/>
              </a:defRPr>
            </a:lvl4pPr>
            <a:lvl5pPr marL="1641475" defTabSz="390525" eaLnBrk="0" hangingPunct="0">
              <a:defRPr>
                <a:solidFill>
                  <a:schemeClr val="tx1"/>
                </a:solidFill>
                <a:latin typeface="Arial" panose="020B0604020202020204" pitchFamily="34" charset="0"/>
                <a:ea typeface="宋体" panose="02010600030101010101" pitchFamily="2" charset="-122"/>
              </a:defRPr>
            </a:lvl5pPr>
            <a:lvl6pPr marL="20986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558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0130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702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90000"/>
              <a:buFont typeface="Monotype Sorts" pitchFamily="2" charset="2"/>
              <a:buNone/>
            </a:pPr>
            <a:r>
              <a:rPr kumimoji="1" lang="en-US" altLang="zh-TW" sz="1500">
                <a:solidFill>
                  <a:srgbClr val="000000"/>
                </a:solidFill>
                <a:latin typeface="Times New Roman" panose="02020603050405020304" pitchFamily="18" charset="0"/>
                <a:cs typeface="Arial" panose="020B0604020202020204" pitchFamily="34" charset="0"/>
              </a:rPr>
              <a:t>Crystallization</a:t>
            </a:r>
            <a:endParaRPr kumimoji="1" lang="en-US" altLang="zh-TW" sz="2200">
              <a:latin typeface="Times New Roman" panose="02020603050405020304" pitchFamily="18" charset="0"/>
              <a:cs typeface="Arial" panose="020B0604020202020204" pitchFamily="34" charset="0"/>
            </a:endParaRPr>
          </a:p>
        </p:txBody>
      </p:sp>
      <p:sp>
        <p:nvSpPr>
          <p:cNvPr id="103431" name="Text Box 7">
            <a:extLst>
              <a:ext uri="{FF2B5EF4-FFF2-40B4-BE49-F238E27FC236}">
                <a16:creationId xmlns:a16="http://schemas.microsoft.com/office/drawing/2014/main" id="{40602DAD-AA2F-4EE2-A688-DBB54157978E}"/>
              </a:ext>
            </a:extLst>
          </p:cNvPr>
          <p:cNvSpPr txBox="1">
            <a:spLocks noChangeArrowheads="1"/>
          </p:cNvSpPr>
          <p:nvPr/>
        </p:nvSpPr>
        <p:spPr bwMode="auto">
          <a:xfrm>
            <a:off x="4287838" y="1958975"/>
            <a:ext cx="650875"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90525" eaLnBrk="0" hangingPunct="0">
              <a:defRPr>
                <a:solidFill>
                  <a:schemeClr val="tx1"/>
                </a:solidFill>
                <a:latin typeface="Arial" panose="020B0604020202020204" pitchFamily="34" charset="0"/>
                <a:ea typeface="宋体" panose="02010600030101010101" pitchFamily="2" charset="-122"/>
              </a:defRPr>
            </a:lvl1pPr>
            <a:lvl2pPr marL="431800" indent="-22225" defTabSz="390525" eaLnBrk="0" hangingPunct="0">
              <a:defRPr>
                <a:solidFill>
                  <a:schemeClr val="tx1"/>
                </a:solidFill>
                <a:latin typeface="Arial" panose="020B0604020202020204" pitchFamily="34" charset="0"/>
                <a:ea typeface="宋体" panose="02010600030101010101" pitchFamily="2" charset="-122"/>
              </a:defRPr>
            </a:lvl2pPr>
            <a:lvl3pPr marL="777875" indent="42863" defTabSz="390525" eaLnBrk="0" hangingPunct="0">
              <a:defRPr>
                <a:solidFill>
                  <a:schemeClr val="tx1"/>
                </a:solidFill>
                <a:latin typeface="Arial" panose="020B0604020202020204" pitchFamily="34" charset="0"/>
                <a:ea typeface="宋体" panose="02010600030101010101" pitchFamily="2" charset="-122"/>
              </a:defRPr>
            </a:lvl3pPr>
            <a:lvl4pPr marL="1230313" defTabSz="390525" eaLnBrk="0" hangingPunct="0">
              <a:defRPr>
                <a:solidFill>
                  <a:schemeClr val="tx1"/>
                </a:solidFill>
                <a:latin typeface="Arial" panose="020B0604020202020204" pitchFamily="34" charset="0"/>
                <a:ea typeface="宋体" panose="02010600030101010101" pitchFamily="2" charset="-122"/>
              </a:defRPr>
            </a:lvl4pPr>
            <a:lvl5pPr marL="1641475" defTabSz="390525" eaLnBrk="0" hangingPunct="0">
              <a:defRPr>
                <a:solidFill>
                  <a:schemeClr val="tx1"/>
                </a:solidFill>
                <a:latin typeface="Arial" panose="020B0604020202020204" pitchFamily="34" charset="0"/>
                <a:ea typeface="宋体" panose="02010600030101010101" pitchFamily="2" charset="-122"/>
              </a:defRPr>
            </a:lvl5pPr>
            <a:lvl6pPr marL="20986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558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0130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702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90000"/>
              <a:buFont typeface="Monotype Sorts" pitchFamily="2" charset="2"/>
              <a:buNone/>
            </a:pPr>
            <a:r>
              <a:rPr kumimoji="1" lang="en-US" altLang="zh-TW" sz="1500">
                <a:solidFill>
                  <a:srgbClr val="000000"/>
                </a:solidFill>
                <a:latin typeface="Times New Roman" panose="02020603050405020304" pitchFamily="18" charset="0"/>
                <a:cs typeface="Arial" panose="020B0604020202020204" pitchFamily="34" charset="0"/>
              </a:rPr>
              <a:t>Melting</a:t>
            </a:r>
            <a:endParaRPr kumimoji="1" lang="en-US" altLang="zh-TW" sz="2200">
              <a:latin typeface="Times New Roman" panose="02020603050405020304" pitchFamily="18" charset="0"/>
              <a:cs typeface="Arial" panose="020B0604020202020204" pitchFamily="34" charset="0"/>
            </a:endParaRPr>
          </a:p>
        </p:txBody>
      </p:sp>
      <p:sp>
        <p:nvSpPr>
          <p:cNvPr id="103432" name="Text Box 8">
            <a:extLst>
              <a:ext uri="{FF2B5EF4-FFF2-40B4-BE49-F238E27FC236}">
                <a16:creationId xmlns:a16="http://schemas.microsoft.com/office/drawing/2014/main" id="{D6E4C57C-3BD1-48D9-B84D-236883AB49FE}"/>
              </a:ext>
            </a:extLst>
          </p:cNvPr>
          <p:cNvSpPr txBox="1">
            <a:spLocks noChangeArrowheads="1"/>
          </p:cNvSpPr>
          <p:nvPr/>
        </p:nvSpPr>
        <p:spPr bwMode="auto">
          <a:xfrm>
            <a:off x="7096125" y="1908175"/>
            <a:ext cx="124142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390525" eaLnBrk="0" hangingPunct="0">
              <a:defRPr>
                <a:solidFill>
                  <a:schemeClr val="tx1"/>
                </a:solidFill>
                <a:latin typeface="Arial" panose="020B0604020202020204" pitchFamily="34" charset="0"/>
                <a:ea typeface="宋体" panose="02010600030101010101" pitchFamily="2" charset="-122"/>
              </a:defRPr>
            </a:lvl1pPr>
            <a:lvl2pPr marL="431800" indent="-22225" defTabSz="390525" eaLnBrk="0" hangingPunct="0">
              <a:defRPr>
                <a:solidFill>
                  <a:schemeClr val="tx1"/>
                </a:solidFill>
                <a:latin typeface="Arial" panose="020B0604020202020204" pitchFamily="34" charset="0"/>
                <a:ea typeface="宋体" panose="02010600030101010101" pitchFamily="2" charset="-122"/>
              </a:defRPr>
            </a:lvl2pPr>
            <a:lvl3pPr marL="777875" indent="42863" defTabSz="390525" eaLnBrk="0" hangingPunct="0">
              <a:defRPr>
                <a:solidFill>
                  <a:schemeClr val="tx1"/>
                </a:solidFill>
                <a:latin typeface="Arial" panose="020B0604020202020204" pitchFamily="34" charset="0"/>
                <a:ea typeface="宋体" panose="02010600030101010101" pitchFamily="2" charset="-122"/>
              </a:defRPr>
            </a:lvl3pPr>
            <a:lvl4pPr marL="1230313" defTabSz="390525" eaLnBrk="0" hangingPunct="0">
              <a:defRPr>
                <a:solidFill>
                  <a:schemeClr val="tx1"/>
                </a:solidFill>
                <a:latin typeface="Arial" panose="020B0604020202020204" pitchFamily="34" charset="0"/>
                <a:ea typeface="宋体" panose="02010600030101010101" pitchFamily="2" charset="-122"/>
              </a:defRPr>
            </a:lvl4pPr>
            <a:lvl5pPr marL="1641475" defTabSz="390525" eaLnBrk="0" hangingPunct="0">
              <a:defRPr>
                <a:solidFill>
                  <a:schemeClr val="tx1"/>
                </a:solidFill>
                <a:latin typeface="Arial" panose="020B0604020202020204" pitchFamily="34" charset="0"/>
                <a:ea typeface="宋体" panose="02010600030101010101" pitchFamily="2" charset="-122"/>
              </a:defRPr>
            </a:lvl5pPr>
            <a:lvl6pPr marL="20986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5558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0130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470275" defTabSz="3905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90000"/>
              <a:buFont typeface="Monotype Sorts" pitchFamily="2" charset="2"/>
              <a:buNone/>
            </a:pPr>
            <a:r>
              <a:rPr kumimoji="1" lang="en-US" altLang="zh-TW" sz="1500">
                <a:solidFill>
                  <a:srgbClr val="000000"/>
                </a:solidFill>
                <a:latin typeface="Times New Roman" panose="02020603050405020304" pitchFamily="18" charset="0"/>
                <a:cs typeface="Arial" panose="020B0604020202020204" pitchFamily="34" charset="0"/>
              </a:rPr>
              <a:t>Decomposition</a:t>
            </a:r>
            <a:endParaRPr kumimoji="1" lang="en-US" altLang="zh-TW" sz="2200">
              <a:latin typeface="Times New Roman" panose="02020603050405020304" pitchFamily="18" charset="0"/>
              <a:cs typeface="Arial" panose="020B0604020202020204" pitchFamily="34" charset="0"/>
            </a:endParaRPr>
          </a:p>
        </p:txBody>
      </p:sp>
      <p:sp>
        <p:nvSpPr>
          <p:cNvPr id="103433" name="Line 9">
            <a:extLst>
              <a:ext uri="{FF2B5EF4-FFF2-40B4-BE49-F238E27FC236}">
                <a16:creationId xmlns:a16="http://schemas.microsoft.com/office/drawing/2014/main" id="{CE920001-A95A-4B19-AD8C-87144A7DD8D3}"/>
              </a:ext>
            </a:extLst>
          </p:cNvPr>
          <p:cNvSpPr>
            <a:spLocks noChangeShapeType="1"/>
          </p:cNvSpPr>
          <p:nvPr/>
        </p:nvSpPr>
        <p:spPr bwMode="auto">
          <a:xfrm>
            <a:off x="1295400" y="4897438"/>
            <a:ext cx="6858000" cy="7937"/>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4" name="Line 10">
            <a:extLst>
              <a:ext uri="{FF2B5EF4-FFF2-40B4-BE49-F238E27FC236}">
                <a16:creationId xmlns:a16="http://schemas.microsoft.com/office/drawing/2014/main" id="{0BC8EEC8-2A78-42EC-84E6-9531D97D7A79}"/>
              </a:ext>
            </a:extLst>
          </p:cNvPr>
          <p:cNvSpPr>
            <a:spLocks noChangeShapeType="1"/>
          </p:cNvSpPr>
          <p:nvPr/>
        </p:nvSpPr>
        <p:spPr bwMode="auto">
          <a:xfrm>
            <a:off x="1600200" y="3365500"/>
            <a:ext cx="67691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5" name="Line 11">
            <a:extLst>
              <a:ext uri="{FF2B5EF4-FFF2-40B4-BE49-F238E27FC236}">
                <a16:creationId xmlns:a16="http://schemas.microsoft.com/office/drawing/2014/main" id="{DE234352-F592-430E-BFB6-5E76AF5DFEEE}"/>
              </a:ext>
            </a:extLst>
          </p:cNvPr>
          <p:cNvSpPr>
            <a:spLocks noChangeShapeType="1"/>
          </p:cNvSpPr>
          <p:nvPr/>
        </p:nvSpPr>
        <p:spPr bwMode="auto">
          <a:xfrm rot="5400000" flipH="1">
            <a:off x="1013619" y="3358356"/>
            <a:ext cx="3005138" cy="31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6" name="Line 12">
            <a:extLst>
              <a:ext uri="{FF2B5EF4-FFF2-40B4-BE49-F238E27FC236}">
                <a16:creationId xmlns:a16="http://schemas.microsoft.com/office/drawing/2014/main" id="{C2F09501-A4B2-4A2B-9D4B-733206491137}"/>
              </a:ext>
            </a:extLst>
          </p:cNvPr>
          <p:cNvSpPr>
            <a:spLocks noChangeShapeType="1"/>
          </p:cNvSpPr>
          <p:nvPr/>
        </p:nvSpPr>
        <p:spPr bwMode="auto">
          <a:xfrm rot="5400000" flipH="1">
            <a:off x="4886325" y="3663951"/>
            <a:ext cx="24034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7" name="Line 13">
            <a:extLst>
              <a:ext uri="{FF2B5EF4-FFF2-40B4-BE49-F238E27FC236}">
                <a16:creationId xmlns:a16="http://schemas.microsoft.com/office/drawing/2014/main" id="{A89A1CAD-8E2A-43FA-8B38-811BC98ACF9B}"/>
              </a:ext>
            </a:extLst>
          </p:cNvPr>
          <p:cNvSpPr>
            <a:spLocks noChangeShapeType="1"/>
          </p:cNvSpPr>
          <p:nvPr/>
        </p:nvSpPr>
        <p:spPr bwMode="auto">
          <a:xfrm rot="-5400000">
            <a:off x="6444456" y="3502819"/>
            <a:ext cx="26558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8" name="Line 14">
            <a:extLst>
              <a:ext uri="{FF2B5EF4-FFF2-40B4-BE49-F238E27FC236}">
                <a16:creationId xmlns:a16="http://schemas.microsoft.com/office/drawing/2014/main" id="{D26A4640-2512-4A01-9B1A-FB74D2E58E62}"/>
              </a:ext>
            </a:extLst>
          </p:cNvPr>
          <p:cNvSpPr>
            <a:spLocks noChangeShapeType="1"/>
          </p:cNvSpPr>
          <p:nvPr/>
        </p:nvSpPr>
        <p:spPr bwMode="auto">
          <a:xfrm rot="5400000" flipH="1">
            <a:off x="2473325" y="3671888"/>
            <a:ext cx="2438400" cy="190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9" name="Rectangle 15">
            <a:extLst>
              <a:ext uri="{FF2B5EF4-FFF2-40B4-BE49-F238E27FC236}">
                <a16:creationId xmlns:a16="http://schemas.microsoft.com/office/drawing/2014/main" id="{C5ECAE61-10C1-49BE-8B26-102724BA355B}"/>
              </a:ext>
            </a:extLst>
          </p:cNvPr>
          <p:cNvSpPr>
            <a:spLocks noChangeArrowheads="1"/>
          </p:cNvSpPr>
          <p:nvPr/>
        </p:nvSpPr>
        <p:spPr bwMode="auto">
          <a:xfrm>
            <a:off x="1768475" y="1454150"/>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ea typeface="宋体" panose="02010600030101010101" pitchFamily="2" charset="-122"/>
                <a:cs typeface="Arial" panose="020B0604020202020204" pitchFamily="34" charset="0"/>
              </a:rPr>
              <a:t>玻璃化转变</a:t>
            </a:r>
          </a:p>
        </p:txBody>
      </p:sp>
      <p:sp>
        <p:nvSpPr>
          <p:cNvPr id="103440" name="Rectangle 16">
            <a:extLst>
              <a:ext uri="{FF2B5EF4-FFF2-40B4-BE49-F238E27FC236}">
                <a16:creationId xmlns:a16="http://schemas.microsoft.com/office/drawing/2014/main" id="{DDD6303E-7602-4040-8424-F5C3F4CE561B}"/>
              </a:ext>
            </a:extLst>
          </p:cNvPr>
          <p:cNvSpPr>
            <a:spLocks noChangeArrowheads="1"/>
          </p:cNvSpPr>
          <p:nvPr/>
        </p:nvSpPr>
        <p:spPr bwMode="auto">
          <a:xfrm>
            <a:off x="3292475" y="1819275"/>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latin typeface="Times New Roman" panose="02020603050405020304" pitchFamily="18" charset="0"/>
                <a:ea typeface="宋体" panose="02010600030101010101" pitchFamily="2" charset="-122"/>
                <a:cs typeface="Arial" panose="020B0604020202020204" pitchFamily="34" charset="0"/>
              </a:rPr>
              <a:t>结晶</a:t>
            </a:r>
          </a:p>
        </p:txBody>
      </p:sp>
      <p:sp>
        <p:nvSpPr>
          <p:cNvPr id="103441" name="Rectangle 17">
            <a:extLst>
              <a:ext uri="{FF2B5EF4-FFF2-40B4-BE49-F238E27FC236}">
                <a16:creationId xmlns:a16="http://schemas.microsoft.com/office/drawing/2014/main" id="{86653568-73F3-4125-AE02-641055951EDF}"/>
              </a:ext>
            </a:extLst>
          </p:cNvPr>
          <p:cNvSpPr>
            <a:spLocks noChangeArrowheads="1"/>
          </p:cNvSpPr>
          <p:nvPr/>
        </p:nvSpPr>
        <p:spPr bwMode="auto">
          <a:xfrm>
            <a:off x="8229600" y="3152775"/>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solidFill>
                  <a:srgbClr val="0000FF"/>
                </a:solidFill>
                <a:latin typeface="Times New Roman" panose="02020603050405020304" pitchFamily="18" charset="0"/>
                <a:ea typeface="宋体" panose="02010600030101010101" pitchFamily="2" charset="-122"/>
                <a:cs typeface="Arial" panose="020B0604020202020204" pitchFamily="34" charset="0"/>
              </a:rPr>
              <a:t>基线</a:t>
            </a:r>
          </a:p>
        </p:txBody>
      </p:sp>
      <p:sp>
        <p:nvSpPr>
          <p:cNvPr id="103442" name="Rectangle 18">
            <a:extLst>
              <a:ext uri="{FF2B5EF4-FFF2-40B4-BE49-F238E27FC236}">
                <a16:creationId xmlns:a16="http://schemas.microsoft.com/office/drawing/2014/main" id="{1F726A6D-807E-4D84-B215-B789C87D52A2}"/>
              </a:ext>
            </a:extLst>
          </p:cNvPr>
          <p:cNvSpPr>
            <a:spLocks noChangeArrowheads="1"/>
          </p:cNvSpPr>
          <p:nvPr/>
        </p:nvSpPr>
        <p:spPr bwMode="auto">
          <a:xfrm>
            <a:off x="4576763" y="4191000"/>
            <a:ext cx="32400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b="1">
                <a:latin typeface="Times New Roman" panose="02020603050405020304" pitchFamily="18" charset="0"/>
                <a:ea typeface="宋体" panose="02010600030101010101" pitchFamily="2" charset="-122"/>
                <a:cs typeface="Arial" panose="020B0604020202020204" pitchFamily="34" charset="0"/>
              </a:rPr>
              <a:t>放热行为</a:t>
            </a:r>
          </a:p>
          <a:p>
            <a:pPr algn="ctr"/>
            <a:r>
              <a:rPr kumimoji="1" lang="zh-CN" altLang="en-US" sz="1500" b="1">
                <a:latin typeface="Times New Roman" panose="02020603050405020304" pitchFamily="18" charset="0"/>
                <a:ea typeface="宋体" panose="02010600030101010101" pitchFamily="2" charset="-122"/>
                <a:cs typeface="Arial" panose="020B0604020202020204" pitchFamily="34" charset="0"/>
              </a:rPr>
              <a:t>（固化，氧化，反应，交联</a:t>
            </a:r>
            <a:r>
              <a:rPr kumimoji="1" lang="zh-CN" altLang="en-US" sz="2000" b="1">
                <a:latin typeface="Times New Roman" panose="02020603050405020304" pitchFamily="18" charset="0"/>
                <a:ea typeface="宋体" panose="02010600030101010101" pitchFamily="2" charset="-122"/>
                <a:cs typeface="Arial" panose="020B0604020202020204" pitchFamily="34" charset="0"/>
              </a:rPr>
              <a:t>）</a:t>
            </a:r>
          </a:p>
        </p:txBody>
      </p:sp>
      <p:sp>
        <p:nvSpPr>
          <p:cNvPr id="103443" name="Rectangle 19">
            <a:extLst>
              <a:ext uri="{FF2B5EF4-FFF2-40B4-BE49-F238E27FC236}">
                <a16:creationId xmlns:a16="http://schemas.microsoft.com/office/drawing/2014/main" id="{C8820330-6FDE-436C-A5C8-63C4E2E49BB5}"/>
              </a:ext>
            </a:extLst>
          </p:cNvPr>
          <p:cNvSpPr>
            <a:spLocks noChangeArrowheads="1"/>
          </p:cNvSpPr>
          <p:nvPr/>
        </p:nvSpPr>
        <p:spPr bwMode="auto">
          <a:xfrm>
            <a:off x="4191000" y="1552575"/>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latin typeface="Times New Roman" panose="02020603050405020304" pitchFamily="18" charset="0"/>
                <a:ea typeface="宋体" panose="02010600030101010101" pitchFamily="2" charset="-122"/>
                <a:cs typeface="Arial" panose="020B0604020202020204" pitchFamily="34" charset="0"/>
              </a:rPr>
              <a:t>熔融</a:t>
            </a:r>
            <a:endParaRPr kumimoji="1" lang="zh-CN" altLang="en-US" sz="2000" b="1" i="1" baseline="-25000">
              <a:latin typeface="Times New Roman" panose="02020603050405020304" pitchFamily="18" charset="0"/>
              <a:ea typeface="宋体" panose="02010600030101010101" pitchFamily="2" charset="-122"/>
              <a:cs typeface="Arial" panose="020B0604020202020204" pitchFamily="34" charset="0"/>
            </a:endParaRPr>
          </a:p>
        </p:txBody>
      </p:sp>
      <p:sp>
        <p:nvSpPr>
          <p:cNvPr id="103444" name="Rectangle 20">
            <a:extLst>
              <a:ext uri="{FF2B5EF4-FFF2-40B4-BE49-F238E27FC236}">
                <a16:creationId xmlns:a16="http://schemas.microsoft.com/office/drawing/2014/main" id="{6805E871-B8BD-452B-A582-8E274DF0CE41}"/>
              </a:ext>
            </a:extLst>
          </p:cNvPr>
          <p:cNvSpPr>
            <a:spLocks noChangeArrowheads="1"/>
          </p:cNvSpPr>
          <p:nvPr/>
        </p:nvSpPr>
        <p:spPr bwMode="auto">
          <a:xfrm>
            <a:off x="7096125" y="1527175"/>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latin typeface="Times New Roman" panose="02020603050405020304" pitchFamily="18" charset="0"/>
                <a:ea typeface="宋体" panose="02010600030101010101" pitchFamily="2" charset="-122"/>
                <a:cs typeface="Arial" panose="020B0604020202020204" pitchFamily="34" charset="0"/>
              </a:rPr>
              <a:t>分解气化</a:t>
            </a:r>
          </a:p>
        </p:txBody>
      </p:sp>
      <p:sp>
        <p:nvSpPr>
          <p:cNvPr id="103445" name="Rectangle 21">
            <a:extLst>
              <a:ext uri="{FF2B5EF4-FFF2-40B4-BE49-F238E27FC236}">
                <a16:creationId xmlns:a16="http://schemas.microsoft.com/office/drawing/2014/main" id="{5F0A3E8B-BA44-4364-9830-A70F6DACFCBA}"/>
              </a:ext>
            </a:extLst>
          </p:cNvPr>
          <p:cNvSpPr>
            <a:spLocks noChangeArrowheads="1"/>
          </p:cNvSpPr>
          <p:nvPr/>
        </p:nvSpPr>
        <p:spPr bwMode="auto">
          <a:xfrm>
            <a:off x="7578725" y="4829175"/>
            <a:ext cx="422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i="1">
                <a:latin typeface="Times New Roman" panose="02020603050405020304" pitchFamily="18" charset="0"/>
                <a:ea typeface="宋体" panose="02010600030101010101" pitchFamily="2" charset="-122"/>
                <a:cs typeface="Arial" panose="020B0604020202020204" pitchFamily="34" charset="0"/>
              </a:rPr>
              <a:t>T</a:t>
            </a:r>
            <a:r>
              <a:rPr kumimoji="1" lang="en-US" altLang="zh-CN" sz="2000" b="1" i="1" baseline="-25000">
                <a:latin typeface="Times New Roman" panose="02020603050405020304" pitchFamily="18" charset="0"/>
                <a:ea typeface="宋体" panose="02010600030101010101" pitchFamily="2" charset="-122"/>
                <a:cs typeface="Arial" panose="020B0604020202020204" pitchFamily="34" charset="0"/>
              </a:rPr>
              <a:t>d</a:t>
            </a:r>
          </a:p>
        </p:txBody>
      </p:sp>
      <p:sp>
        <p:nvSpPr>
          <p:cNvPr id="103446" name="Rectangle 22">
            <a:extLst>
              <a:ext uri="{FF2B5EF4-FFF2-40B4-BE49-F238E27FC236}">
                <a16:creationId xmlns:a16="http://schemas.microsoft.com/office/drawing/2014/main" id="{6022E054-0865-49F0-B982-EEC6CC204E70}"/>
              </a:ext>
            </a:extLst>
          </p:cNvPr>
          <p:cNvSpPr>
            <a:spLocks noChangeArrowheads="1"/>
          </p:cNvSpPr>
          <p:nvPr/>
        </p:nvSpPr>
        <p:spPr bwMode="auto">
          <a:xfrm>
            <a:off x="2286000" y="4829175"/>
            <a:ext cx="422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000" b="1" i="1" baseline="-25000">
                <a:latin typeface="Times New Roman" panose="02020603050405020304" pitchFamily="18" charset="0"/>
                <a:ea typeface="宋体" panose="02010600030101010101" pitchFamily="2" charset="-122"/>
                <a:cs typeface="Times New Roman" panose="02020603050405020304" pitchFamily="18" charset="0"/>
              </a:rPr>
              <a:t>g</a:t>
            </a:r>
          </a:p>
        </p:txBody>
      </p:sp>
      <p:sp>
        <p:nvSpPr>
          <p:cNvPr id="103447" name="Rectangle 23">
            <a:extLst>
              <a:ext uri="{FF2B5EF4-FFF2-40B4-BE49-F238E27FC236}">
                <a16:creationId xmlns:a16="http://schemas.microsoft.com/office/drawing/2014/main" id="{47C4F4B3-8310-4815-A391-71833FDB17DF}"/>
              </a:ext>
            </a:extLst>
          </p:cNvPr>
          <p:cNvSpPr>
            <a:spLocks noChangeArrowheads="1"/>
          </p:cNvSpPr>
          <p:nvPr/>
        </p:nvSpPr>
        <p:spPr bwMode="auto">
          <a:xfrm>
            <a:off x="3473450" y="4837113"/>
            <a:ext cx="412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000" b="1" i="1" baseline="-25000">
                <a:latin typeface="Times New Roman" panose="02020603050405020304" pitchFamily="18" charset="0"/>
                <a:ea typeface="宋体" panose="02010600030101010101" pitchFamily="2" charset="-122"/>
                <a:cs typeface="Times New Roman" panose="02020603050405020304" pitchFamily="18" charset="0"/>
              </a:rPr>
              <a:t>c</a:t>
            </a:r>
          </a:p>
        </p:txBody>
      </p:sp>
      <p:sp>
        <p:nvSpPr>
          <p:cNvPr id="103448" name="Rectangle 24">
            <a:extLst>
              <a:ext uri="{FF2B5EF4-FFF2-40B4-BE49-F238E27FC236}">
                <a16:creationId xmlns:a16="http://schemas.microsoft.com/office/drawing/2014/main" id="{FA24FFD3-9055-4A48-A0CD-9D7B51C4F649}"/>
              </a:ext>
            </a:extLst>
          </p:cNvPr>
          <p:cNvSpPr>
            <a:spLocks noChangeArrowheads="1"/>
          </p:cNvSpPr>
          <p:nvPr/>
        </p:nvSpPr>
        <p:spPr bwMode="auto">
          <a:xfrm>
            <a:off x="4419600" y="4837113"/>
            <a:ext cx="468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000" b="1" i="1" baseline="-25000">
                <a:latin typeface="Times New Roman" panose="02020603050405020304" pitchFamily="18" charset="0"/>
                <a:ea typeface="宋体" panose="02010600030101010101" pitchFamily="2" charset="-122"/>
                <a:cs typeface="Times New Roman" panose="02020603050405020304" pitchFamily="18" charset="0"/>
              </a:rPr>
              <a:t>m</a:t>
            </a:r>
          </a:p>
        </p:txBody>
      </p:sp>
      <p:sp>
        <p:nvSpPr>
          <p:cNvPr id="103449" name="Line 25">
            <a:extLst>
              <a:ext uri="{FF2B5EF4-FFF2-40B4-BE49-F238E27FC236}">
                <a16:creationId xmlns:a16="http://schemas.microsoft.com/office/drawing/2014/main" id="{536CF222-3346-4417-B697-EEB9A78DAAAB}"/>
              </a:ext>
            </a:extLst>
          </p:cNvPr>
          <p:cNvSpPr>
            <a:spLocks noChangeShapeType="1"/>
          </p:cNvSpPr>
          <p:nvPr/>
        </p:nvSpPr>
        <p:spPr bwMode="auto">
          <a:xfrm rot="5400000" flipH="1">
            <a:off x="3290887" y="3514726"/>
            <a:ext cx="2697163" cy="174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0" name="Line 26">
            <a:extLst>
              <a:ext uri="{FF2B5EF4-FFF2-40B4-BE49-F238E27FC236}">
                <a16:creationId xmlns:a16="http://schemas.microsoft.com/office/drawing/2014/main" id="{4F2CC471-00B6-48F7-9E88-A160669D0C4A}"/>
              </a:ext>
            </a:extLst>
          </p:cNvPr>
          <p:cNvSpPr>
            <a:spLocks noChangeShapeType="1"/>
          </p:cNvSpPr>
          <p:nvPr/>
        </p:nvSpPr>
        <p:spPr bwMode="auto">
          <a:xfrm flipV="1">
            <a:off x="1295400" y="1628775"/>
            <a:ext cx="0" cy="32766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1" name="Freeform 27">
            <a:extLst>
              <a:ext uri="{FF2B5EF4-FFF2-40B4-BE49-F238E27FC236}">
                <a16:creationId xmlns:a16="http://schemas.microsoft.com/office/drawing/2014/main" id="{F5B04C8C-9496-469F-8D63-2D1A0D72D33F}"/>
              </a:ext>
            </a:extLst>
          </p:cNvPr>
          <p:cNvSpPr>
            <a:spLocks/>
          </p:cNvSpPr>
          <p:nvPr/>
        </p:nvSpPr>
        <p:spPr bwMode="auto">
          <a:xfrm flipV="1">
            <a:off x="1295400" y="2362200"/>
            <a:ext cx="6835775" cy="2249488"/>
          </a:xfrm>
          <a:custGeom>
            <a:avLst/>
            <a:gdLst>
              <a:gd name="T0" fmla="*/ 0 w 4306"/>
              <a:gd name="T1" fmla="*/ 779 h 1418"/>
              <a:gd name="T2" fmla="*/ 160 w 4306"/>
              <a:gd name="T3" fmla="*/ 770 h 1418"/>
              <a:gd name="T4" fmla="*/ 213 w 4306"/>
              <a:gd name="T5" fmla="*/ 770 h 1418"/>
              <a:gd name="T6" fmla="*/ 319 w 4306"/>
              <a:gd name="T7" fmla="*/ 770 h 1418"/>
              <a:gd name="T8" fmla="*/ 708 w 4306"/>
              <a:gd name="T9" fmla="*/ 777 h 1418"/>
              <a:gd name="T10" fmla="*/ 852 w 4306"/>
              <a:gd name="T11" fmla="*/ 601 h 1418"/>
              <a:gd name="T12" fmla="*/ 1247 w 4306"/>
              <a:gd name="T13" fmla="*/ 628 h 1418"/>
              <a:gd name="T14" fmla="*/ 1328 w 4306"/>
              <a:gd name="T15" fmla="*/ 769 h 1418"/>
              <a:gd name="T16" fmla="*/ 1504 w 4306"/>
              <a:gd name="T17" fmla="*/ 1397 h 1418"/>
              <a:gd name="T18" fmla="*/ 1632 w 4306"/>
              <a:gd name="T19" fmla="*/ 693 h 1418"/>
              <a:gd name="T20" fmla="*/ 1932 w 4306"/>
              <a:gd name="T21" fmla="*/ 557 h 1418"/>
              <a:gd name="T22" fmla="*/ 2024 w 4306"/>
              <a:gd name="T23" fmla="*/ 193 h 1418"/>
              <a:gd name="T24" fmla="*/ 2128 w 4306"/>
              <a:gd name="T25" fmla="*/ 125 h 1418"/>
              <a:gd name="T26" fmla="*/ 2224 w 4306"/>
              <a:gd name="T27" fmla="*/ 589 h 1418"/>
              <a:gd name="T28" fmla="*/ 2348 w 4306"/>
              <a:gd name="T29" fmla="*/ 829 h 1418"/>
              <a:gd name="T30" fmla="*/ 3008 w 4306"/>
              <a:gd name="T31" fmla="*/ 1397 h 1418"/>
              <a:gd name="T32" fmla="*/ 3204 w 4306"/>
              <a:gd name="T33" fmla="*/ 953 h 1418"/>
              <a:gd name="T34" fmla="*/ 3260 w 4306"/>
              <a:gd name="T35" fmla="*/ 873 h 1418"/>
              <a:gd name="T36" fmla="*/ 3404 w 4306"/>
              <a:gd name="T37" fmla="*/ 857 h 1418"/>
              <a:gd name="T38" fmla="*/ 3604 w 4306"/>
              <a:gd name="T39" fmla="*/ 813 h 1418"/>
              <a:gd name="T40" fmla="*/ 3673 w 4306"/>
              <a:gd name="T41" fmla="*/ 690 h 1418"/>
              <a:gd name="T42" fmla="*/ 3778 w 4306"/>
              <a:gd name="T43" fmla="*/ 561 h 1418"/>
              <a:gd name="T44" fmla="*/ 3808 w 4306"/>
              <a:gd name="T45" fmla="*/ 432 h 1418"/>
              <a:gd name="T46" fmla="*/ 3910 w 4306"/>
              <a:gd name="T47" fmla="*/ 300 h 1418"/>
              <a:gd name="T48" fmla="*/ 3979 w 4306"/>
              <a:gd name="T49" fmla="*/ 57 h 1418"/>
              <a:gd name="T50" fmla="*/ 4105 w 4306"/>
              <a:gd name="T51" fmla="*/ 24 h 1418"/>
              <a:gd name="T52" fmla="*/ 4219 w 4306"/>
              <a:gd name="T53" fmla="*/ 204 h 1418"/>
              <a:gd name="T54" fmla="*/ 4306 w 4306"/>
              <a:gd name="T55" fmla="*/ 276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06" h="1418">
                <a:moveTo>
                  <a:pt x="0" y="779"/>
                </a:moveTo>
                <a:cubicBezTo>
                  <a:pt x="27" y="779"/>
                  <a:pt x="125" y="771"/>
                  <a:pt x="160" y="770"/>
                </a:cubicBezTo>
                <a:cubicBezTo>
                  <a:pt x="195" y="769"/>
                  <a:pt x="187" y="770"/>
                  <a:pt x="213" y="770"/>
                </a:cubicBezTo>
                <a:cubicBezTo>
                  <a:pt x="239" y="770"/>
                  <a:pt x="237" y="769"/>
                  <a:pt x="319" y="770"/>
                </a:cubicBezTo>
                <a:cubicBezTo>
                  <a:pt x="401" y="771"/>
                  <a:pt x="619" y="805"/>
                  <a:pt x="708" y="777"/>
                </a:cubicBezTo>
                <a:cubicBezTo>
                  <a:pt x="797" y="749"/>
                  <a:pt x="762" y="626"/>
                  <a:pt x="852" y="601"/>
                </a:cubicBezTo>
                <a:cubicBezTo>
                  <a:pt x="942" y="576"/>
                  <a:pt x="1168" y="600"/>
                  <a:pt x="1247" y="628"/>
                </a:cubicBezTo>
                <a:cubicBezTo>
                  <a:pt x="1326" y="656"/>
                  <a:pt x="1285" y="641"/>
                  <a:pt x="1328" y="769"/>
                </a:cubicBezTo>
                <a:cubicBezTo>
                  <a:pt x="1371" y="897"/>
                  <a:pt x="1453" y="1410"/>
                  <a:pt x="1504" y="1397"/>
                </a:cubicBezTo>
                <a:cubicBezTo>
                  <a:pt x="1555" y="1384"/>
                  <a:pt x="1561" y="833"/>
                  <a:pt x="1632" y="693"/>
                </a:cubicBezTo>
                <a:cubicBezTo>
                  <a:pt x="1703" y="553"/>
                  <a:pt x="1867" y="640"/>
                  <a:pt x="1932" y="557"/>
                </a:cubicBezTo>
                <a:cubicBezTo>
                  <a:pt x="1997" y="474"/>
                  <a:pt x="1991" y="265"/>
                  <a:pt x="2024" y="193"/>
                </a:cubicBezTo>
                <a:cubicBezTo>
                  <a:pt x="2057" y="121"/>
                  <a:pt x="2095" y="59"/>
                  <a:pt x="2128" y="125"/>
                </a:cubicBezTo>
                <a:cubicBezTo>
                  <a:pt x="2161" y="191"/>
                  <a:pt x="2187" y="472"/>
                  <a:pt x="2224" y="589"/>
                </a:cubicBezTo>
                <a:cubicBezTo>
                  <a:pt x="2261" y="706"/>
                  <a:pt x="2217" y="694"/>
                  <a:pt x="2348" y="829"/>
                </a:cubicBezTo>
                <a:cubicBezTo>
                  <a:pt x="2479" y="964"/>
                  <a:pt x="2865" y="1376"/>
                  <a:pt x="3008" y="1397"/>
                </a:cubicBezTo>
                <a:cubicBezTo>
                  <a:pt x="3151" y="1418"/>
                  <a:pt x="3162" y="1040"/>
                  <a:pt x="3204" y="953"/>
                </a:cubicBezTo>
                <a:cubicBezTo>
                  <a:pt x="3246" y="866"/>
                  <a:pt x="3227" y="889"/>
                  <a:pt x="3260" y="873"/>
                </a:cubicBezTo>
                <a:cubicBezTo>
                  <a:pt x="3293" y="857"/>
                  <a:pt x="3347" y="867"/>
                  <a:pt x="3404" y="857"/>
                </a:cubicBezTo>
                <a:cubicBezTo>
                  <a:pt x="3461" y="847"/>
                  <a:pt x="3559" y="841"/>
                  <a:pt x="3604" y="813"/>
                </a:cubicBezTo>
                <a:cubicBezTo>
                  <a:pt x="3649" y="785"/>
                  <a:pt x="3644" y="732"/>
                  <a:pt x="3673" y="690"/>
                </a:cubicBezTo>
                <a:cubicBezTo>
                  <a:pt x="3702" y="648"/>
                  <a:pt x="3756" y="604"/>
                  <a:pt x="3778" y="561"/>
                </a:cubicBezTo>
                <a:cubicBezTo>
                  <a:pt x="3800" y="518"/>
                  <a:pt x="3786" y="475"/>
                  <a:pt x="3808" y="432"/>
                </a:cubicBezTo>
                <a:cubicBezTo>
                  <a:pt x="3830" y="389"/>
                  <a:pt x="3882" y="362"/>
                  <a:pt x="3910" y="300"/>
                </a:cubicBezTo>
                <a:cubicBezTo>
                  <a:pt x="3938" y="238"/>
                  <a:pt x="3947" y="103"/>
                  <a:pt x="3979" y="57"/>
                </a:cubicBezTo>
                <a:cubicBezTo>
                  <a:pt x="4011" y="11"/>
                  <a:pt x="4065" y="0"/>
                  <a:pt x="4105" y="24"/>
                </a:cubicBezTo>
                <a:cubicBezTo>
                  <a:pt x="4145" y="48"/>
                  <a:pt x="4186" y="162"/>
                  <a:pt x="4219" y="204"/>
                </a:cubicBezTo>
                <a:cubicBezTo>
                  <a:pt x="4252" y="246"/>
                  <a:pt x="4288" y="261"/>
                  <a:pt x="4306" y="276"/>
                </a:cubicBezTo>
              </a:path>
            </a:pathLst>
          </a:custGeom>
          <a:noFill/>
          <a:ln w="38100" cmpd="sng">
            <a:solidFill>
              <a:srgbClr val="FF66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2" name="Line 28">
            <a:extLst>
              <a:ext uri="{FF2B5EF4-FFF2-40B4-BE49-F238E27FC236}">
                <a16:creationId xmlns:a16="http://schemas.microsoft.com/office/drawing/2014/main" id="{57EF0D3E-BD26-468C-8D5C-11FC440F5085}"/>
              </a:ext>
            </a:extLst>
          </p:cNvPr>
          <p:cNvSpPr>
            <a:spLocks noChangeShapeType="1"/>
          </p:cNvSpPr>
          <p:nvPr/>
        </p:nvSpPr>
        <p:spPr bwMode="auto">
          <a:xfrm flipV="1">
            <a:off x="1012825" y="2111375"/>
            <a:ext cx="0" cy="415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3" name="Line 29">
            <a:extLst>
              <a:ext uri="{FF2B5EF4-FFF2-40B4-BE49-F238E27FC236}">
                <a16:creationId xmlns:a16="http://schemas.microsoft.com/office/drawing/2014/main" id="{F8F0D6E3-39C6-4D5E-B416-58458EF00344}"/>
              </a:ext>
            </a:extLst>
          </p:cNvPr>
          <p:cNvSpPr>
            <a:spLocks noChangeShapeType="1"/>
          </p:cNvSpPr>
          <p:nvPr/>
        </p:nvSpPr>
        <p:spPr bwMode="auto">
          <a:xfrm>
            <a:off x="1022350" y="3889375"/>
            <a:ext cx="0" cy="415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4" name="Rectangle 30">
            <a:extLst>
              <a:ext uri="{FF2B5EF4-FFF2-40B4-BE49-F238E27FC236}">
                <a16:creationId xmlns:a16="http://schemas.microsoft.com/office/drawing/2014/main" id="{56245F22-F1C6-4F96-B130-382361A878A1}"/>
              </a:ext>
            </a:extLst>
          </p:cNvPr>
          <p:cNvSpPr>
            <a:spLocks noChangeArrowheads="1"/>
          </p:cNvSpPr>
          <p:nvPr/>
        </p:nvSpPr>
        <p:spPr bwMode="auto">
          <a:xfrm rot="-5400000">
            <a:off x="291307" y="3018631"/>
            <a:ext cx="1430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latin typeface="Times New Roman" panose="02020603050405020304" pitchFamily="18" charset="0"/>
                <a:ea typeface="宋体" panose="02010600030101010101" pitchFamily="2" charset="-122"/>
                <a:cs typeface="Arial" panose="020B0604020202020204" pitchFamily="34" charset="0"/>
              </a:rPr>
              <a:t>dH/dt (mW)</a:t>
            </a:r>
          </a:p>
        </p:txBody>
      </p:sp>
      <p:sp>
        <p:nvSpPr>
          <p:cNvPr id="103455" name="Rectangle 31">
            <a:extLst>
              <a:ext uri="{FF2B5EF4-FFF2-40B4-BE49-F238E27FC236}">
                <a16:creationId xmlns:a16="http://schemas.microsoft.com/office/drawing/2014/main" id="{AD4A3D59-38C4-4B3B-83AB-5B0E83D9AA3E}"/>
              </a:ext>
            </a:extLst>
          </p:cNvPr>
          <p:cNvSpPr>
            <a:spLocks noChangeArrowheads="1"/>
          </p:cNvSpPr>
          <p:nvPr/>
        </p:nvSpPr>
        <p:spPr bwMode="auto">
          <a:xfrm rot="-5400000">
            <a:off x="623888" y="1604963"/>
            <a:ext cx="64928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200" b="1">
                <a:solidFill>
                  <a:srgbClr val="CC0000"/>
                </a:solidFill>
                <a:latin typeface="Times New Roman" panose="02020603050405020304" pitchFamily="18" charset="0"/>
                <a:ea typeface="宋体" panose="02010600030101010101" pitchFamily="2" charset="-122"/>
                <a:cs typeface="Arial" panose="020B0604020202020204" pitchFamily="34" charset="0"/>
              </a:rPr>
              <a:t>Exo</a:t>
            </a:r>
          </a:p>
        </p:txBody>
      </p:sp>
      <p:sp>
        <p:nvSpPr>
          <p:cNvPr id="103456" name="Rectangle 32">
            <a:extLst>
              <a:ext uri="{FF2B5EF4-FFF2-40B4-BE49-F238E27FC236}">
                <a16:creationId xmlns:a16="http://schemas.microsoft.com/office/drawing/2014/main" id="{3A189F92-BCF0-4B3A-B40F-E031FF60954F}"/>
              </a:ext>
            </a:extLst>
          </p:cNvPr>
          <p:cNvSpPr>
            <a:spLocks noChangeArrowheads="1"/>
          </p:cNvSpPr>
          <p:nvPr/>
        </p:nvSpPr>
        <p:spPr bwMode="auto">
          <a:xfrm rot="-5400000">
            <a:off x="538163" y="4498975"/>
            <a:ext cx="8207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200" b="1">
                <a:solidFill>
                  <a:srgbClr val="CC0000"/>
                </a:solidFill>
                <a:latin typeface="Times New Roman" panose="02020603050405020304" pitchFamily="18" charset="0"/>
                <a:ea typeface="宋体" panose="02010600030101010101" pitchFamily="2" charset="-122"/>
                <a:cs typeface="Arial" panose="020B0604020202020204" pitchFamily="34" charset="0"/>
              </a:rPr>
              <a:t>Endo</a:t>
            </a:r>
          </a:p>
        </p:txBody>
      </p:sp>
      <p:sp>
        <p:nvSpPr>
          <p:cNvPr id="103457" name="Rectangle 33">
            <a:extLst>
              <a:ext uri="{FF2B5EF4-FFF2-40B4-BE49-F238E27FC236}">
                <a16:creationId xmlns:a16="http://schemas.microsoft.com/office/drawing/2014/main" id="{FB9E3FCC-7F1A-497B-8913-DF185F03B12C}"/>
              </a:ext>
            </a:extLst>
          </p:cNvPr>
          <p:cNvSpPr>
            <a:spLocks noChangeArrowheads="1"/>
          </p:cNvSpPr>
          <p:nvPr/>
        </p:nvSpPr>
        <p:spPr bwMode="auto">
          <a:xfrm>
            <a:off x="609600" y="5867400"/>
            <a:ext cx="38750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b="1">
                <a:solidFill>
                  <a:srgbClr val="000099"/>
                </a:solidFill>
                <a:latin typeface="Times New Roman" panose="02020603050405020304" pitchFamily="18" charset="0"/>
                <a:ea typeface="宋体" panose="02010600030101010101" pitchFamily="2" charset="-122"/>
              </a:rPr>
              <a:t>吸热</a:t>
            </a:r>
            <a:r>
              <a:rPr kumimoji="1" lang="en-US" altLang="zh-CN" b="1">
                <a:solidFill>
                  <a:srgbClr val="000099"/>
                </a:solidFill>
                <a:latin typeface="Times New Roman" panose="02020603050405020304" pitchFamily="18" charset="0"/>
                <a:ea typeface="宋体" panose="02010600030101010101" pitchFamily="2" charset="-122"/>
              </a:rPr>
              <a:t>(</a:t>
            </a:r>
            <a:r>
              <a:rPr kumimoji="1" lang="en-US" altLang="zh-CN" b="1" i="1">
                <a:solidFill>
                  <a:srgbClr val="FF0000"/>
                </a:solidFill>
                <a:latin typeface="Times New Roman" panose="02020603050405020304" pitchFamily="18" charset="0"/>
                <a:ea typeface="宋体" panose="02010600030101010101" pitchFamily="2" charset="-122"/>
              </a:rPr>
              <a:t>endothermic</a:t>
            </a:r>
            <a:r>
              <a:rPr kumimoji="1" lang="en-US" altLang="zh-CN" b="1">
                <a:solidFill>
                  <a:srgbClr val="000099"/>
                </a:solidFill>
                <a:latin typeface="Times New Roman" panose="02020603050405020304" pitchFamily="18" charset="0"/>
                <a:ea typeface="宋体" panose="02010600030101010101" pitchFamily="2" charset="-122"/>
              </a:rPr>
              <a:t>)</a:t>
            </a:r>
            <a:r>
              <a:rPr kumimoji="1" lang="zh-CN" altLang="en-US" b="1">
                <a:solidFill>
                  <a:srgbClr val="000099"/>
                </a:solidFill>
                <a:latin typeface="Times New Roman" panose="02020603050405020304" pitchFamily="18" charset="0"/>
                <a:ea typeface="宋体" panose="02010600030101010101" pitchFamily="2" charset="-122"/>
              </a:rPr>
              <a:t>与放热(</a:t>
            </a:r>
            <a:r>
              <a:rPr kumimoji="1" lang="en-US" altLang="zh-CN" b="1" i="1">
                <a:solidFill>
                  <a:srgbClr val="FF0000"/>
                </a:solidFill>
                <a:latin typeface="Times New Roman" panose="02020603050405020304" pitchFamily="18" charset="0"/>
                <a:ea typeface="宋体" panose="02010600030101010101" pitchFamily="2" charset="-122"/>
              </a:rPr>
              <a:t>exothermic</a:t>
            </a:r>
            <a:r>
              <a:rPr kumimoji="1" lang="en-US" altLang="zh-CN" b="1">
                <a:solidFill>
                  <a:srgbClr val="000099"/>
                </a:solidFill>
                <a:latin typeface="Times New Roman" panose="02020603050405020304" pitchFamily="18" charset="0"/>
                <a:ea typeface="宋体" panose="02010600030101010101" pitchFamily="2" charset="-122"/>
              </a:rPr>
              <a:t>)</a:t>
            </a:r>
            <a:endParaRPr kumimoji="1" lang="zh-CN" altLang="en-US" b="1">
              <a:solidFill>
                <a:srgbClr val="000099"/>
              </a:solidFill>
              <a:latin typeface="Times New Roman" panose="02020603050405020304" pitchFamily="18" charset="0"/>
              <a:ea typeface="宋体" panose="02010600030101010101" pitchFamily="2" charset="-122"/>
            </a:endParaRPr>
          </a:p>
        </p:txBody>
      </p:sp>
      <p:graphicFrame>
        <p:nvGraphicFramePr>
          <p:cNvPr id="103458" name="Object 34">
            <a:extLst>
              <a:ext uri="{FF2B5EF4-FFF2-40B4-BE49-F238E27FC236}">
                <a16:creationId xmlns:a16="http://schemas.microsoft.com/office/drawing/2014/main" id="{6FCF4822-CF22-46C1-9E0D-4C5D49ABE601}"/>
              </a:ext>
            </a:extLst>
          </p:cNvPr>
          <p:cNvGraphicFramePr>
            <a:graphicFrameLocks noChangeAspect="1"/>
          </p:cNvGraphicFramePr>
          <p:nvPr>
            <p:extLst>
              <p:ext uri="{D42A27DB-BD31-4B8C-83A1-F6EECF244321}">
                <p14:modId xmlns:p14="http://schemas.microsoft.com/office/powerpoint/2010/main" val="375034073"/>
              </p:ext>
            </p:extLst>
          </p:nvPr>
        </p:nvGraphicFramePr>
        <p:xfrm>
          <a:off x="4617815" y="5777983"/>
          <a:ext cx="3671888" cy="1028700"/>
        </p:xfrm>
        <a:graphic>
          <a:graphicData uri="http://schemas.openxmlformats.org/presentationml/2006/ole">
            <mc:AlternateContent xmlns:mc="http://schemas.openxmlformats.org/markup-compatibility/2006">
              <mc:Choice xmlns:v="urn:schemas-microsoft-com:vml" Requires="v">
                <p:oleObj spid="_x0000_s103496" name="公式" r:id="rId3" imgW="1701720" imgH="469800" progId="Equation.3">
                  <p:embed/>
                </p:oleObj>
              </mc:Choice>
              <mc:Fallback>
                <p:oleObj name="公式" r:id="rId3" imgW="1701720" imgH="469800" progId="Equation.3">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815" y="5777983"/>
                        <a:ext cx="3671888" cy="1028700"/>
                      </a:xfrm>
                      <a:prstGeom prst="rect">
                        <a:avLst/>
                      </a:prstGeom>
                      <a:solidFill>
                        <a:srgbClr val="000099"/>
                      </a:solidFill>
                    </p:spPr>
                  </p:pic>
                </p:oleObj>
              </mc:Fallback>
            </mc:AlternateContent>
          </a:graphicData>
        </a:graphic>
      </p:graphicFrame>
      <p:sp>
        <p:nvSpPr>
          <p:cNvPr id="2" name="灯片编号占位符 1">
            <a:extLst>
              <a:ext uri="{FF2B5EF4-FFF2-40B4-BE49-F238E27FC236}">
                <a16:creationId xmlns:a16="http://schemas.microsoft.com/office/drawing/2014/main" id="{984BC908-997B-433C-9257-726CA07A7247}"/>
              </a:ext>
            </a:extLst>
          </p:cNvPr>
          <p:cNvSpPr>
            <a:spLocks noGrp="1"/>
          </p:cNvSpPr>
          <p:nvPr>
            <p:ph type="sldNum" sz="quarter" idx="12"/>
          </p:nvPr>
        </p:nvSpPr>
        <p:spPr/>
        <p:txBody>
          <a:bodyPr/>
          <a:lstStyle/>
          <a:p>
            <a:fld id="{8A7A6979-0714-4377-B894-6BE4C2D6E202}" type="slidenum">
              <a:rPr lang="en-US" smtClean="0"/>
              <a:t>63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03451"/>
                                        </p:tgtEl>
                                        <p:attrNameLst>
                                          <p:attrName>style.visibility</p:attrName>
                                        </p:attrNameLst>
                                      </p:cBhvr>
                                      <p:to>
                                        <p:strVal val="visible"/>
                                      </p:to>
                                    </p:set>
                                    <p:animEffect transition="in" filter="wipe(left)">
                                      <p:cBhvr>
                                        <p:cTn id="7" dur="2000"/>
                                        <p:tgtEl>
                                          <p:spTgt spid="103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 Box 3">
            <a:extLst>
              <a:ext uri="{FF2B5EF4-FFF2-40B4-BE49-F238E27FC236}">
                <a16:creationId xmlns:a16="http://schemas.microsoft.com/office/drawing/2014/main" id="{93C36365-9A2A-4CFB-9DAC-1947D68B1FA6}"/>
              </a:ext>
            </a:extLst>
          </p:cNvPr>
          <p:cNvSpPr txBox="1">
            <a:spLocks noChangeArrowheads="1"/>
          </p:cNvSpPr>
          <p:nvPr/>
        </p:nvSpPr>
        <p:spPr bwMode="auto">
          <a:xfrm>
            <a:off x="6846888" y="4133850"/>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000099"/>
                </a:solidFill>
                <a:latin typeface="Comic Sans MS" panose="030F0702030302020204" pitchFamily="66" charset="0"/>
                <a:ea typeface="楷体_GB2312" pitchFamily="49" charset="-122"/>
              </a:rPr>
              <a:t>反</a:t>
            </a:r>
            <a:r>
              <a:rPr kumimoji="1" lang="en-US" altLang="zh-CN" sz="2800" b="1" i="1">
                <a:solidFill>
                  <a:srgbClr val="000099"/>
                </a:solidFill>
                <a:latin typeface="Comic Sans MS" panose="030F0702030302020204" pitchFamily="66" charset="0"/>
                <a:ea typeface="楷体_GB2312" pitchFamily="49" charset="-122"/>
              </a:rPr>
              <a:t>S</a:t>
            </a:r>
            <a:r>
              <a:rPr kumimoji="1" lang="zh-CN" altLang="en-US" sz="2800" b="1">
                <a:solidFill>
                  <a:srgbClr val="000099"/>
                </a:solidFill>
                <a:latin typeface="Comic Sans MS" panose="030F0702030302020204" pitchFamily="66" charset="0"/>
                <a:ea typeface="楷体_GB2312" pitchFamily="49" charset="-122"/>
              </a:rPr>
              <a:t>曲线</a:t>
            </a:r>
          </a:p>
        </p:txBody>
      </p:sp>
      <p:sp>
        <p:nvSpPr>
          <p:cNvPr id="105476" name="AutoShape 4">
            <a:extLst>
              <a:ext uri="{FF2B5EF4-FFF2-40B4-BE49-F238E27FC236}">
                <a16:creationId xmlns:a16="http://schemas.microsoft.com/office/drawing/2014/main" id="{56F6E814-E310-4993-973A-8FF7C8233544}"/>
              </a:ext>
            </a:extLst>
          </p:cNvPr>
          <p:cNvSpPr>
            <a:spLocks noChangeArrowheads="1"/>
          </p:cNvSpPr>
          <p:nvPr/>
        </p:nvSpPr>
        <p:spPr bwMode="auto">
          <a:xfrm>
            <a:off x="5791200" y="4267200"/>
            <a:ext cx="914400" cy="228600"/>
          </a:xfrm>
          <a:prstGeom prst="leftArrow">
            <a:avLst>
              <a:gd name="adj1" fmla="val 50000"/>
              <a:gd name="adj2" fmla="val 100000"/>
            </a:avLst>
          </a:prstGeom>
          <a:solidFill>
            <a:srgbClr val="0000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tx2"/>
              </a:solidFill>
              <a:ea typeface="楷体_GB2312" pitchFamily="49" charset="-122"/>
            </a:endParaRPr>
          </a:p>
        </p:txBody>
      </p:sp>
      <p:sp>
        <p:nvSpPr>
          <p:cNvPr id="105477" name="Text Box 5">
            <a:extLst>
              <a:ext uri="{FF2B5EF4-FFF2-40B4-BE49-F238E27FC236}">
                <a16:creationId xmlns:a16="http://schemas.microsoft.com/office/drawing/2014/main" id="{70E8FAD0-82B3-46FE-8A9A-AFC1A5999F94}"/>
              </a:ext>
            </a:extLst>
          </p:cNvPr>
          <p:cNvSpPr txBox="1">
            <a:spLocks noChangeArrowheads="1"/>
          </p:cNvSpPr>
          <p:nvPr/>
        </p:nvSpPr>
        <p:spPr bwMode="auto">
          <a:xfrm>
            <a:off x="457200" y="5562600"/>
            <a:ext cx="6477000" cy="933450"/>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15000"/>
              </a:spcBef>
              <a:buFont typeface="Wingdings" panose="05000000000000000000" pitchFamily="2" charset="2"/>
              <a:buChar char="v"/>
            </a:pPr>
            <a:r>
              <a:rPr kumimoji="1" lang="zh-CN" altLang="en-US" sz="2400" b="1">
                <a:solidFill>
                  <a:srgbClr val="FF0000"/>
                </a:solidFill>
                <a:latin typeface="Times New Roman" panose="02020603050405020304" pitchFamily="18" charset="0"/>
                <a:cs typeface="Times New Roman" panose="02020603050405020304" pitchFamily="18" charset="0"/>
              </a:rPr>
              <a:t>规定：</a:t>
            </a:r>
            <a:r>
              <a:rPr kumimoji="1" lang="zh-CN" altLang="en-US" sz="2400" b="1">
                <a:solidFill>
                  <a:srgbClr val="00FF00"/>
                </a:solidFill>
                <a:latin typeface="Times New Roman" panose="02020603050405020304" pitchFamily="18" charset="0"/>
                <a:cs typeface="Times New Roman" panose="02020603050405020304" pitchFamily="18" charset="0"/>
              </a:rPr>
              <a:t>体积收缩进行</a:t>
            </a:r>
            <a:r>
              <a:rPr kumimoji="1" lang="zh-CN" altLang="en-US" sz="2400" b="1">
                <a:solidFill>
                  <a:schemeClr val="bg1"/>
                </a:solidFill>
                <a:latin typeface="Times New Roman" panose="02020603050405020304" pitchFamily="18" charset="0"/>
                <a:cs typeface="Times New Roman" panose="02020603050405020304" pitchFamily="18" charset="0"/>
              </a:rPr>
              <a:t>到一半时所需要的时间倒数为此温度下的结晶速度</a:t>
            </a:r>
          </a:p>
        </p:txBody>
      </p:sp>
      <p:graphicFrame>
        <p:nvGraphicFramePr>
          <p:cNvPr id="105478" name="Object 6">
            <a:extLst>
              <a:ext uri="{FF2B5EF4-FFF2-40B4-BE49-F238E27FC236}">
                <a16:creationId xmlns:a16="http://schemas.microsoft.com/office/drawing/2014/main" id="{D23F9A2E-C40F-466D-A038-38B3B6059B25}"/>
              </a:ext>
            </a:extLst>
          </p:cNvPr>
          <p:cNvGraphicFramePr>
            <a:graphicFrameLocks noChangeAspect="1"/>
          </p:cNvGraphicFramePr>
          <p:nvPr/>
        </p:nvGraphicFramePr>
        <p:xfrm>
          <a:off x="7010400" y="5562600"/>
          <a:ext cx="1371600" cy="927100"/>
        </p:xfrm>
        <a:graphic>
          <a:graphicData uri="http://schemas.openxmlformats.org/presentationml/2006/ole">
            <mc:AlternateContent xmlns:mc="http://schemas.openxmlformats.org/markup-compatibility/2006">
              <mc:Choice xmlns:v="urn:schemas-microsoft-com:vml" Requires="v">
                <p:oleObj spid="_x0000_s105527" r:id="rId3" imgW="355446" imgH="241195" progId="Equation.3">
                  <p:embed/>
                </p:oleObj>
              </mc:Choice>
              <mc:Fallback>
                <p:oleObj r:id="rId3" imgW="355446" imgH="24119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562600"/>
                        <a:ext cx="1371600" cy="9271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79" name="Rectangle 7">
            <a:extLst>
              <a:ext uri="{FF2B5EF4-FFF2-40B4-BE49-F238E27FC236}">
                <a16:creationId xmlns:a16="http://schemas.microsoft.com/office/drawing/2014/main" id="{CCAE71BB-5A96-4174-B2E5-510EB5866085}"/>
              </a:ext>
            </a:extLst>
          </p:cNvPr>
          <p:cNvSpPr>
            <a:spLocks noChangeArrowheads="1"/>
          </p:cNvSpPr>
          <p:nvPr/>
        </p:nvSpPr>
        <p:spPr bwMode="auto">
          <a:xfrm>
            <a:off x="381000" y="457200"/>
            <a:ext cx="35067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3</a:t>
            </a:r>
            <a:r>
              <a:rPr lang="zh-CN" altLang="en-US"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，体积膨胀计</a:t>
            </a:r>
          </a:p>
        </p:txBody>
      </p:sp>
      <p:sp>
        <p:nvSpPr>
          <p:cNvPr id="105480" name="Line 8">
            <a:extLst>
              <a:ext uri="{FF2B5EF4-FFF2-40B4-BE49-F238E27FC236}">
                <a16:creationId xmlns:a16="http://schemas.microsoft.com/office/drawing/2014/main" id="{C71500FC-292B-4CB1-86E2-1AB5135236BF}"/>
              </a:ext>
            </a:extLst>
          </p:cNvPr>
          <p:cNvSpPr>
            <a:spLocks noChangeShapeType="1"/>
          </p:cNvSpPr>
          <p:nvPr/>
        </p:nvSpPr>
        <p:spPr bwMode="auto">
          <a:xfrm>
            <a:off x="2514600" y="4800600"/>
            <a:ext cx="3733800" cy="0"/>
          </a:xfrm>
          <a:prstGeom prst="line">
            <a:avLst/>
          </a:prstGeom>
          <a:noFill/>
          <a:ln w="28575">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1" name="Line 9">
            <a:extLst>
              <a:ext uri="{FF2B5EF4-FFF2-40B4-BE49-F238E27FC236}">
                <a16:creationId xmlns:a16="http://schemas.microsoft.com/office/drawing/2014/main" id="{4945EDDC-BCE5-44AC-9B05-3F247F30C3E1}"/>
              </a:ext>
            </a:extLst>
          </p:cNvPr>
          <p:cNvSpPr>
            <a:spLocks noChangeShapeType="1"/>
          </p:cNvSpPr>
          <p:nvPr/>
        </p:nvSpPr>
        <p:spPr bwMode="auto">
          <a:xfrm flipV="1">
            <a:off x="2514600" y="1371600"/>
            <a:ext cx="0" cy="3429000"/>
          </a:xfrm>
          <a:prstGeom prst="line">
            <a:avLst/>
          </a:prstGeom>
          <a:noFill/>
          <a:ln w="28575">
            <a:solidFill>
              <a:srgbClr val="0000FF"/>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2" name="Freeform 10">
            <a:extLst>
              <a:ext uri="{FF2B5EF4-FFF2-40B4-BE49-F238E27FC236}">
                <a16:creationId xmlns:a16="http://schemas.microsoft.com/office/drawing/2014/main" id="{7B9EAD81-9EF2-42BC-BAB5-18D756B20325}"/>
              </a:ext>
            </a:extLst>
          </p:cNvPr>
          <p:cNvSpPr>
            <a:spLocks/>
          </p:cNvSpPr>
          <p:nvPr/>
        </p:nvSpPr>
        <p:spPr bwMode="auto">
          <a:xfrm>
            <a:off x="2514600" y="1524000"/>
            <a:ext cx="3290888" cy="2989263"/>
          </a:xfrm>
          <a:custGeom>
            <a:avLst/>
            <a:gdLst>
              <a:gd name="T0" fmla="*/ 0 w 2073"/>
              <a:gd name="T1" fmla="*/ 49 h 1883"/>
              <a:gd name="T2" fmla="*/ 513 w 2073"/>
              <a:gd name="T3" fmla="*/ 242 h 1883"/>
              <a:gd name="T4" fmla="*/ 1247 w 2073"/>
              <a:gd name="T5" fmla="*/ 1498 h 1883"/>
              <a:gd name="T6" fmla="*/ 2073 w 2073"/>
              <a:gd name="T7" fmla="*/ 1883 h 1883"/>
            </a:gdLst>
            <a:ahLst/>
            <a:cxnLst>
              <a:cxn ang="0">
                <a:pos x="T0" y="T1"/>
              </a:cxn>
              <a:cxn ang="0">
                <a:pos x="T2" y="T3"/>
              </a:cxn>
              <a:cxn ang="0">
                <a:pos x="T4" y="T5"/>
              </a:cxn>
              <a:cxn ang="0">
                <a:pos x="T6" y="T7"/>
              </a:cxn>
            </a:cxnLst>
            <a:rect l="0" t="0" r="r" b="b"/>
            <a:pathLst>
              <a:path w="2073" h="1883">
                <a:moveTo>
                  <a:pt x="0" y="49"/>
                </a:moveTo>
                <a:cubicBezTo>
                  <a:pt x="85" y="80"/>
                  <a:pt x="305" y="0"/>
                  <a:pt x="513" y="242"/>
                </a:cubicBezTo>
                <a:cubicBezTo>
                  <a:pt x="721" y="484"/>
                  <a:pt x="987" y="1225"/>
                  <a:pt x="1247" y="1498"/>
                </a:cubicBezTo>
                <a:cubicBezTo>
                  <a:pt x="1507" y="1771"/>
                  <a:pt x="1886" y="1827"/>
                  <a:pt x="2073" y="1883"/>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3" name="Line 11">
            <a:extLst>
              <a:ext uri="{FF2B5EF4-FFF2-40B4-BE49-F238E27FC236}">
                <a16:creationId xmlns:a16="http://schemas.microsoft.com/office/drawing/2014/main" id="{190BDBFA-221F-4D75-894B-F2BE2D48DEF1}"/>
              </a:ext>
            </a:extLst>
          </p:cNvPr>
          <p:cNvSpPr>
            <a:spLocks noChangeShapeType="1"/>
          </p:cNvSpPr>
          <p:nvPr/>
        </p:nvSpPr>
        <p:spPr bwMode="auto">
          <a:xfrm>
            <a:off x="2514600" y="3124200"/>
            <a:ext cx="14478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4" name="Line 12">
            <a:extLst>
              <a:ext uri="{FF2B5EF4-FFF2-40B4-BE49-F238E27FC236}">
                <a16:creationId xmlns:a16="http://schemas.microsoft.com/office/drawing/2014/main" id="{AE262879-6AD3-47A6-8595-6D42AA9CE227}"/>
              </a:ext>
            </a:extLst>
          </p:cNvPr>
          <p:cNvSpPr>
            <a:spLocks noChangeShapeType="1"/>
          </p:cNvSpPr>
          <p:nvPr/>
        </p:nvSpPr>
        <p:spPr bwMode="auto">
          <a:xfrm>
            <a:off x="3962400" y="3124200"/>
            <a:ext cx="0" cy="16764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5" name="Text Box 13">
            <a:extLst>
              <a:ext uri="{FF2B5EF4-FFF2-40B4-BE49-F238E27FC236}">
                <a16:creationId xmlns:a16="http://schemas.microsoft.com/office/drawing/2014/main" id="{2414305A-AFBD-45A7-99D0-BAFC47CC2959}"/>
              </a:ext>
            </a:extLst>
          </p:cNvPr>
          <p:cNvSpPr txBox="1">
            <a:spLocks noChangeArrowheads="1"/>
          </p:cNvSpPr>
          <p:nvPr/>
        </p:nvSpPr>
        <p:spPr bwMode="auto">
          <a:xfrm>
            <a:off x="2057400" y="4572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t>0</a:t>
            </a:r>
          </a:p>
        </p:txBody>
      </p:sp>
      <p:sp>
        <p:nvSpPr>
          <p:cNvPr id="105486" name="Text Box 14">
            <a:extLst>
              <a:ext uri="{FF2B5EF4-FFF2-40B4-BE49-F238E27FC236}">
                <a16:creationId xmlns:a16="http://schemas.microsoft.com/office/drawing/2014/main" id="{2291FFCC-EE31-4FF2-A662-8D76E9779DAF}"/>
              </a:ext>
            </a:extLst>
          </p:cNvPr>
          <p:cNvSpPr txBox="1">
            <a:spLocks noChangeArrowheads="1"/>
          </p:cNvSpPr>
          <p:nvPr/>
        </p:nvSpPr>
        <p:spPr bwMode="auto">
          <a:xfrm>
            <a:off x="1828800" y="2895600"/>
            <a:ext cx="66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t>0.5</a:t>
            </a:r>
          </a:p>
        </p:txBody>
      </p:sp>
      <p:sp>
        <p:nvSpPr>
          <p:cNvPr id="105487" name="Text Box 15">
            <a:extLst>
              <a:ext uri="{FF2B5EF4-FFF2-40B4-BE49-F238E27FC236}">
                <a16:creationId xmlns:a16="http://schemas.microsoft.com/office/drawing/2014/main" id="{A5A0975D-D6BB-41E1-8EF9-5DD903126253}"/>
              </a:ext>
            </a:extLst>
          </p:cNvPr>
          <p:cNvSpPr txBox="1">
            <a:spLocks noChangeArrowheads="1"/>
          </p:cNvSpPr>
          <p:nvPr/>
        </p:nvSpPr>
        <p:spPr bwMode="auto">
          <a:xfrm>
            <a:off x="2057400" y="13716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t>1</a:t>
            </a:r>
          </a:p>
        </p:txBody>
      </p:sp>
      <p:sp>
        <p:nvSpPr>
          <p:cNvPr id="105488" name="Text Box 16">
            <a:extLst>
              <a:ext uri="{FF2B5EF4-FFF2-40B4-BE49-F238E27FC236}">
                <a16:creationId xmlns:a16="http://schemas.microsoft.com/office/drawing/2014/main" id="{1985E245-FD69-42E9-A832-1814CBCD921E}"/>
              </a:ext>
            </a:extLst>
          </p:cNvPr>
          <p:cNvSpPr txBox="1">
            <a:spLocks noChangeArrowheads="1"/>
          </p:cNvSpPr>
          <p:nvPr/>
        </p:nvSpPr>
        <p:spPr bwMode="auto">
          <a:xfrm>
            <a:off x="3657600" y="4876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i="1">
                <a:solidFill>
                  <a:srgbClr val="FF0000"/>
                </a:solidFill>
              </a:rPr>
              <a:t>t</a:t>
            </a:r>
            <a:r>
              <a:rPr lang="en-US" altLang="zh-CN" sz="2400" b="1" i="1" baseline="-25000">
                <a:solidFill>
                  <a:srgbClr val="FF0000"/>
                </a:solidFill>
              </a:rPr>
              <a:t>1/2</a:t>
            </a:r>
            <a:endParaRPr lang="zh-CN" altLang="en-US" sz="2400" b="1" i="1" baseline="-25000">
              <a:solidFill>
                <a:srgbClr val="FF0000"/>
              </a:solidFill>
            </a:endParaRPr>
          </a:p>
        </p:txBody>
      </p:sp>
      <p:sp>
        <p:nvSpPr>
          <p:cNvPr id="105489" name="Text Box 17">
            <a:extLst>
              <a:ext uri="{FF2B5EF4-FFF2-40B4-BE49-F238E27FC236}">
                <a16:creationId xmlns:a16="http://schemas.microsoft.com/office/drawing/2014/main" id="{BD00CFEB-27BF-4F79-9ACE-686D7F634B57}"/>
              </a:ext>
            </a:extLst>
          </p:cNvPr>
          <p:cNvSpPr txBox="1">
            <a:spLocks noChangeArrowheads="1"/>
          </p:cNvSpPr>
          <p:nvPr/>
        </p:nvSpPr>
        <p:spPr bwMode="auto">
          <a:xfrm>
            <a:off x="5791200" y="4876800"/>
            <a:ext cx="658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i="1">
                <a:solidFill>
                  <a:srgbClr val="FF0000"/>
                </a:solidFill>
              </a:rPr>
              <a:t>t(s)</a:t>
            </a:r>
            <a:endParaRPr lang="en-US" altLang="zh-CN" sz="2400" b="1" i="1" baseline="-25000">
              <a:solidFill>
                <a:srgbClr val="FF0000"/>
              </a:solidFill>
            </a:endParaRPr>
          </a:p>
        </p:txBody>
      </p:sp>
      <p:sp>
        <p:nvSpPr>
          <p:cNvPr id="2" name="灯片编号占位符 1">
            <a:extLst>
              <a:ext uri="{FF2B5EF4-FFF2-40B4-BE49-F238E27FC236}">
                <a16:creationId xmlns:a16="http://schemas.microsoft.com/office/drawing/2014/main" id="{37EA220A-194E-4B58-BFD5-8E0C2145D505}"/>
              </a:ext>
            </a:extLst>
          </p:cNvPr>
          <p:cNvSpPr>
            <a:spLocks noGrp="1"/>
          </p:cNvSpPr>
          <p:nvPr>
            <p:ph type="sldNum" sz="quarter" idx="12"/>
          </p:nvPr>
        </p:nvSpPr>
        <p:spPr/>
        <p:txBody>
          <a:bodyPr/>
          <a:lstStyle/>
          <a:p>
            <a:fld id="{8A7A6979-0714-4377-B894-6BE4C2D6E202}" type="slidenum">
              <a:rPr lang="en-US" smtClean="0"/>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3" descr="画布">
            <a:extLst>
              <a:ext uri="{FF2B5EF4-FFF2-40B4-BE49-F238E27FC236}">
                <a16:creationId xmlns:a16="http://schemas.microsoft.com/office/drawing/2014/main" id="{DCCB9CBA-D449-4BC3-AF54-2C56204BFEBE}"/>
              </a:ext>
            </a:extLst>
          </p:cNvPr>
          <p:cNvSpPr>
            <a:spLocks noGrp="1" noChangeArrowheads="1"/>
          </p:cNvSpPr>
          <p:nvPr>
            <p:ph idx="1"/>
          </p:nvPr>
        </p:nvSpPr>
        <p:spPr>
          <a:xfrm>
            <a:off x="381000" y="1447800"/>
            <a:ext cx="8382000" cy="4261231"/>
          </a:xfrm>
          <a:blipFill dpi="0" rotWithShape="1">
            <a:blip r:embed="rId2">
              <a:alphaModFix amt="40000"/>
            </a:blip>
            <a:srcRect/>
            <a:tile tx="0" ty="0" sx="100000" sy="100000" flip="none" algn="tl"/>
          </a:blipFill>
          <a:ln/>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indent="0" algn="just" eaLnBrk="1" hangingPunct="1">
              <a:lnSpc>
                <a:spcPct val="115000"/>
              </a:lnSpc>
              <a:buClr>
                <a:srgbClr val="00FF00"/>
              </a:buClr>
              <a:buFont typeface="Wingdings" panose="05000000000000000000" pitchFamily="2" charset="2"/>
              <a:buChar char="v"/>
            </a:pPr>
            <a:r>
              <a:rPr kumimoji="1" lang="zh-CN" altLang="en-US" sz="2800" b="1" dirty="0">
                <a:solidFill>
                  <a:srgbClr val="000099"/>
                </a:solidFill>
                <a:latin typeface="微软雅黑" panose="020B0503020204020204" pitchFamily="34" charset="-122"/>
                <a:ea typeface="微软雅黑" panose="020B0503020204020204" pitchFamily="34" charset="-122"/>
              </a:rPr>
              <a:t>聚合物和小分子熔体的结晶过程相同，包括两个步骤，即</a:t>
            </a:r>
            <a:r>
              <a:rPr kumimoji="1" lang="zh-CN" altLang="en-US" sz="2800" b="1" i="1" dirty="0">
                <a:solidFill>
                  <a:srgbClr val="FF0000"/>
                </a:solidFill>
                <a:latin typeface="微软雅黑" panose="020B0503020204020204" pitchFamily="34" charset="-122"/>
                <a:ea typeface="微软雅黑" panose="020B0503020204020204" pitchFamily="34" charset="-122"/>
              </a:rPr>
              <a:t>晶核的形成</a:t>
            </a:r>
            <a:r>
              <a:rPr kumimoji="1" lang="zh-CN" altLang="en-US" sz="2800" b="1" dirty="0">
                <a:solidFill>
                  <a:srgbClr val="000099"/>
                </a:solidFill>
                <a:latin typeface="微软雅黑" panose="020B0503020204020204" pitchFamily="34" charset="-122"/>
                <a:ea typeface="微软雅黑" panose="020B0503020204020204" pitchFamily="34" charset="-122"/>
              </a:rPr>
              <a:t>和</a:t>
            </a:r>
            <a:r>
              <a:rPr kumimoji="1" lang="zh-CN" altLang="en-US" sz="2800" b="1" i="1" dirty="0">
                <a:solidFill>
                  <a:srgbClr val="FF0000"/>
                </a:solidFill>
                <a:latin typeface="微软雅黑" panose="020B0503020204020204" pitchFamily="34" charset="-122"/>
                <a:ea typeface="微软雅黑" panose="020B0503020204020204" pitchFamily="34" charset="-122"/>
              </a:rPr>
              <a:t>晶粒的生长</a:t>
            </a:r>
            <a:r>
              <a:rPr kumimoji="1" lang="zh-CN" altLang="en-US" sz="2800" b="1" dirty="0">
                <a:solidFill>
                  <a:srgbClr val="000099"/>
                </a:solidFill>
                <a:latin typeface="微软雅黑" panose="020B0503020204020204" pitchFamily="34" charset="-122"/>
                <a:ea typeface="微软雅黑" panose="020B0503020204020204" pitchFamily="34" charset="-122"/>
              </a:rPr>
              <a:t>。</a:t>
            </a:r>
          </a:p>
          <a:p>
            <a:pPr marL="0" indent="0" algn="just" eaLnBrk="1" hangingPunct="1">
              <a:lnSpc>
                <a:spcPct val="115000"/>
              </a:lnSpc>
              <a:buClr>
                <a:srgbClr val="00FF00"/>
              </a:buClr>
              <a:buFont typeface="Wingdings" panose="05000000000000000000" pitchFamily="2" charset="2"/>
              <a:buChar char="v"/>
            </a:pPr>
            <a:r>
              <a:rPr kumimoji="1" lang="zh-CN" altLang="en-US" sz="2400" b="1" dirty="0">
                <a:solidFill>
                  <a:schemeClr val="tx1"/>
                </a:solidFill>
                <a:latin typeface="微软雅黑" panose="020B0503020204020204" pitchFamily="34" charset="-122"/>
                <a:ea typeface="微软雅黑" panose="020B0503020204020204" pitchFamily="34" charset="-122"/>
              </a:rPr>
              <a:t>晶核形成又分为均相成核和异相成核两类</a:t>
            </a:r>
            <a:r>
              <a:rPr kumimoji="1" lang="zh-CN" altLang="en-US" sz="3600" b="1" dirty="0">
                <a:solidFill>
                  <a:schemeClr val="tx1"/>
                </a:solidFill>
                <a:latin typeface="微软雅黑" panose="020B0503020204020204" pitchFamily="34" charset="-122"/>
                <a:ea typeface="微软雅黑" panose="020B0503020204020204" pitchFamily="34" charset="-122"/>
              </a:rPr>
              <a:t>。</a:t>
            </a:r>
          </a:p>
          <a:p>
            <a:pPr marL="0" indent="0" algn="just" eaLnBrk="1" hangingPunct="1">
              <a:lnSpc>
                <a:spcPct val="115000"/>
              </a:lnSpc>
              <a:buClr>
                <a:srgbClr val="00FF00"/>
              </a:buClr>
              <a:buFont typeface="Wingdings" panose="05000000000000000000" pitchFamily="2" charset="2"/>
              <a:buChar char="v"/>
            </a:pPr>
            <a:r>
              <a:rPr kumimoji="1" lang="zh-CN" altLang="en-US" sz="2400" b="1" dirty="0">
                <a:solidFill>
                  <a:srgbClr val="FF0000"/>
                </a:solidFill>
                <a:latin typeface="微软雅黑" panose="020B0503020204020204" pitchFamily="34" charset="-122"/>
                <a:ea typeface="微软雅黑" panose="020B0503020204020204" pitchFamily="34" charset="-122"/>
              </a:rPr>
              <a:t>均相成核</a:t>
            </a:r>
            <a:r>
              <a:rPr kumimoji="1" lang="zh-CN" altLang="en-US" sz="2400" b="1" dirty="0">
                <a:solidFill>
                  <a:srgbClr val="000099"/>
                </a:solidFill>
                <a:latin typeface="微软雅黑" panose="020B0503020204020204" pitchFamily="34" charset="-122"/>
                <a:ea typeface="微软雅黑" panose="020B0503020204020204" pitchFamily="34" charset="-122"/>
              </a:rPr>
              <a:t>为熔体中的高分子链段依靠热运动形成有序排列的链束（晶核），有时间依赖性。</a:t>
            </a:r>
            <a:endParaRPr kumimoji="1" lang="en-US" altLang="zh-CN" sz="2400" b="1" dirty="0">
              <a:solidFill>
                <a:srgbClr val="000099"/>
              </a:solidFill>
              <a:latin typeface="微软雅黑" panose="020B0503020204020204" pitchFamily="34" charset="-122"/>
              <a:ea typeface="微软雅黑" panose="020B0503020204020204" pitchFamily="34" charset="-122"/>
            </a:endParaRPr>
          </a:p>
          <a:p>
            <a:pPr marL="0" indent="0" algn="just" eaLnBrk="1" hangingPunct="1">
              <a:lnSpc>
                <a:spcPct val="115000"/>
              </a:lnSpc>
              <a:buClr>
                <a:srgbClr val="00FF00"/>
              </a:buClr>
              <a:buFont typeface="Wingdings" panose="05000000000000000000" pitchFamily="2" charset="2"/>
              <a:buChar char="v"/>
            </a:pPr>
            <a:r>
              <a:rPr kumimoji="1" lang="zh-CN" altLang="en-US" sz="2400" b="1" dirty="0">
                <a:solidFill>
                  <a:srgbClr val="FF0000"/>
                </a:solidFill>
                <a:latin typeface="微软雅黑" panose="020B0503020204020204" pitchFamily="34" charset="-122"/>
                <a:ea typeface="微软雅黑" panose="020B0503020204020204" pitchFamily="34" charset="-122"/>
              </a:rPr>
              <a:t>异相成核</a:t>
            </a:r>
            <a:r>
              <a:rPr kumimoji="1" lang="zh-CN" altLang="en-US" sz="2400" b="1" dirty="0">
                <a:solidFill>
                  <a:srgbClr val="000099"/>
                </a:solidFill>
                <a:latin typeface="微软雅黑" panose="020B0503020204020204" pitchFamily="34" charset="-122"/>
                <a:ea typeface="微软雅黑" panose="020B0503020204020204" pitchFamily="34" charset="-122"/>
              </a:rPr>
              <a:t>则以外来杂质、未完全熔融的残余结晶聚合物或容器的器壁为中心，吸附熔体的高分子链有序排列而形成的核，固常为瞬时成核，与时间无关</a:t>
            </a:r>
            <a:r>
              <a:rPr kumimoji="1" lang="zh-CN" altLang="en-US" sz="2800" b="1" dirty="0">
                <a:solidFill>
                  <a:srgbClr val="000099"/>
                </a:solidFill>
                <a:latin typeface="微软雅黑" panose="020B0503020204020204" pitchFamily="34" charset="-122"/>
                <a:ea typeface="微软雅黑" panose="020B0503020204020204" pitchFamily="34" charset="-122"/>
              </a:rPr>
              <a:t>。</a:t>
            </a:r>
            <a:endParaRPr kumimoji="1" lang="en-US" altLang="zh-CN" sz="2800" b="1" dirty="0">
              <a:solidFill>
                <a:srgbClr val="000099"/>
              </a:solidFill>
              <a:latin typeface="微软雅黑" panose="020B0503020204020204" pitchFamily="34" charset="-122"/>
              <a:ea typeface="微软雅黑" panose="020B0503020204020204" pitchFamily="34" charset="-122"/>
            </a:endParaRPr>
          </a:p>
        </p:txBody>
      </p:sp>
      <p:sp>
        <p:nvSpPr>
          <p:cNvPr id="145412" name="Rectangle 4">
            <a:extLst>
              <a:ext uri="{FF2B5EF4-FFF2-40B4-BE49-F238E27FC236}">
                <a16:creationId xmlns:a16="http://schemas.microsoft.com/office/drawing/2014/main" id="{232BC87F-E7B7-458C-A2EC-FB9D97ED4F4C}"/>
              </a:ext>
            </a:extLst>
          </p:cNvPr>
          <p:cNvSpPr>
            <a:spLocks noChangeArrowheads="1"/>
          </p:cNvSpPr>
          <p:nvPr/>
        </p:nvSpPr>
        <p:spPr bwMode="auto">
          <a:xfrm>
            <a:off x="457200" y="381000"/>
            <a:ext cx="4179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Avrami  Equation</a:t>
            </a:r>
            <a:endParaRPr lang="zh-CN" altLang="en-US"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59611AF8-5B92-497D-9E67-108B0A9EB101}"/>
              </a:ext>
            </a:extLst>
          </p:cNvPr>
          <p:cNvSpPr>
            <a:spLocks noGrp="1"/>
          </p:cNvSpPr>
          <p:nvPr>
            <p:ph type="sldNum" sz="quarter" idx="12"/>
          </p:nvPr>
        </p:nvSpPr>
        <p:spPr/>
        <p:txBody>
          <a:bodyPr/>
          <a:lstStyle/>
          <a:p>
            <a:fld id="{8A7A6979-0714-4377-B894-6BE4C2D6E202}" type="slidenum">
              <a:rPr lang="en-US" smtClean="0"/>
              <a:pPr/>
              <a:t>65</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a:extLst>
              <a:ext uri="{FF2B5EF4-FFF2-40B4-BE49-F238E27FC236}">
                <a16:creationId xmlns:a16="http://schemas.microsoft.com/office/drawing/2014/main" id="{B3FCDE0B-CF3D-4C76-984C-14BA8B243B26}"/>
              </a:ext>
            </a:extLst>
          </p:cNvPr>
          <p:cNvGraphicFramePr>
            <a:graphicFrameLocks noChangeAspect="1"/>
          </p:cNvGraphicFramePr>
          <p:nvPr/>
        </p:nvGraphicFramePr>
        <p:xfrm>
          <a:off x="4800600" y="2286000"/>
          <a:ext cx="3200400" cy="1066800"/>
        </p:xfrm>
        <a:graphic>
          <a:graphicData uri="http://schemas.openxmlformats.org/presentationml/2006/ole">
            <mc:AlternateContent xmlns:mc="http://schemas.openxmlformats.org/markup-compatibility/2006">
              <mc:Choice xmlns:v="urn:schemas-microsoft-com:vml" Requires="v">
                <p:oleObj spid="_x0000_s106702" r:id="rId4" imgW="1345616" imgH="444307" progId="Equation.3">
                  <p:embed/>
                </p:oleObj>
              </mc:Choice>
              <mc:Fallback>
                <p:oleObj r:id="rId4" imgW="1345616" imgH="44430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200400" cy="1066800"/>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06499" name="Object 3">
            <a:extLst>
              <a:ext uri="{FF2B5EF4-FFF2-40B4-BE49-F238E27FC236}">
                <a16:creationId xmlns:a16="http://schemas.microsoft.com/office/drawing/2014/main" id="{47500A91-4AD8-4430-8591-DEFEE43E236F}"/>
              </a:ext>
            </a:extLst>
          </p:cNvPr>
          <p:cNvGraphicFramePr>
            <a:graphicFrameLocks noChangeAspect="1"/>
          </p:cNvGraphicFramePr>
          <p:nvPr/>
        </p:nvGraphicFramePr>
        <p:xfrm>
          <a:off x="4800600" y="3581400"/>
          <a:ext cx="3962400" cy="965200"/>
        </p:xfrm>
        <a:graphic>
          <a:graphicData uri="http://schemas.openxmlformats.org/presentationml/2006/ole">
            <mc:AlternateContent xmlns:mc="http://schemas.openxmlformats.org/markup-compatibility/2006">
              <mc:Choice xmlns:v="urn:schemas-microsoft-com:vml" Requires="v">
                <p:oleObj spid="_x0000_s106703" r:id="rId6" imgW="1841500" imgH="444500" progId="Equation.3">
                  <p:embed/>
                </p:oleObj>
              </mc:Choice>
              <mc:Fallback>
                <p:oleObj r:id="rId6" imgW="1841500" imgH="4445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3581400"/>
                        <a:ext cx="3962400" cy="965200"/>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01" name="Text Box 5">
            <a:extLst>
              <a:ext uri="{FF2B5EF4-FFF2-40B4-BE49-F238E27FC236}">
                <a16:creationId xmlns:a16="http://schemas.microsoft.com/office/drawing/2014/main" id="{420D1085-AE50-4EC3-965F-97BC95836B9B}"/>
              </a:ext>
            </a:extLst>
          </p:cNvPr>
          <p:cNvSpPr txBox="1">
            <a:spLocks noChangeArrowheads="1"/>
          </p:cNvSpPr>
          <p:nvPr/>
        </p:nvSpPr>
        <p:spPr bwMode="auto">
          <a:xfrm>
            <a:off x="4724400" y="5867400"/>
            <a:ext cx="4394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FF0000"/>
                </a:solidFill>
                <a:latin typeface="Comic Sans MS" panose="030F0702030302020204" pitchFamily="66" charset="0"/>
                <a:ea typeface="楷体_GB2312" pitchFamily="49" charset="-122"/>
              </a:rPr>
              <a:t>主期结晶：</a:t>
            </a:r>
            <a:r>
              <a:rPr kumimoji="1" lang="zh-CN" altLang="en-US" sz="2000" b="1">
                <a:solidFill>
                  <a:srgbClr val="0000FF"/>
                </a:solidFill>
                <a:latin typeface="Comic Sans MS" panose="030F0702030302020204" pitchFamily="66" charset="0"/>
                <a:ea typeface="楷体_GB2312" pitchFamily="49" charset="-122"/>
              </a:rPr>
              <a:t>可用</a:t>
            </a:r>
            <a:r>
              <a:rPr kumimoji="1" lang="en-US" altLang="zh-CN" sz="2000" b="1">
                <a:solidFill>
                  <a:srgbClr val="0000FF"/>
                </a:solidFill>
                <a:latin typeface="Comic Sans MS" panose="030F0702030302020204" pitchFamily="66" charset="0"/>
                <a:ea typeface="楷体_GB2312" pitchFamily="49" charset="-122"/>
              </a:rPr>
              <a:t>Avrami</a:t>
            </a:r>
            <a:r>
              <a:rPr kumimoji="1" lang="zh-CN" altLang="en-US" sz="2000" b="1">
                <a:solidFill>
                  <a:srgbClr val="0000FF"/>
                </a:solidFill>
                <a:latin typeface="Comic Sans MS" panose="030F0702030302020204" pitchFamily="66" charset="0"/>
                <a:ea typeface="楷体_GB2312" pitchFamily="49" charset="-122"/>
              </a:rPr>
              <a:t>方程定量描述的聚合物前期结晶</a:t>
            </a:r>
          </a:p>
        </p:txBody>
      </p:sp>
      <p:sp>
        <p:nvSpPr>
          <p:cNvPr id="106502" name="Line 6">
            <a:extLst>
              <a:ext uri="{FF2B5EF4-FFF2-40B4-BE49-F238E27FC236}">
                <a16:creationId xmlns:a16="http://schemas.microsoft.com/office/drawing/2014/main" id="{C67C171F-080B-4C77-9C58-F972CF9A7E67}"/>
              </a:ext>
            </a:extLst>
          </p:cNvPr>
          <p:cNvSpPr>
            <a:spLocks noChangeShapeType="1"/>
          </p:cNvSpPr>
          <p:nvPr/>
        </p:nvSpPr>
        <p:spPr bwMode="auto">
          <a:xfrm flipH="1" flipV="1">
            <a:off x="2895600" y="4343400"/>
            <a:ext cx="1828800" cy="1600200"/>
          </a:xfrm>
          <a:prstGeom prst="line">
            <a:avLst/>
          </a:prstGeom>
          <a:noFill/>
          <a:ln w="38100" cap="sq">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03" name="Line 7">
            <a:extLst>
              <a:ext uri="{FF2B5EF4-FFF2-40B4-BE49-F238E27FC236}">
                <a16:creationId xmlns:a16="http://schemas.microsoft.com/office/drawing/2014/main" id="{8684B434-4C6B-4B4F-AE85-DE71BAB6AB21}"/>
              </a:ext>
            </a:extLst>
          </p:cNvPr>
          <p:cNvSpPr>
            <a:spLocks noChangeShapeType="1"/>
          </p:cNvSpPr>
          <p:nvPr/>
        </p:nvSpPr>
        <p:spPr bwMode="auto">
          <a:xfrm flipH="1" flipV="1">
            <a:off x="3505200" y="3124200"/>
            <a:ext cx="1295400" cy="1828800"/>
          </a:xfrm>
          <a:prstGeom prst="line">
            <a:avLst/>
          </a:prstGeom>
          <a:noFill/>
          <a:ln w="38100" cap="sq">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04" name="Text Box 8">
            <a:extLst>
              <a:ext uri="{FF2B5EF4-FFF2-40B4-BE49-F238E27FC236}">
                <a16:creationId xmlns:a16="http://schemas.microsoft.com/office/drawing/2014/main" id="{08614EA2-ACDB-4338-ACF2-3D839B9AFC33}"/>
              </a:ext>
            </a:extLst>
          </p:cNvPr>
          <p:cNvSpPr txBox="1">
            <a:spLocks noChangeArrowheads="1"/>
          </p:cNvSpPr>
          <p:nvPr/>
        </p:nvSpPr>
        <p:spPr bwMode="auto">
          <a:xfrm>
            <a:off x="4800600" y="4876800"/>
            <a:ext cx="40290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FF0000"/>
                </a:solidFill>
                <a:latin typeface="Comic Sans MS" panose="030F0702030302020204" pitchFamily="66" charset="0"/>
                <a:ea typeface="楷体_GB2312" pitchFamily="49" charset="-122"/>
              </a:rPr>
              <a:t>次期（二次）结晶：</a:t>
            </a:r>
            <a:r>
              <a:rPr kumimoji="1" lang="zh-CN" altLang="en-US" sz="2000" b="1">
                <a:solidFill>
                  <a:srgbClr val="0000FF"/>
                </a:solidFill>
                <a:latin typeface="Comic Sans MS" panose="030F0702030302020204" pitchFamily="66" charset="0"/>
                <a:ea typeface="楷体_GB2312" pitchFamily="49" charset="-122"/>
              </a:rPr>
              <a:t>偏离</a:t>
            </a:r>
            <a:r>
              <a:rPr kumimoji="1" lang="en-US" altLang="zh-CN" sz="2000" b="1" i="1">
                <a:solidFill>
                  <a:srgbClr val="0000FF"/>
                </a:solidFill>
                <a:latin typeface="Comic Sans MS" panose="030F0702030302020204" pitchFamily="66" charset="0"/>
                <a:ea typeface="楷体_GB2312" pitchFamily="49" charset="-122"/>
              </a:rPr>
              <a:t>Avrami</a:t>
            </a:r>
            <a:r>
              <a:rPr kumimoji="1" lang="zh-CN" altLang="en-US" sz="2000" b="1">
                <a:solidFill>
                  <a:srgbClr val="0000FF"/>
                </a:solidFill>
                <a:latin typeface="Comic Sans MS" panose="030F0702030302020204" pitchFamily="66" charset="0"/>
                <a:ea typeface="楷体_GB2312" pitchFamily="49" charset="-122"/>
              </a:rPr>
              <a:t>方程的聚合物后期结晶</a:t>
            </a:r>
          </a:p>
        </p:txBody>
      </p:sp>
      <p:sp>
        <p:nvSpPr>
          <p:cNvPr id="106505" name="Rectangle 9">
            <a:extLst>
              <a:ext uri="{FF2B5EF4-FFF2-40B4-BE49-F238E27FC236}">
                <a16:creationId xmlns:a16="http://schemas.microsoft.com/office/drawing/2014/main" id="{C3878F65-EB56-43D1-B5C8-27A26FFC29F5}"/>
              </a:ext>
            </a:extLst>
          </p:cNvPr>
          <p:cNvSpPr>
            <a:spLocks noChangeArrowheads="1"/>
          </p:cNvSpPr>
          <p:nvPr/>
        </p:nvSpPr>
        <p:spPr bwMode="auto">
          <a:xfrm>
            <a:off x="457200" y="381000"/>
            <a:ext cx="4179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Avrami  Equation</a:t>
            </a:r>
            <a:endParaRPr lang="zh-CN" altLang="en-US"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106506" name="Text Box 10">
            <a:extLst>
              <a:ext uri="{FF2B5EF4-FFF2-40B4-BE49-F238E27FC236}">
                <a16:creationId xmlns:a16="http://schemas.microsoft.com/office/drawing/2014/main" id="{F2CC44D2-7A95-4FC4-ADD8-7276D4715DD9}"/>
              </a:ext>
            </a:extLst>
          </p:cNvPr>
          <p:cNvSpPr txBox="1">
            <a:spLocks noChangeArrowheads="1"/>
          </p:cNvSpPr>
          <p:nvPr/>
        </p:nvSpPr>
        <p:spPr bwMode="auto">
          <a:xfrm>
            <a:off x="228600" y="1143000"/>
            <a:ext cx="8686800" cy="1073150"/>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15000"/>
              </a:spcBef>
              <a:buFont typeface="Wingdings" panose="05000000000000000000" pitchFamily="2" charset="2"/>
              <a:buChar char="v"/>
            </a:pPr>
            <a:r>
              <a:rPr kumimoji="1" lang="zh-CN" altLang="en-US" sz="2400" b="1">
                <a:solidFill>
                  <a:schemeClr val="bg1"/>
                </a:solidFill>
                <a:latin typeface="Times New Roman" panose="02020603050405020304" pitchFamily="18" charset="0"/>
                <a:cs typeface="Times New Roman" panose="02020603050405020304" pitchFamily="18" charset="0"/>
              </a:rPr>
              <a:t>聚合物的等温结晶过程与小分子物质相似，也可以用</a:t>
            </a:r>
            <a:r>
              <a:rPr lang="en-US" altLang="zh-CN" sz="2800" b="1" i="1">
                <a:solidFill>
                  <a:srgbClr val="FFFF00"/>
                </a:solidFill>
                <a:latin typeface="Times New Roman" panose="02020603050405020304" pitchFamily="18" charset="0"/>
                <a:ea typeface="隶书" panose="02010509060101010101" pitchFamily="49" charset="-122"/>
                <a:cs typeface="Times New Roman" panose="02020603050405020304" pitchFamily="18" charset="0"/>
              </a:rPr>
              <a:t>Avrami  Equation</a:t>
            </a:r>
            <a:r>
              <a:rPr lang="zh-CN" altLang="en-US" sz="2800" b="1" i="1">
                <a:solidFill>
                  <a:srgbClr val="FFFF00"/>
                </a:solidFill>
                <a:latin typeface="Times New Roman" panose="02020603050405020304" pitchFamily="18" charset="0"/>
                <a:ea typeface="隶书" panose="02010509060101010101" pitchFamily="49" charset="-122"/>
                <a:cs typeface="Times New Roman" panose="02020603050405020304" pitchFamily="18" charset="0"/>
              </a:rPr>
              <a:t>来描述。</a:t>
            </a:r>
          </a:p>
        </p:txBody>
      </p:sp>
      <p:sp>
        <p:nvSpPr>
          <p:cNvPr id="106508" name="Freeform 12">
            <a:extLst>
              <a:ext uri="{FF2B5EF4-FFF2-40B4-BE49-F238E27FC236}">
                <a16:creationId xmlns:a16="http://schemas.microsoft.com/office/drawing/2014/main" id="{38EE3C1C-4CC9-4FBB-A7CE-AA8427744113}"/>
              </a:ext>
            </a:extLst>
          </p:cNvPr>
          <p:cNvSpPr>
            <a:spLocks/>
          </p:cNvSpPr>
          <p:nvPr/>
        </p:nvSpPr>
        <p:spPr bwMode="auto">
          <a:xfrm>
            <a:off x="1295400" y="3429000"/>
            <a:ext cx="914400" cy="2209800"/>
          </a:xfrm>
          <a:custGeom>
            <a:avLst/>
            <a:gdLst>
              <a:gd name="T0" fmla="*/ 576 w 576"/>
              <a:gd name="T1" fmla="*/ 0 h 1392"/>
              <a:gd name="T2" fmla="*/ 316 w 576"/>
              <a:gd name="T3" fmla="*/ 584 h 1392"/>
              <a:gd name="T4" fmla="*/ 0 w 576"/>
              <a:gd name="T5" fmla="*/ 1392 h 1392"/>
            </a:gdLst>
            <a:ahLst/>
            <a:cxnLst>
              <a:cxn ang="0">
                <a:pos x="T0" y="T1"/>
              </a:cxn>
              <a:cxn ang="0">
                <a:pos x="T2" y="T3"/>
              </a:cxn>
              <a:cxn ang="0">
                <a:pos x="T4" y="T5"/>
              </a:cxn>
            </a:cxnLst>
            <a:rect l="0" t="0" r="r" b="b"/>
            <a:pathLst>
              <a:path w="576" h="1392">
                <a:moveTo>
                  <a:pt x="576" y="0"/>
                </a:moveTo>
                <a:lnTo>
                  <a:pt x="316" y="584"/>
                </a:lnTo>
                <a:lnTo>
                  <a:pt x="0" y="1392"/>
                </a:lnTo>
              </a:path>
            </a:pathLst>
          </a:custGeom>
          <a:noFill/>
          <a:ln w="28575" cmpd="sng">
            <a:solidFill>
              <a:schemeClr val="folHlink"/>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09" name="Line 13">
            <a:extLst>
              <a:ext uri="{FF2B5EF4-FFF2-40B4-BE49-F238E27FC236}">
                <a16:creationId xmlns:a16="http://schemas.microsoft.com/office/drawing/2014/main" id="{7AFEA91D-3051-44CB-9D9E-1293BC12905C}"/>
              </a:ext>
            </a:extLst>
          </p:cNvPr>
          <p:cNvSpPr>
            <a:spLocks noChangeShapeType="1"/>
          </p:cNvSpPr>
          <p:nvPr/>
        </p:nvSpPr>
        <p:spPr bwMode="auto">
          <a:xfrm>
            <a:off x="914400" y="5791200"/>
            <a:ext cx="297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0" name="Line 14">
            <a:extLst>
              <a:ext uri="{FF2B5EF4-FFF2-40B4-BE49-F238E27FC236}">
                <a16:creationId xmlns:a16="http://schemas.microsoft.com/office/drawing/2014/main" id="{5708AE6B-A09B-406D-A6E1-A9705A6C50EA}"/>
              </a:ext>
            </a:extLst>
          </p:cNvPr>
          <p:cNvSpPr>
            <a:spLocks noChangeShapeType="1"/>
          </p:cNvSpPr>
          <p:nvPr/>
        </p:nvSpPr>
        <p:spPr bwMode="auto">
          <a:xfrm flipV="1">
            <a:off x="914400" y="2743200"/>
            <a:ext cx="0" cy="3048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1" name="Freeform 15">
            <a:extLst>
              <a:ext uri="{FF2B5EF4-FFF2-40B4-BE49-F238E27FC236}">
                <a16:creationId xmlns:a16="http://schemas.microsoft.com/office/drawing/2014/main" id="{8F2363AA-7761-478B-A7CF-36E6D8362A09}"/>
              </a:ext>
            </a:extLst>
          </p:cNvPr>
          <p:cNvSpPr>
            <a:spLocks/>
          </p:cNvSpPr>
          <p:nvPr/>
        </p:nvSpPr>
        <p:spPr bwMode="auto">
          <a:xfrm>
            <a:off x="1676400" y="3276600"/>
            <a:ext cx="1066800" cy="2362200"/>
          </a:xfrm>
          <a:custGeom>
            <a:avLst/>
            <a:gdLst>
              <a:gd name="T0" fmla="*/ 672 w 672"/>
              <a:gd name="T1" fmla="*/ 0 h 1488"/>
              <a:gd name="T2" fmla="*/ 528 w 672"/>
              <a:gd name="T3" fmla="*/ 144 h 1488"/>
              <a:gd name="T4" fmla="*/ 336 w 672"/>
              <a:gd name="T5" fmla="*/ 624 h 1488"/>
              <a:gd name="T6" fmla="*/ 0 w 672"/>
              <a:gd name="T7" fmla="*/ 1488 h 1488"/>
            </a:gdLst>
            <a:ahLst/>
            <a:cxnLst>
              <a:cxn ang="0">
                <a:pos x="T0" y="T1"/>
              </a:cxn>
              <a:cxn ang="0">
                <a:pos x="T2" y="T3"/>
              </a:cxn>
              <a:cxn ang="0">
                <a:pos x="T4" y="T5"/>
              </a:cxn>
              <a:cxn ang="0">
                <a:pos x="T6" y="T7"/>
              </a:cxn>
            </a:cxnLst>
            <a:rect l="0" t="0" r="r" b="b"/>
            <a:pathLst>
              <a:path w="672" h="1488">
                <a:moveTo>
                  <a:pt x="672" y="0"/>
                </a:moveTo>
                <a:cubicBezTo>
                  <a:pt x="628" y="20"/>
                  <a:pt x="584" y="40"/>
                  <a:pt x="528" y="144"/>
                </a:cubicBezTo>
                <a:cubicBezTo>
                  <a:pt x="472" y="248"/>
                  <a:pt x="424" y="400"/>
                  <a:pt x="336" y="624"/>
                </a:cubicBezTo>
                <a:cubicBezTo>
                  <a:pt x="248" y="848"/>
                  <a:pt x="124" y="1168"/>
                  <a:pt x="0" y="1488"/>
                </a:cubicBez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2" name="Freeform 16">
            <a:extLst>
              <a:ext uri="{FF2B5EF4-FFF2-40B4-BE49-F238E27FC236}">
                <a16:creationId xmlns:a16="http://schemas.microsoft.com/office/drawing/2014/main" id="{27AD7D21-7327-460C-93A2-C55F89982793}"/>
              </a:ext>
            </a:extLst>
          </p:cNvPr>
          <p:cNvSpPr>
            <a:spLocks/>
          </p:cNvSpPr>
          <p:nvPr/>
        </p:nvSpPr>
        <p:spPr bwMode="auto">
          <a:xfrm>
            <a:off x="1981200" y="3124200"/>
            <a:ext cx="1143000" cy="2514600"/>
          </a:xfrm>
          <a:custGeom>
            <a:avLst/>
            <a:gdLst>
              <a:gd name="T0" fmla="*/ 672 w 672"/>
              <a:gd name="T1" fmla="*/ 0 h 1488"/>
              <a:gd name="T2" fmla="*/ 528 w 672"/>
              <a:gd name="T3" fmla="*/ 144 h 1488"/>
              <a:gd name="T4" fmla="*/ 336 w 672"/>
              <a:gd name="T5" fmla="*/ 624 h 1488"/>
              <a:gd name="T6" fmla="*/ 0 w 672"/>
              <a:gd name="T7" fmla="*/ 1488 h 1488"/>
            </a:gdLst>
            <a:ahLst/>
            <a:cxnLst>
              <a:cxn ang="0">
                <a:pos x="T0" y="T1"/>
              </a:cxn>
              <a:cxn ang="0">
                <a:pos x="T2" y="T3"/>
              </a:cxn>
              <a:cxn ang="0">
                <a:pos x="T4" y="T5"/>
              </a:cxn>
              <a:cxn ang="0">
                <a:pos x="T6" y="T7"/>
              </a:cxn>
            </a:cxnLst>
            <a:rect l="0" t="0" r="r" b="b"/>
            <a:pathLst>
              <a:path w="672" h="1488">
                <a:moveTo>
                  <a:pt x="672" y="0"/>
                </a:moveTo>
                <a:cubicBezTo>
                  <a:pt x="628" y="20"/>
                  <a:pt x="584" y="40"/>
                  <a:pt x="528" y="144"/>
                </a:cubicBezTo>
                <a:cubicBezTo>
                  <a:pt x="472" y="248"/>
                  <a:pt x="424" y="400"/>
                  <a:pt x="336" y="624"/>
                </a:cubicBezTo>
                <a:cubicBezTo>
                  <a:pt x="248" y="848"/>
                  <a:pt x="124" y="1168"/>
                  <a:pt x="0" y="1488"/>
                </a:cubicBez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3" name="Freeform 17">
            <a:extLst>
              <a:ext uri="{FF2B5EF4-FFF2-40B4-BE49-F238E27FC236}">
                <a16:creationId xmlns:a16="http://schemas.microsoft.com/office/drawing/2014/main" id="{B7F5C96F-C473-4AA4-9F2B-FAF997BDF831}"/>
              </a:ext>
            </a:extLst>
          </p:cNvPr>
          <p:cNvSpPr>
            <a:spLocks/>
          </p:cNvSpPr>
          <p:nvPr/>
        </p:nvSpPr>
        <p:spPr bwMode="auto">
          <a:xfrm>
            <a:off x="2362200" y="3048000"/>
            <a:ext cx="1219200" cy="2590800"/>
          </a:xfrm>
          <a:custGeom>
            <a:avLst/>
            <a:gdLst>
              <a:gd name="T0" fmla="*/ 672 w 672"/>
              <a:gd name="T1" fmla="*/ 0 h 1488"/>
              <a:gd name="T2" fmla="*/ 528 w 672"/>
              <a:gd name="T3" fmla="*/ 144 h 1488"/>
              <a:gd name="T4" fmla="*/ 336 w 672"/>
              <a:gd name="T5" fmla="*/ 624 h 1488"/>
              <a:gd name="T6" fmla="*/ 0 w 672"/>
              <a:gd name="T7" fmla="*/ 1488 h 1488"/>
            </a:gdLst>
            <a:ahLst/>
            <a:cxnLst>
              <a:cxn ang="0">
                <a:pos x="T0" y="T1"/>
              </a:cxn>
              <a:cxn ang="0">
                <a:pos x="T2" y="T3"/>
              </a:cxn>
              <a:cxn ang="0">
                <a:pos x="T4" y="T5"/>
              </a:cxn>
              <a:cxn ang="0">
                <a:pos x="T6" y="T7"/>
              </a:cxn>
            </a:cxnLst>
            <a:rect l="0" t="0" r="r" b="b"/>
            <a:pathLst>
              <a:path w="672" h="1488">
                <a:moveTo>
                  <a:pt x="672" y="0"/>
                </a:moveTo>
                <a:cubicBezTo>
                  <a:pt x="628" y="20"/>
                  <a:pt x="584" y="40"/>
                  <a:pt x="528" y="144"/>
                </a:cubicBezTo>
                <a:cubicBezTo>
                  <a:pt x="472" y="248"/>
                  <a:pt x="424" y="400"/>
                  <a:pt x="336" y="624"/>
                </a:cubicBezTo>
                <a:cubicBezTo>
                  <a:pt x="248" y="848"/>
                  <a:pt x="124" y="1168"/>
                  <a:pt x="0" y="1488"/>
                </a:cubicBez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4" name="Object 18">
            <a:extLst>
              <a:ext uri="{FF2B5EF4-FFF2-40B4-BE49-F238E27FC236}">
                <a16:creationId xmlns:a16="http://schemas.microsoft.com/office/drawing/2014/main" id="{F4F6BAFF-971E-4726-B6AB-83C16DB9CC08}"/>
              </a:ext>
            </a:extLst>
          </p:cNvPr>
          <p:cNvGraphicFramePr>
            <a:graphicFrameLocks noChangeAspect="1"/>
          </p:cNvGraphicFramePr>
          <p:nvPr/>
        </p:nvGraphicFramePr>
        <p:xfrm>
          <a:off x="990600" y="2514600"/>
          <a:ext cx="1268413" cy="573088"/>
        </p:xfrm>
        <a:graphic>
          <a:graphicData uri="http://schemas.openxmlformats.org/presentationml/2006/ole">
            <mc:AlternateContent xmlns:mc="http://schemas.openxmlformats.org/markup-compatibility/2006">
              <mc:Choice xmlns:v="urn:schemas-microsoft-com:vml" Requires="v">
                <p:oleObj spid="_x0000_s106704" name="公式" r:id="rId8" imgW="965160" imgH="431640" progId="Equation.3">
                  <p:embed/>
                </p:oleObj>
              </mc:Choice>
              <mc:Fallback>
                <p:oleObj name="公式" r:id="rId8" imgW="965160" imgH="431640"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2514600"/>
                        <a:ext cx="1268413" cy="573088"/>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15" name="Object 19">
            <a:extLst>
              <a:ext uri="{FF2B5EF4-FFF2-40B4-BE49-F238E27FC236}">
                <a16:creationId xmlns:a16="http://schemas.microsoft.com/office/drawing/2014/main" id="{3706E971-14A1-4F24-8835-AF7926C2884A}"/>
              </a:ext>
            </a:extLst>
          </p:cNvPr>
          <p:cNvGraphicFramePr>
            <a:graphicFrameLocks noChangeAspect="1"/>
          </p:cNvGraphicFramePr>
          <p:nvPr/>
        </p:nvGraphicFramePr>
        <p:xfrm>
          <a:off x="3962400" y="5638800"/>
          <a:ext cx="431800" cy="385763"/>
        </p:xfrm>
        <a:graphic>
          <a:graphicData uri="http://schemas.openxmlformats.org/presentationml/2006/ole">
            <mc:AlternateContent xmlns:mc="http://schemas.openxmlformats.org/markup-compatibility/2006">
              <mc:Choice xmlns:v="urn:schemas-microsoft-com:vml" Requires="v">
                <p:oleObj spid="_x0000_s106705" name="公式" r:id="rId10" imgW="228600" imgH="203040" progId="Equation.3">
                  <p:embed/>
                </p:oleObj>
              </mc:Choice>
              <mc:Fallback>
                <p:oleObj name="公式" r:id="rId10" imgW="228600" imgH="203040"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5638800"/>
                        <a:ext cx="43180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oleObj>
              </mc:Fallback>
            </mc:AlternateContent>
          </a:graphicData>
        </a:graphic>
      </p:graphicFrame>
      <p:graphicFrame>
        <p:nvGraphicFramePr>
          <p:cNvPr id="106516" name="Object 20">
            <a:extLst>
              <a:ext uri="{FF2B5EF4-FFF2-40B4-BE49-F238E27FC236}">
                <a16:creationId xmlns:a16="http://schemas.microsoft.com/office/drawing/2014/main" id="{24AC9D19-A0FB-4AA0-89F2-5ACF692A6EB1}"/>
              </a:ext>
            </a:extLst>
          </p:cNvPr>
          <p:cNvGraphicFramePr>
            <a:graphicFrameLocks noChangeAspect="1"/>
          </p:cNvGraphicFramePr>
          <p:nvPr/>
        </p:nvGraphicFramePr>
        <p:xfrm>
          <a:off x="990600" y="6172200"/>
          <a:ext cx="2878138" cy="409575"/>
        </p:xfrm>
        <a:graphic>
          <a:graphicData uri="http://schemas.openxmlformats.org/presentationml/2006/ole">
            <mc:AlternateContent xmlns:mc="http://schemas.openxmlformats.org/markup-compatibility/2006">
              <mc:Choice xmlns:v="urn:schemas-microsoft-com:vml" Requires="v">
                <p:oleObj spid="_x0000_s106706" name="公式" r:id="rId12" imgW="1523880" imgH="215640" progId="Equation.3">
                  <p:embed/>
                </p:oleObj>
              </mc:Choice>
              <mc:Fallback>
                <p:oleObj name="公式" r:id="rId12" imgW="1523880" imgH="215640"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0600" y="6172200"/>
                        <a:ext cx="2878138" cy="409575"/>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a:extLst>
              <a:ext uri="{FF2B5EF4-FFF2-40B4-BE49-F238E27FC236}">
                <a16:creationId xmlns:a16="http://schemas.microsoft.com/office/drawing/2014/main" id="{5F6B885B-DCDC-4D91-8419-AD0B9FEBB5AB}"/>
              </a:ext>
            </a:extLst>
          </p:cNvPr>
          <p:cNvSpPr>
            <a:spLocks noGrp="1"/>
          </p:cNvSpPr>
          <p:nvPr>
            <p:ph type="sldNum" sz="quarter" idx="12"/>
          </p:nvPr>
        </p:nvSpPr>
        <p:spPr/>
        <p:txBody>
          <a:bodyPr/>
          <a:lstStyle/>
          <a:p>
            <a:fld id="{8A7A6979-0714-4377-B894-6BE4C2D6E202}" type="slidenum">
              <a:rPr lang="en-US" smtClean="0"/>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69" name="Rectangle 125">
            <a:extLst>
              <a:ext uri="{FF2B5EF4-FFF2-40B4-BE49-F238E27FC236}">
                <a16:creationId xmlns:a16="http://schemas.microsoft.com/office/drawing/2014/main" id="{835AF193-8474-430C-932D-446D4B9EF875}"/>
              </a:ext>
            </a:extLst>
          </p:cNvPr>
          <p:cNvSpPr>
            <a:spLocks noGrp="1" noChangeArrowheads="1"/>
          </p:cNvSpPr>
          <p:nvPr>
            <p:ph type="title"/>
          </p:nvPr>
        </p:nvSpPr>
        <p:spPr bwMode="auto">
          <a:xfrm>
            <a:off x="228600" y="1219200"/>
            <a:ext cx="8458200" cy="5191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spcBef>
                <a:spcPct val="50000"/>
              </a:spcBef>
            </a:pP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不同成核和生长类型的</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Avrami</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指数值</a:t>
            </a:r>
          </a:p>
        </p:txBody>
      </p:sp>
      <p:grpSp>
        <p:nvGrpSpPr>
          <p:cNvPr id="108671" name="Group 127">
            <a:extLst>
              <a:ext uri="{FF2B5EF4-FFF2-40B4-BE49-F238E27FC236}">
                <a16:creationId xmlns:a16="http://schemas.microsoft.com/office/drawing/2014/main" id="{FC206F0A-DDE8-4301-8543-6C869BCBA8BB}"/>
              </a:ext>
            </a:extLst>
          </p:cNvPr>
          <p:cNvGrpSpPr>
            <a:grpSpLocks/>
          </p:cNvGrpSpPr>
          <p:nvPr/>
        </p:nvGrpSpPr>
        <p:grpSpPr bwMode="auto">
          <a:xfrm>
            <a:off x="463550" y="1836738"/>
            <a:ext cx="7683500" cy="4403725"/>
            <a:chOff x="0" y="0"/>
            <a:chExt cx="3666" cy="1536"/>
          </a:xfrm>
        </p:grpSpPr>
        <p:grpSp>
          <p:nvGrpSpPr>
            <p:cNvPr id="108672" name="Group 128">
              <a:extLst>
                <a:ext uri="{FF2B5EF4-FFF2-40B4-BE49-F238E27FC236}">
                  <a16:creationId xmlns:a16="http://schemas.microsoft.com/office/drawing/2014/main" id="{CA1A9AEA-12C2-41C2-A65C-4C3F75CDE3B7}"/>
                </a:ext>
              </a:extLst>
            </p:cNvPr>
            <p:cNvGrpSpPr>
              <a:grpSpLocks/>
            </p:cNvGrpSpPr>
            <p:nvPr/>
          </p:nvGrpSpPr>
          <p:grpSpPr bwMode="auto">
            <a:xfrm>
              <a:off x="0" y="0"/>
              <a:ext cx="1222" cy="384"/>
              <a:chOff x="0" y="0"/>
              <a:chExt cx="1222" cy="384"/>
            </a:xfrm>
          </p:grpSpPr>
          <p:sp>
            <p:nvSpPr>
              <p:cNvPr id="108673" name="Rectangle 129">
                <a:extLst>
                  <a:ext uri="{FF2B5EF4-FFF2-40B4-BE49-F238E27FC236}">
                    <a16:creationId xmlns:a16="http://schemas.microsoft.com/office/drawing/2014/main" id="{64959DA8-D877-4406-95DF-E6FA6DEC2654}"/>
                  </a:ext>
                </a:extLst>
              </p:cNvPr>
              <p:cNvSpPr>
                <a:spLocks noChangeArrowheads="1"/>
              </p:cNvSpPr>
              <p:nvPr/>
            </p:nvSpPr>
            <p:spPr bwMode="auto">
              <a:xfrm>
                <a:off x="43" y="0"/>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zh-CN" altLang="en-US" sz="28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生长类型</a:t>
                </a:r>
              </a:p>
            </p:txBody>
          </p:sp>
          <p:sp>
            <p:nvSpPr>
              <p:cNvPr id="108674" name="Rectangle 130">
                <a:extLst>
                  <a:ext uri="{FF2B5EF4-FFF2-40B4-BE49-F238E27FC236}">
                    <a16:creationId xmlns:a16="http://schemas.microsoft.com/office/drawing/2014/main" id="{63D3F0C1-5A2F-4B98-A5EB-8CCE8E05927C}"/>
                  </a:ext>
                </a:extLst>
              </p:cNvPr>
              <p:cNvSpPr>
                <a:spLocks noChangeArrowheads="1"/>
              </p:cNvSpPr>
              <p:nvPr/>
            </p:nvSpPr>
            <p:spPr bwMode="auto">
              <a:xfrm>
                <a:off x="0" y="0"/>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675" name="Group 131">
              <a:extLst>
                <a:ext uri="{FF2B5EF4-FFF2-40B4-BE49-F238E27FC236}">
                  <a16:creationId xmlns:a16="http://schemas.microsoft.com/office/drawing/2014/main" id="{864965F5-1416-4D89-A0CD-78B4E84B259B}"/>
                </a:ext>
              </a:extLst>
            </p:cNvPr>
            <p:cNvGrpSpPr>
              <a:grpSpLocks/>
            </p:cNvGrpSpPr>
            <p:nvPr/>
          </p:nvGrpSpPr>
          <p:grpSpPr bwMode="auto">
            <a:xfrm>
              <a:off x="1222" y="0"/>
              <a:ext cx="1222" cy="384"/>
              <a:chOff x="1222" y="0"/>
              <a:chExt cx="1222" cy="384"/>
            </a:xfrm>
          </p:grpSpPr>
          <p:sp>
            <p:nvSpPr>
              <p:cNvPr id="108676" name="Rectangle 132">
                <a:extLst>
                  <a:ext uri="{FF2B5EF4-FFF2-40B4-BE49-F238E27FC236}">
                    <a16:creationId xmlns:a16="http://schemas.microsoft.com/office/drawing/2014/main" id="{4BF68B91-52EC-4D65-9962-0ADA608A51C7}"/>
                  </a:ext>
                </a:extLst>
              </p:cNvPr>
              <p:cNvSpPr>
                <a:spLocks noChangeArrowheads="1"/>
              </p:cNvSpPr>
              <p:nvPr/>
            </p:nvSpPr>
            <p:spPr bwMode="auto">
              <a:xfrm>
                <a:off x="1265" y="0"/>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zh-CN" altLang="en-US" sz="3200">
                    <a:solidFill>
                      <a:srgbClr val="FF0000"/>
                    </a:solidFill>
                    <a:latin typeface="Times New Roman" panose="02020603050405020304" pitchFamily="18" charset="0"/>
                    <a:ea typeface="宋体" panose="02010600030101010101" pitchFamily="2" charset="-122"/>
                  </a:rPr>
                  <a:t>均</a:t>
                </a:r>
                <a:r>
                  <a:rPr lang="zh-CN" altLang="en-US" sz="3200">
                    <a:latin typeface="Times New Roman" panose="02020603050405020304" pitchFamily="18" charset="0"/>
                    <a:ea typeface="宋体" panose="02010600030101010101" pitchFamily="2" charset="-122"/>
                  </a:rPr>
                  <a:t>相成核</a:t>
                </a:r>
              </a:p>
              <a:p>
                <a:pPr algn="ctr" eaLnBrk="0" hangingPunct="0"/>
                <a:r>
                  <a:rPr lang="en-US" altLang="zh-CN" sz="2400" b="1" i="1">
                    <a:solidFill>
                      <a:srgbClr val="FF0000"/>
                    </a:solidFill>
                    <a:latin typeface="Times New Roman" panose="02020603050405020304" pitchFamily="18" charset="0"/>
                    <a:ea typeface="宋体" panose="02010600030101010101" pitchFamily="2" charset="-122"/>
                  </a:rPr>
                  <a:t>n</a:t>
                </a: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生长维数+1</a:t>
                </a:r>
              </a:p>
            </p:txBody>
          </p:sp>
          <p:sp>
            <p:nvSpPr>
              <p:cNvPr id="108677" name="Rectangle 133">
                <a:extLst>
                  <a:ext uri="{FF2B5EF4-FFF2-40B4-BE49-F238E27FC236}">
                    <a16:creationId xmlns:a16="http://schemas.microsoft.com/office/drawing/2014/main" id="{79C75804-E462-445F-BAB7-AB0F4D738CFA}"/>
                  </a:ext>
                </a:extLst>
              </p:cNvPr>
              <p:cNvSpPr>
                <a:spLocks noChangeArrowheads="1"/>
              </p:cNvSpPr>
              <p:nvPr/>
            </p:nvSpPr>
            <p:spPr bwMode="auto">
              <a:xfrm>
                <a:off x="1222" y="0"/>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678" name="Group 134">
              <a:extLst>
                <a:ext uri="{FF2B5EF4-FFF2-40B4-BE49-F238E27FC236}">
                  <a16:creationId xmlns:a16="http://schemas.microsoft.com/office/drawing/2014/main" id="{B079E613-500B-44C1-8B83-D2786AB17D09}"/>
                </a:ext>
              </a:extLst>
            </p:cNvPr>
            <p:cNvGrpSpPr>
              <a:grpSpLocks/>
            </p:cNvGrpSpPr>
            <p:nvPr/>
          </p:nvGrpSpPr>
          <p:grpSpPr bwMode="auto">
            <a:xfrm>
              <a:off x="2444" y="0"/>
              <a:ext cx="1222" cy="384"/>
              <a:chOff x="2444" y="0"/>
              <a:chExt cx="1222" cy="384"/>
            </a:xfrm>
          </p:grpSpPr>
          <p:sp>
            <p:nvSpPr>
              <p:cNvPr id="108679" name="Rectangle 135">
                <a:extLst>
                  <a:ext uri="{FF2B5EF4-FFF2-40B4-BE49-F238E27FC236}">
                    <a16:creationId xmlns:a16="http://schemas.microsoft.com/office/drawing/2014/main" id="{4D6A6EBE-DC94-4151-963F-3A440D2B8B7B}"/>
                  </a:ext>
                </a:extLst>
              </p:cNvPr>
              <p:cNvSpPr>
                <a:spLocks noChangeArrowheads="1"/>
              </p:cNvSpPr>
              <p:nvPr/>
            </p:nvSpPr>
            <p:spPr bwMode="auto">
              <a:xfrm>
                <a:off x="2487" y="0"/>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zh-CN" altLang="en-US" sz="3200">
                    <a:solidFill>
                      <a:srgbClr val="0000FF"/>
                    </a:solidFill>
                    <a:latin typeface="Times New Roman" panose="02020603050405020304" pitchFamily="18" charset="0"/>
                    <a:ea typeface="宋体" panose="02010600030101010101" pitchFamily="2" charset="-122"/>
                  </a:rPr>
                  <a:t>异</a:t>
                </a:r>
                <a:r>
                  <a:rPr lang="zh-CN" altLang="en-US" sz="3200">
                    <a:latin typeface="Times New Roman" panose="02020603050405020304" pitchFamily="18" charset="0"/>
                    <a:ea typeface="宋体" panose="02010600030101010101" pitchFamily="2" charset="-122"/>
                  </a:rPr>
                  <a:t>相成核</a:t>
                </a:r>
              </a:p>
              <a:p>
                <a:pPr algn="ctr" eaLnBrk="0" hangingPunct="0"/>
                <a:r>
                  <a:rPr lang="en-US" altLang="zh-CN" sz="2400" b="1" i="1">
                    <a:solidFill>
                      <a:srgbClr val="0000FF"/>
                    </a:solidFill>
                    <a:latin typeface="Times New Roman" panose="02020603050405020304" pitchFamily="18" charset="0"/>
                    <a:ea typeface="宋体" panose="02010600030101010101" pitchFamily="2" charset="-122"/>
                  </a:rPr>
                  <a:t>n</a:t>
                </a:r>
                <a:r>
                  <a:rPr lang="en-US" altLang="zh-CN" sz="2400" b="1">
                    <a:solidFill>
                      <a:srgbClr val="0000FF"/>
                    </a:solidFill>
                    <a:latin typeface="Times New Roman" panose="02020603050405020304" pitchFamily="18" charset="0"/>
                    <a:ea typeface="宋体" panose="02010600030101010101" pitchFamily="2" charset="-122"/>
                  </a:rPr>
                  <a:t>=</a:t>
                </a:r>
                <a:r>
                  <a:rPr lang="zh-CN" altLang="en-US" sz="2400" b="1">
                    <a:solidFill>
                      <a:srgbClr val="0000FF"/>
                    </a:solidFill>
                    <a:latin typeface="Times New Roman" panose="02020603050405020304" pitchFamily="18" charset="0"/>
                    <a:ea typeface="宋体" panose="02010600030101010101" pitchFamily="2" charset="-122"/>
                  </a:rPr>
                  <a:t>生长维数</a:t>
                </a:r>
              </a:p>
            </p:txBody>
          </p:sp>
          <p:sp>
            <p:nvSpPr>
              <p:cNvPr id="108680" name="Rectangle 136">
                <a:extLst>
                  <a:ext uri="{FF2B5EF4-FFF2-40B4-BE49-F238E27FC236}">
                    <a16:creationId xmlns:a16="http://schemas.microsoft.com/office/drawing/2014/main" id="{AA1BA045-0D6B-4636-8D65-3954A93D26FC}"/>
                  </a:ext>
                </a:extLst>
              </p:cNvPr>
              <p:cNvSpPr>
                <a:spLocks noChangeArrowheads="1"/>
              </p:cNvSpPr>
              <p:nvPr/>
            </p:nvSpPr>
            <p:spPr bwMode="auto">
              <a:xfrm>
                <a:off x="2444" y="0"/>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681" name="Group 137">
              <a:extLst>
                <a:ext uri="{FF2B5EF4-FFF2-40B4-BE49-F238E27FC236}">
                  <a16:creationId xmlns:a16="http://schemas.microsoft.com/office/drawing/2014/main" id="{C1ADC011-F71C-4673-8F2E-A45C5620EA0F}"/>
                </a:ext>
              </a:extLst>
            </p:cNvPr>
            <p:cNvGrpSpPr>
              <a:grpSpLocks/>
            </p:cNvGrpSpPr>
            <p:nvPr/>
          </p:nvGrpSpPr>
          <p:grpSpPr bwMode="auto">
            <a:xfrm>
              <a:off x="0" y="384"/>
              <a:ext cx="1222" cy="384"/>
              <a:chOff x="0" y="384"/>
              <a:chExt cx="1222" cy="384"/>
            </a:xfrm>
          </p:grpSpPr>
          <p:sp>
            <p:nvSpPr>
              <p:cNvPr id="108682" name="Rectangle 138">
                <a:extLst>
                  <a:ext uri="{FF2B5EF4-FFF2-40B4-BE49-F238E27FC236}">
                    <a16:creationId xmlns:a16="http://schemas.microsoft.com/office/drawing/2014/main" id="{8F5E48C2-096E-44D2-AD1C-4B70EF135E17}"/>
                  </a:ext>
                </a:extLst>
              </p:cNvPr>
              <p:cNvSpPr>
                <a:spLocks noChangeArrowheads="1"/>
              </p:cNvSpPr>
              <p:nvPr/>
            </p:nvSpPr>
            <p:spPr bwMode="auto">
              <a:xfrm>
                <a:off x="43" y="384"/>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zh-CN" altLang="en-US" sz="2800">
                    <a:latin typeface="Times New Roman" panose="02020603050405020304" pitchFamily="18" charset="0"/>
                    <a:ea typeface="隶书" panose="02010509060101010101" pitchFamily="49" charset="-122"/>
                  </a:rPr>
                  <a:t>三维生长</a:t>
                </a:r>
              </a:p>
              <a:p>
                <a:pPr algn="ctr"/>
                <a:r>
                  <a:rPr lang="zh-CN" altLang="en-US" sz="2800">
                    <a:latin typeface="Times New Roman" panose="02020603050405020304" pitchFamily="18" charset="0"/>
                    <a:ea typeface="隶书" panose="02010509060101010101" pitchFamily="49" charset="-122"/>
                  </a:rPr>
                  <a:t>（球状晶体）</a:t>
                </a:r>
              </a:p>
            </p:txBody>
          </p:sp>
          <p:sp>
            <p:nvSpPr>
              <p:cNvPr id="108683" name="Rectangle 139">
                <a:extLst>
                  <a:ext uri="{FF2B5EF4-FFF2-40B4-BE49-F238E27FC236}">
                    <a16:creationId xmlns:a16="http://schemas.microsoft.com/office/drawing/2014/main" id="{B71591D9-843A-4313-8C1E-188AD184F822}"/>
                  </a:ext>
                </a:extLst>
              </p:cNvPr>
              <p:cNvSpPr>
                <a:spLocks noChangeArrowheads="1"/>
              </p:cNvSpPr>
              <p:nvPr/>
            </p:nvSpPr>
            <p:spPr bwMode="auto">
              <a:xfrm>
                <a:off x="0" y="384"/>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684" name="Group 140">
              <a:extLst>
                <a:ext uri="{FF2B5EF4-FFF2-40B4-BE49-F238E27FC236}">
                  <a16:creationId xmlns:a16="http://schemas.microsoft.com/office/drawing/2014/main" id="{60872795-300A-47C2-83E8-68A6B280A69E}"/>
                </a:ext>
              </a:extLst>
            </p:cNvPr>
            <p:cNvGrpSpPr>
              <a:grpSpLocks/>
            </p:cNvGrpSpPr>
            <p:nvPr/>
          </p:nvGrpSpPr>
          <p:grpSpPr bwMode="auto">
            <a:xfrm>
              <a:off x="1222" y="384"/>
              <a:ext cx="1222" cy="384"/>
              <a:chOff x="1222" y="384"/>
              <a:chExt cx="1222" cy="384"/>
            </a:xfrm>
          </p:grpSpPr>
          <p:sp>
            <p:nvSpPr>
              <p:cNvPr id="108685" name="Rectangle 141">
                <a:extLst>
                  <a:ext uri="{FF2B5EF4-FFF2-40B4-BE49-F238E27FC236}">
                    <a16:creationId xmlns:a16="http://schemas.microsoft.com/office/drawing/2014/main" id="{B669480C-35AD-485D-B4C0-B211675C9820}"/>
                  </a:ext>
                </a:extLst>
              </p:cNvPr>
              <p:cNvSpPr>
                <a:spLocks noChangeArrowheads="1"/>
              </p:cNvSpPr>
              <p:nvPr/>
            </p:nvSpPr>
            <p:spPr bwMode="auto">
              <a:xfrm>
                <a:off x="1265" y="384"/>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en-US" altLang="zh-CN" sz="3200" i="1">
                    <a:latin typeface="Times New Roman" panose="02020603050405020304" pitchFamily="18" charset="0"/>
                    <a:ea typeface="宋体" panose="02010600030101010101" pitchFamily="2" charset="-122"/>
                  </a:rPr>
                  <a:t>n</a:t>
                </a:r>
                <a:r>
                  <a:rPr lang="en-US" altLang="zh-CN" sz="3200">
                    <a:latin typeface="Times New Roman" panose="02020603050405020304" pitchFamily="18" charset="0"/>
                    <a:ea typeface="宋体" panose="02010600030101010101" pitchFamily="2" charset="-122"/>
                  </a:rPr>
                  <a:t>=3+1=4</a:t>
                </a:r>
              </a:p>
            </p:txBody>
          </p:sp>
          <p:sp>
            <p:nvSpPr>
              <p:cNvPr id="108686" name="Rectangle 142">
                <a:extLst>
                  <a:ext uri="{FF2B5EF4-FFF2-40B4-BE49-F238E27FC236}">
                    <a16:creationId xmlns:a16="http://schemas.microsoft.com/office/drawing/2014/main" id="{DADA52F7-A0A9-4363-9E71-BE138D45FAEA}"/>
                  </a:ext>
                </a:extLst>
              </p:cNvPr>
              <p:cNvSpPr>
                <a:spLocks noChangeArrowheads="1"/>
              </p:cNvSpPr>
              <p:nvPr/>
            </p:nvSpPr>
            <p:spPr bwMode="auto">
              <a:xfrm>
                <a:off x="1222" y="384"/>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687" name="Group 143">
              <a:extLst>
                <a:ext uri="{FF2B5EF4-FFF2-40B4-BE49-F238E27FC236}">
                  <a16:creationId xmlns:a16="http://schemas.microsoft.com/office/drawing/2014/main" id="{CDA205A1-E7C1-448C-B06C-9B866D7798A0}"/>
                </a:ext>
              </a:extLst>
            </p:cNvPr>
            <p:cNvGrpSpPr>
              <a:grpSpLocks/>
            </p:cNvGrpSpPr>
            <p:nvPr/>
          </p:nvGrpSpPr>
          <p:grpSpPr bwMode="auto">
            <a:xfrm>
              <a:off x="2444" y="384"/>
              <a:ext cx="1222" cy="384"/>
              <a:chOff x="2444" y="384"/>
              <a:chExt cx="1222" cy="384"/>
            </a:xfrm>
          </p:grpSpPr>
          <p:sp>
            <p:nvSpPr>
              <p:cNvPr id="108688" name="Rectangle 144">
                <a:extLst>
                  <a:ext uri="{FF2B5EF4-FFF2-40B4-BE49-F238E27FC236}">
                    <a16:creationId xmlns:a16="http://schemas.microsoft.com/office/drawing/2014/main" id="{982734D5-A03C-473F-B421-E7EEDAACB792}"/>
                  </a:ext>
                </a:extLst>
              </p:cNvPr>
              <p:cNvSpPr>
                <a:spLocks noChangeArrowheads="1"/>
              </p:cNvSpPr>
              <p:nvPr/>
            </p:nvSpPr>
            <p:spPr bwMode="auto">
              <a:xfrm>
                <a:off x="2487" y="384"/>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en-US" altLang="zh-CN" sz="3200" i="1">
                    <a:latin typeface="Times New Roman" panose="02020603050405020304" pitchFamily="18" charset="0"/>
                    <a:ea typeface="宋体" panose="02010600030101010101" pitchFamily="2" charset="-122"/>
                  </a:rPr>
                  <a:t>n</a:t>
                </a:r>
                <a:r>
                  <a:rPr lang="en-US" altLang="zh-CN" sz="3200">
                    <a:latin typeface="Times New Roman" panose="02020603050405020304" pitchFamily="18" charset="0"/>
                    <a:ea typeface="宋体" panose="02010600030101010101" pitchFamily="2" charset="-122"/>
                  </a:rPr>
                  <a:t>=3+0=3</a:t>
                </a:r>
              </a:p>
            </p:txBody>
          </p:sp>
          <p:sp>
            <p:nvSpPr>
              <p:cNvPr id="108689" name="Rectangle 145">
                <a:extLst>
                  <a:ext uri="{FF2B5EF4-FFF2-40B4-BE49-F238E27FC236}">
                    <a16:creationId xmlns:a16="http://schemas.microsoft.com/office/drawing/2014/main" id="{4CD22F2C-4AB8-49E3-B23B-8C362ADF0330}"/>
                  </a:ext>
                </a:extLst>
              </p:cNvPr>
              <p:cNvSpPr>
                <a:spLocks noChangeArrowheads="1"/>
              </p:cNvSpPr>
              <p:nvPr/>
            </p:nvSpPr>
            <p:spPr bwMode="auto">
              <a:xfrm>
                <a:off x="2444" y="384"/>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690" name="Group 146">
              <a:extLst>
                <a:ext uri="{FF2B5EF4-FFF2-40B4-BE49-F238E27FC236}">
                  <a16:creationId xmlns:a16="http://schemas.microsoft.com/office/drawing/2014/main" id="{BD72166E-D6C4-45DA-988B-926CB7C41568}"/>
                </a:ext>
              </a:extLst>
            </p:cNvPr>
            <p:cNvGrpSpPr>
              <a:grpSpLocks/>
            </p:cNvGrpSpPr>
            <p:nvPr/>
          </p:nvGrpSpPr>
          <p:grpSpPr bwMode="auto">
            <a:xfrm>
              <a:off x="0" y="768"/>
              <a:ext cx="1222" cy="384"/>
              <a:chOff x="0" y="768"/>
              <a:chExt cx="1222" cy="384"/>
            </a:xfrm>
          </p:grpSpPr>
          <p:sp>
            <p:nvSpPr>
              <p:cNvPr id="108691" name="Rectangle 147">
                <a:extLst>
                  <a:ext uri="{FF2B5EF4-FFF2-40B4-BE49-F238E27FC236}">
                    <a16:creationId xmlns:a16="http://schemas.microsoft.com/office/drawing/2014/main" id="{7033E8B6-8A40-4DAD-9833-2C8D90FBED42}"/>
                  </a:ext>
                </a:extLst>
              </p:cNvPr>
              <p:cNvSpPr>
                <a:spLocks noChangeArrowheads="1"/>
              </p:cNvSpPr>
              <p:nvPr/>
            </p:nvSpPr>
            <p:spPr bwMode="auto">
              <a:xfrm>
                <a:off x="43" y="768"/>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zh-CN" altLang="en-US" sz="2800">
                    <a:latin typeface="Times New Roman" panose="02020603050405020304" pitchFamily="18" charset="0"/>
                    <a:ea typeface="隶书" panose="02010509060101010101" pitchFamily="49" charset="-122"/>
                  </a:rPr>
                  <a:t>二维生长</a:t>
                </a:r>
              </a:p>
              <a:p>
                <a:pPr algn="ctr"/>
                <a:r>
                  <a:rPr lang="zh-CN" altLang="en-US" sz="2800">
                    <a:latin typeface="Times New Roman" panose="02020603050405020304" pitchFamily="18" charset="0"/>
                    <a:ea typeface="隶书" panose="02010509060101010101" pitchFamily="49" charset="-122"/>
                  </a:rPr>
                  <a:t>（片状晶体）</a:t>
                </a:r>
              </a:p>
            </p:txBody>
          </p:sp>
          <p:sp>
            <p:nvSpPr>
              <p:cNvPr id="108692" name="Rectangle 148">
                <a:extLst>
                  <a:ext uri="{FF2B5EF4-FFF2-40B4-BE49-F238E27FC236}">
                    <a16:creationId xmlns:a16="http://schemas.microsoft.com/office/drawing/2014/main" id="{A1F4FB51-32F4-4C4D-90D4-ABDB3F64EF41}"/>
                  </a:ext>
                </a:extLst>
              </p:cNvPr>
              <p:cNvSpPr>
                <a:spLocks noChangeArrowheads="1"/>
              </p:cNvSpPr>
              <p:nvPr/>
            </p:nvSpPr>
            <p:spPr bwMode="auto">
              <a:xfrm>
                <a:off x="0" y="768"/>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693" name="Group 149">
              <a:extLst>
                <a:ext uri="{FF2B5EF4-FFF2-40B4-BE49-F238E27FC236}">
                  <a16:creationId xmlns:a16="http://schemas.microsoft.com/office/drawing/2014/main" id="{98E585EC-BAB4-453D-B024-1DE2F3EB8F01}"/>
                </a:ext>
              </a:extLst>
            </p:cNvPr>
            <p:cNvGrpSpPr>
              <a:grpSpLocks/>
            </p:cNvGrpSpPr>
            <p:nvPr/>
          </p:nvGrpSpPr>
          <p:grpSpPr bwMode="auto">
            <a:xfrm>
              <a:off x="1222" y="768"/>
              <a:ext cx="1222" cy="384"/>
              <a:chOff x="1222" y="768"/>
              <a:chExt cx="1222" cy="384"/>
            </a:xfrm>
          </p:grpSpPr>
          <p:sp>
            <p:nvSpPr>
              <p:cNvPr id="108694" name="Rectangle 150">
                <a:extLst>
                  <a:ext uri="{FF2B5EF4-FFF2-40B4-BE49-F238E27FC236}">
                    <a16:creationId xmlns:a16="http://schemas.microsoft.com/office/drawing/2014/main" id="{CF780893-57C6-4BC5-9DA6-A7DDEDB858FA}"/>
                  </a:ext>
                </a:extLst>
              </p:cNvPr>
              <p:cNvSpPr>
                <a:spLocks noChangeArrowheads="1"/>
              </p:cNvSpPr>
              <p:nvPr/>
            </p:nvSpPr>
            <p:spPr bwMode="auto">
              <a:xfrm>
                <a:off x="1265" y="768"/>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en-US" altLang="zh-CN" sz="3200" i="1">
                    <a:latin typeface="Times New Roman" panose="02020603050405020304" pitchFamily="18" charset="0"/>
                    <a:ea typeface="宋体" panose="02010600030101010101" pitchFamily="2" charset="-122"/>
                  </a:rPr>
                  <a:t>n</a:t>
                </a:r>
                <a:r>
                  <a:rPr lang="en-US" altLang="zh-CN" sz="3200">
                    <a:latin typeface="Times New Roman" panose="02020603050405020304" pitchFamily="18" charset="0"/>
                    <a:ea typeface="宋体" panose="02010600030101010101" pitchFamily="2" charset="-122"/>
                  </a:rPr>
                  <a:t>=2+1=3</a:t>
                </a:r>
              </a:p>
            </p:txBody>
          </p:sp>
          <p:sp>
            <p:nvSpPr>
              <p:cNvPr id="108695" name="Rectangle 151">
                <a:extLst>
                  <a:ext uri="{FF2B5EF4-FFF2-40B4-BE49-F238E27FC236}">
                    <a16:creationId xmlns:a16="http://schemas.microsoft.com/office/drawing/2014/main" id="{EFACE80A-DAD5-4E5A-A784-8A266EB08510}"/>
                  </a:ext>
                </a:extLst>
              </p:cNvPr>
              <p:cNvSpPr>
                <a:spLocks noChangeArrowheads="1"/>
              </p:cNvSpPr>
              <p:nvPr/>
            </p:nvSpPr>
            <p:spPr bwMode="auto">
              <a:xfrm>
                <a:off x="1222" y="768"/>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696" name="Group 152">
              <a:extLst>
                <a:ext uri="{FF2B5EF4-FFF2-40B4-BE49-F238E27FC236}">
                  <a16:creationId xmlns:a16="http://schemas.microsoft.com/office/drawing/2014/main" id="{42DCF07D-520D-452A-A88A-5F81001CC788}"/>
                </a:ext>
              </a:extLst>
            </p:cNvPr>
            <p:cNvGrpSpPr>
              <a:grpSpLocks/>
            </p:cNvGrpSpPr>
            <p:nvPr/>
          </p:nvGrpSpPr>
          <p:grpSpPr bwMode="auto">
            <a:xfrm>
              <a:off x="2444" y="768"/>
              <a:ext cx="1222" cy="384"/>
              <a:chOff x="2444" y="768"/>
              <a:chExt cx="1222" cy="384"/>
            </a:xfrm>
          </p:grpSpPr>
          <p:sp>
            <p:nvSpPr>
              <p:cNvPr id="108697" name="Rectangle 153">
                <a:extLst>
                  <a:ext uri="{FF2B5EF4-FFF2-40B4-BE49-F238E27FC236}">
                    <a16:creationId xmlns:a16="http://schemas.microsoft.com/office/drawing/2014/main" id="{4991B91E-43E5-4423-9873-D8BE3E8ABA5D}"/>
                  </a:ext>
                </a:extLst>
              </p:cNvPr>
              <p:cNvSpPr>
                <a:spLocks noChangeArrowheads="1"/>
              </p:cNvSpPr>
              <p:nvPr/>
            </p:nvSpPr>
            <p:spPr bwMode="auto">
              <a:xfrm>
                <a:off x="2487" y="768"/>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en-US" altLang="zh-CN" sz="3200" i="1">
                    <a:latin typeface="Times New Roman" panose="02020603050405020304" pitchFamily="18" charset="0"/>
                    <a:ea typeface="宋体" panose="02010600030101010101" pitchFamily="2" charset="-122"/>
                  </a:rPr>
                  <a:t>n</a:t>
                </a:r>
                <a:r>
                  <a:rPr lang="en-US" altLang="zh-CN" sz="3200">
                    <a:latin typeface="Times New Roman" panose="02020603050405020304" pitchFamily="18" charset="0"/>
                    <a:ea typeface="宋体" panose="02010600030101010101" pitchFamily="2" charset="-122"/>
                  </a:rPr>
                  <a:t>=2+0=2</a:t>
                </a:r>
              </a:p>
            </p:txBody>
          </p:sp>
          <p:sp>
            <p:nvSpPr>
              <p:cNvPr id="108698" name="Rectangle 154">
                <a:extLst>
                  <a:ext uri="{FF2B5EF4-FFF2-40B4-BE49-F238E27FC236}">
                    <a16:creationId xmlns:a16="http://schemas.microsoft.com/office/drawing/2014/main" id="{A25C937E-FEF2-4EC2-8E4B-96644D2D2D1B}"/>
                  </a:ext>
                </a:extLst>
              </p:cNvPr>
              <p:cNvSpPr>
                <a:spLocks noChangeArrowheads="1"/>
              </p:cNvSpPr>
              <p:nvPr/>
            </p:nvSpPr>
            <p:spPr bwMode="auto">
              <a:xfrm>
                <a:off x="2444" y="768"/>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699" name="Group 155">
              <a:extLst>
                <a:ext uri="{FF2B5EF4-FFF2-40B4-BE49-F238E27FC236}">
                  <a16:creationId xmlns:a16="http://schemas.microsoft.com/office/drawing/2014/main" id="{44CC2764-A509-4611-8D4C-E6E365EEB221}"/>
                </a:ext>
              </a:extLst>
            </p:cNvPr>
            <p:cNvGrpSpPr>
              <a:grpSpLocks/>
            </p:cNvGrpSpPr>
            <p:nvPr/>
          </p:nvGrpSpPr>
          <p:grpSpPr bwMode="auto">
            <a:xfrm>
              <a:off x="0" y="1152"/>
              <a:ext cx="1222" cy="384"/>
              <a:chOff x="0" y="1152"/>
              <a:chExt cx="1222" cy="384"/>
            </a:xfrm>
          </p:grpSpPr>
          <p:sp>
            <p:nvSpPr>
              <p:cNvPr id="108700" name="Rectangle 156">
                <a:extLst>
                  <a:ext uri="{FF2B5EF4-FFF2-40B4-BE49-F238E27FC236}">
                    <a16:creationId xmlns:a16="http://schemas.microsoft.com/office/drawing/2014/main" id="{908D8080-B06F-4785-9267-3A04EF0A8BC4}"/>
                  </a:ext>
                </a:extLst>
              </p:cNvPr>
              <p:cNvSpPr>
                <a:spLocks noChangeArrowheads="1"/>
              </p:cNvSpPr>
              <p:nvPr/>
            </p:nvSpPr>
            <p:spPr bwMode="auto">
              <a:xfrm>
                <a:off x="43" y="1152"/>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zh-CN" altLang="en-US" sz="2800">
                    <a:latin typeface="Times New Roman" panose="02020603050405020304" pitchFamily="18" charset="0"/>
                    <a:ea typeface="隶书" panose="02010509060101010101" pitchFamily="49" charset="-122"/>
                  </a:rPr>
                  <a:t>一维生长</a:t>
                </a:r>
              </a:p>
              <a:p>
                <a:pPr algn="ctr"/>
                <a:r>
                  <a:rPr lang="zh-CN" altLang="en-US" sz="2800">
                    <a:latin typeface="Times New Roman" panose="02020603050405020304" pitchFamily="18" charset="0"/>
                    <a:ea typeface="隶书" panose="02010509060101010101" pitchFamily="49" charset="-122"/>
                  </a:rPr>
                  <a:t>（针状晶体）</a:t>
                </a:r>
              </a:p>
            </p:txBody>
          </p:sp>
          <p:sp>
            <p:nvSpPr>
              <p:cNvPr id="108701" name="Rectangle 157">
                <a:extLst>
                  <a:ext uri="{FF2B5EF4-FFF2-40B4-BE49-F238E27FC236}">
                    <a16:creationId xmlns:a16="http://schemas.microsoft.com/office/drawing/2014/main" id="{86E1F10C-AA17-40E2-84D0-A7F356DAD310}"/>
                  </a:ext>
                </a:extLst>
              </p:cNvPr>
              <p:cNvSpPr>
                <a:spLocks noChangeArrowheads="1"/>
              </p:cNvSpPr>
              <p:nvPr/>
            </p:nvSpPr>
            <p:spPr bwMode="auto">
              <a:xfrm>
                <a:off x="0" y="1152"/>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702" name="Group 158">
              <a:extLst>
                <a:ext uri="{FF2B5EF4-FFF2-40B4-BE49-F238E27FC236}">
                  <a16:creationId xmlns:a16="http://schemas.microsoft.com/office/drawing/2014/main" id="{77C9CCC4-672F-4F25-8AB1-E268B864E8E9}"/>
                </a:ext>
              </a:extLst>
            </p:cNvPr>
            <p:cNvGrpSpPr>
              <a:grpSpLocks/>
            </p:cNvGrpSpPr>
            <p:nvPr/>
          </p:nvGrpSpPr>
          <p:grpSpPr bwMode="auto">
            <a:xfrm>
              <a:off x="1222" y="1152"/>
              <a:ext cx="1222" cy="384"/>
              <a:chOff x="1222" y="1152"/>
              <a:chExt cx="1222" cy="384"/>
            </a:xfrm>
          </p:grpSpPr>
          <p:sp>
            <p:nvSpPr>
              <p:cNvPr id="108703" name="Rectangle 159">
                <a:extLst>
                  <a:ext uri="{FF2B5EF4-FFF2-40B4-BE49-F238E27FC236}">
                    <a16:creationId xmlns:a16="http://schemas.microsoft.com/office/drawing/2014/main" id="{642EF679-83D4-4B3F-A82C-34615DD9060F}"/>
                  </a:ext>
                </a:extLst>
              </p:cNvPr>
              <p:cNvSpPr>
                <a:spLocks noChangeArrowheads="1"/>
              </p:cNvSpPr>
              <p:nvPr/>
            </p:nvSpPr>
            <p:spPr bwMode="auto">
              <a:xfrm>
                <a:off x="1265" y="1152"/>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en-US" altLang="zh-CN" sz="3200" i="1">
                    <a:latin typeface="Times New Roman" panose="02020603050405020304" pitchFamily="18" charset="0"/>
                    <a:ea typeface="宋体" panose="02010600030101010101" pitchFamily="2" charset="-122"/>
                  </a:rPr>
                  <a:t>n</a:t>
                </a:r>
                <a:r>
                  <a:rPr lang="en-US" altLang="zh-CN" sz="3200">
                    <a:latin typeface="Times New Roman" panose="02020603050405020304" pitchFamily="18" charset="0"/>
                    <a:ea typeface="宋体" panose="02010600030101010101" pitchFamily="2" charset="-122"/>
                  </a:rPr>
                  <a:t>=1+1=2</a:t>
                </a:r>
              </a:p>
            </p:txBody>
          </p:sp>
          <p:sp>
            <p:nvSpPr>
              <p:cNvPr id="108704" name="Rectangle 160">
                <a:extLst>
                  <a:ext uri="{FF2B5EF4-FFF2-40B4-BE49-F238E27FC236}">
                    <a16:creationId xmlns:a16="http://schemas.microsoft.com/office/drawing/2014/main" id="{48E2BD18-F59C-4C66-8717-E39EAB574DBB}"/>
                  </a:ext>
                </a:extLst>
              </p:cNvPr>
              <p:cNvSpPr>
                <a:spLocks noChangeArrowheads="1"/>
              </p:cNvSpPr>
              <p:nvPr/>
            </p:nvSpPr>
            <p:spPr bwMode="auto">
              <a:xfrm>
                <a:off x="1222" y="1152"/>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nvGrpSpPr>
            <p:cNvPr id="108705" name="Group 161">
              <a:extLst>
                <a:ext uri="{FF2B5EF4-FFF2-40B4-BE49-F238E27FC236}">
                  <a16:creationId xmlns:a16="http://schemas.microsoft.com/office/drawing/2014/main" id="{F8B0D15A-033B-4EE6-B55A-84E455E0526F}"/>
                </a:ext>
              </a:extLst>
            </p:cNvPr>
            <p:cNvGrpSpPr>
              <a:grpSpLocks/>
            </p:cNvGrpSpPr>
            <p:nvPr/>
          </p:nvGrpSpPr>
          <p:grpSpPr bwMode="auto">
            <a:xfrm>
              <a:off x="2444" y="1152"/>
              <a:ext cx="1222" cy="384"/>
              <a:chOff x="2444" y="1152"/>
              <a:chExt cx="1222" cy="384"/>
            </a:xfrm>
          </p:grpSpPr>
          <p:sp>
            <p:nvSpPr>
              <p:cNvPr id="108706" name="Rectangle 162">
                <a:extLst>
                  <a:ext uri="{FF2B5EF4-FFF2-40B4-BE49-F238E27FC236}">
                    <a16:creationId xmlns:a16="http://schemas.microsoft.com/office/drawing/2014/main" id="{8AA28216-F6D3-4943-8BC5-2D2754EC868B}"/>
                  </a:ext>
                </a:extLst>
              </p:cNvPr>
              <p:cNvSpPr>
                <a:spLocks noChangeArrowheads="1"/>
              </p:cNvSpPr>
              <p:nvPr/>
            </p:nvSpPr>
            <p:spPr bwMode="auto">
              <a:xfrm>
                <a:off x="2487" y="1152"/>
                <a:ext cx="11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en-US" altLang="zh-CN" sz="3200" i="1">
                    <a:latin typeface="Times New Roman" panose="02020603050405020304" pitchFamily="18" charset="0"/>
                    <a:ea typeface="宋体" panose="02010600030101010101" pitchFamily="2" charset="-122"/>
                  </a:rPr>
                  <a:t>n</a:t>
                </a:r>
                <a:r>
                  <a:rPr lang="en-US" altLang="zh-CN" sz="3200">
                    <a:latin typeface="Times New Roman" panose="02020603050405020304" pitchFamily="18" charset="0"/>
                    <a:ea typeface="宋体" panose="02010600030101010101" pitchFamily="2" charset="-122"/>
                  </a:rPr>
                  <a:t>=1+0=1</a:t>
                </a:r>
              </a:p>
            </p:txBody>
          </p:sp>
          <p:sp>
            <p:nvSpPr>
              <p:cNvPr id="108707" name="Rectangle 163">
                <a:extLst>
                  <a:ext uri="{FF2B5EF4-FFF2-40B4-BE49-F238E27FC236}">
                    <a16:creationId xmlns:a16="http://schemas.microsoft.com/office/drawing/2014/main" id="{60585091-A059-4948-A0F5-4B50EE784BF1}"/>
                  </a:ext>
                </a:extLst>
              </p:cNvPr>
              <p:cNvSpPr>
                <a:spLocks noChangeArrowheads="1"/>
              </p:cNvSpPr>
              <p:nvPr/>
            </p:nvSpPr>
            <p:spPr bwMode="auto">
              <a:xfrm>
                <a:off x="2444" y="1152"/>
                <a:ext cx="1222" cy="384"/>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grpSp>
      </p:grpSp>
      <p:sp>
        <p:nvSpPr>
          <p:cNvPr id="108708" name="Rectangle 164">
            <a:extLst>
              <a:ext uri="{FF2B5EF4-FFF2-40B4-BE49-F238E27FC236}">
                <a16:creationId xmlns:a16="http://schemas.microsoft.com/office/drawing/2014/main" id="{E1DDB677-64CC-48A7-9C73-49F6BCC731FB}"/>
              </a:ext>
            </a:extLst>
          </p:cNvPr>
          <p:cNvSpPr>
            <a:spLocks noChangeArrowheads="1"/>
          </p:cNvSpPr>
          <p:nvPr/>
        </p:nvSpPr>
        <p:spPr bwMode="auto">
          <a:xfrm>
            <a:off x="457200" y="1828800"/>
            <a:ext cx="7696200" cy="4419600"/>
          </a:xfrm>
          <a:prstGeom prst="rect">
            <a:avLst/>
          </a:prstGeom>
          <a:noFill/>
          <a:ln w="38100" cap="sq" cmpd="dbl">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endParaRPr lang="zh-CN" altLang="en-US"/>
          </a:p>
        </p:txBody>
      </p:sp>
      <p:sp>
        <p:nvSpPr>
          <p:cNvPr id="108709" name="Text Box 165">
            <a:extLst>
              <a:ext uri="{FF2B5EF4-FFF2-40B4-BE49-F238E27FC236}">
                <a16:creationId xmlns:a16="http://schemas.microsoft.com/office/drawing/2014/main" id="{8AA2B0CE-C60C-44FE-9CD2-CC50CC31C8BC}"/>
              </a:ext>
            </a:extLst>
          </p:cNvPr>
          <p:cNvSpPr txBox="1">
            <a:spLocks noChangeArrowheads="1"/>
          </p:cNvSpPr>
          <p:nvPr/>
        </p:nvSpPr>
        <p:spPr bwMode="auto">
          <a:xfrm>
            <a:off x="457200" y="62484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600" b="1" i="1">
                <a:solidFill>
                  <a:srgbClr val="FF0000"/>
                </a:solidFill>
                <a:latin typeface="Times New Roman" panose="02020603050405020304" pitchFamily="18" charset="0"/>
                <a:ea typeface="宋体" panose="02010600030101010101" pitchFamily="2" charset="-122"/>
              </a:rPr>
              <a:t>n</a:t>
            </a:r>
            <a:r>
              <a:rPr kumimoji="1" lang="zh-CN" altLang="en-US" sz="2600" b="1" i="1">
                <a:solidFill>
                  <a:srgbClr val="FF0000"/>
                </a:solidFill>
                <a:latin typeface="Times New Roman" panose="02020603050405020304" pitchFamily="18" charset="0"/>
                <a:ea typeface="宋体" panose="02010600030101010101" pitchFamily="2" charset="-122"/>
              </a:rPr>
              <a:t>值等于生长的空间维数和成核过程中的时间维数之和</a:t>
            </a:r>
          </a:p>
        </p:txBody>
      </p:sp>
      <p:sp>
        <p:nvSpPr>
          <p:cNvPr id="108710" name="Rectangle 166">
            <a:extLst>
              <a:ext uri="{FF2B5EF4-FFF2-40B4-BE49-F238E27FC236}">
                <a16:creationId xmlns:a16="http://schemas.microsoft.com/office/drawing/2014/main" id="{E1A88A52-4E8F-4490-8323-AB6570AA854E}"/>
              </a:ext>
            </a:extLst>
          </p:cNvPr>
          <p:cNvSpPr>
            <a:spLocks noChangeArrowheads="1"/>
          </p:cNvSpPr>
          <p:nvPr/>
        </p:nvSpPr>
        <p:spPr bwMode="auto">
          <a:xfrm>
            <a:off x="457200" y="381000"/>
            <a:ext cx="4179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Avrami  Equation</a:t>
            </a:r>
            <a:endParaRPr lang="zh-CN" altLang="en-US"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00A04FA1-58C5-4796-9857-9C5E04352A5D}"/>
              </a:ext>
            </a:extLst>
          </p:cNvPr>
          <p:cNvSpPr>
            <a:spLocks noGrp="1"/>
          </p:cNvSpPr>
          <p:nvPr>
            <p:ph type="sldNum" sz="quarter" idx="12"/>
          </p:nvPr>
        </p:nvSpPr>
        <p:spPr/>
        <p:txBody>
          <a:bodyPr/>
          <a:lstStyle/>
          <a:p>
            <a:fld id="{8A7A6979-0714-4377-B894-6BE4C2D6E202}" type="slidenum">
              <a:rPr lang="en-US" smtClean="0"/>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1FF4FDD2-30CE-450E-B9AF-FD355C4C6042}"/>
              </a:ext>
            </a:extLst>
          </p:cNvPr>
          <p:cNvSpPr>
            <a:spLocks noGrp="1" noChangeArrowheads="1"/>
          </p:cNvSpPr>
          <p:nvPr>
            <p:ph type="title"/>
          </p:nvPr>
        </p:nvSpPr>
        <p:spPr bwMode="auto">
          <a:xfrm>
            <a:off x="304800" y="1219200"/>
            <a:ext cx="7391400" cy="582613"/>
          </a:xfrm>
          <a:solidFill>
            <a:srgbClr val="000099"/>
          </a:solidFill>
          <a:ln/>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lnSpc>
                <a:spcPct val="115000"/>
              </a:lnSpc>
              <a:spcBef>
                <a:spcPct val="15000"/>
              </a:spcBef>
              <a:buFont typeface="Wingdings" panose="05000000000000000000" pitchFamily="2" charset="2"/>
              <a:buChar char="v"/>
            </a:pPr>
            <a:r>
              <a:rPr kumimoji="1" lang="en-US" altLang="zh-CN" sz="2800" b="1" i="1">
                <a:solidFill>
                  <a:schemeClr val="bg1"/>
                </a:solidFill>
                <a:latin typeface="Times New Roman" panose="02020603050405020304" pitchFamily="18" charset="0"/>
                <a:cs typeface="Times New Roman" panose="02020603050405020304" pitchFamily="18" charset="0"/>
              </a:rPr>
              <a:t>What’s the meaning of  K？</a:t>
            </a:r>
          </a:p>
        </p:txBody>
      </p:sp>
      <p:graphicFrame>
        <p:nvGraphicFramePr>
          <p:cNvPr id="110595" name="Object 3">
            <a:extLst>
              <a:ext uri="{FF2B5EF4-FFF2-40B4-BE49-F238E27FC236}">
                <a16:creationId xmlns:a16="http://schemas.microsoft.com/office/drawing/2014/main" id="{AE018F5A-B124-4112-894D-B731892F4589}"/>
              </a:ext>
            </a:extLst>
          </p:cNvPr>
          <p:cNvGraphicFramePr>
            <a:graphicFrameLocks noChangeAspect="1"/>
          </p:cNvGraphicFramePr>
          <p:nvPr/>
        </p:nvGraphicFramePr>
        <p:xfrm>
          <a:off x="3505200" y="1981200"/>
          <a:ext cx="2209800" cy="1250950"/>
        </p:xfrm>
        <a:graphic>
          <a:graphicData uri="http://schemas.openxmlformats.org/presentationml/2006/ole">
            <mc:AlternateContent xmlns:mc="http://schemas.openxmlformats.org/markup-compatibility/2006">
              <mc:Choice xmlns:v="urn:schemas-microsoft-com:vml" Requires="v">
                <p:oleObj spid="_x0000_s110674" r:id="rId4" imgW="787058" imgH="444307" progId="Equation.3">
                  <p:embed/>
                </p:oleObj>
              </mc:Choice>
              <mc:Fallback>
                <p:oleObj r:id="rId4" imgW="787058" imgH="44430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1981200"/>
                        <a:ext cx="2209800" cy="1250950"/>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10596" name="Text Box 4">
            <a:extLst>
              <a:ext uri="{FF2B5EF4-FFF2-40B4-BE49-F238E27FC236}">
                <a16:creationId xmlns:a16="http://schemas.microsoft.com/office/drawing/2014/main" id="{FC4991C9-FDF2-4FD9-B108-6129C434AD45}"/>
              </a:ext>
            </a:extLst>
          </p:cNvPr>
          <p:cNvSpPr txBox="1">
            <a:spLocks noChangeArrowheads="1"/>
          </p:cNvSpPr>
          <p:nvPr/>
        </p:nvSpPr>
        <p:spPr bwMode="auto">
          <a:xfrm>
            <a:off x="1676400" y="2133600"/>
            <a:ext cx="914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i="1">
                <a:solidFill>
                  <a:srgbClr val="0000FF"/>
                </a:solidFill>
                <a:latin typeface="Times New Roman" panose="02020603050405020304" pitchFamily="18" charset="0"/>
                <a:ea typeface="楷体_GB2312" pitchFamily="49" charset="-122"/>
                <a:cs typeface="Times New Roman" panose="02020603050405020304" pitchFamily="18" charset="0"/>
              </a:rPr>
              <a:t>Let</a:t>
            </a:r>
          </a:p>
        </p:txBody>
      </p:sp>
      <p:graphicFrame>
        <p:nvGraphicFramePr>
          <p:cNvPr id="110597" name="Object 5">
            <a:extLst>
              <a:ext uri="{FF2B5EF4-FFF2-40B4-BE49-F238E27FC236}">
                <a16:creationId xmlns:a16="http://schemas.microsoft.com/office/drawing/2014/main" id="{52711B50-9F1E-40D6-897A-687914BCD1ED}"/>
              </a:ext>
            </a:extLst>
          </p:cNvPr>
          <p:cNvGraphicFramePr>
            <a:graphicFrameLocks noChangeAspect="1"/>
          </p:cNvGraphicFramePr>
          <p:nvPr/>
        </p:nvGraphicFramePr>
        <p:xfrm>
          <a:off x="3505200" y="3505200"/>
          <a:ext cx="2209800" cy="1543050"/>
        </p:xfrm>
        <a:graphic>
          <a:graphicData uri="http://schemas.openxmlformats.org/presentationml/2006/ole">
            <mc:AlternateContent xmlns:mc="http://schemas.openxmlformats.org/markup-compatibility/2006">
              <mc:Choice xmlns:v="urn:schemas-microsoft-com:vml" Requires="v">
                <p:oleObj spid="_x0000_s110675" name="Equation" r:id="rId6" imgW="571320" imgH="431640" progId="Equation.3">
                  <p:embed/>
                </p:oleObj>
              </mc:Choice>
              <mc:Fallback>
                <p:oleObj name="Equation" r:id="rId6" imgW="571320" imgH="4316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505200"/>
                        <a:ext cx="2209800" cy="1543050"/>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10598" name="Text Box 6">
            <a:extLst>
              <a:ext uri="{FF2B5EF4-FFF2-40B4-BE49-F238E27FC236}">
                <a16:creationId xmlns:a16="http://schemas.microsoft.com/office/drawing/2014/main" id="{75CE6519-D98F-42CC-A248-C4022EC0BCDE}"/>
              </a:ext>
            </a:extLst>
          </p:cNvPr>
          <p:cNvSpPr txBox="1">
            <a:spLocks noChangeArrowheads="1"/>
          </p:cNvSpPr>
          <p:nvPr/>
        </p:nvSpPr>
        <p:spPr bwMode="auto">
          <a:xfrm>
            <a:off x="457200" y="5562600"/>
            <a:ext cx="7086600" cy="582613"/>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15000"/>
              </a:spcBef>
              <a:buFont typeface="Wingdings" panose="05000000000000000000" pitchFamily="2" charset="2"/>
              <a:buChar char="v"/>
            </a:pPr>
            <a:r>
              <a:rPr kumimoji="1" lang="en-US" altLang="zh-CN" sz="2800" b="1" i="1">
                <a:solidFill>
                  <a:srgbClr val="00FF00"/>
                </a:solidFill>
                <a:latin typeface="Times New Roman" panose="02020603050405020304" pitchFamily="18" charset="0"/>
                <a:cs typeface="Times New Roman" panose="02020603050405020304" pitchFamily="18" charset="0"/>
              </a:rPr>
              <a:t>K –</a:t>
            </a:r>
            <a:r>
              <a:rPr kumimoji="1" lang="zh-CN" altLang="en-US" sz="2800" b="1" i="1">
                <a:solidFill>
                  <a:srgbClr val="00FF00"/>
                </a:solidFill>
                <a:latin typeface="Times New Roman" panose="02020603050405020304" pitchFamily="18" charset="0"/>
                <a:cs typeface="Times New Roman" panose="02020603050405020304" pitchFamily="18" charset="0"/>
              </a:rPr>
              <a:t>其物理意义也是表征结晶速度</a:t>
            </a:r>
          </a:p>
        </p:txBody>
      </p:sp>
      <p:sp>
        <p:nvSpPr>
          <p:cNvPr id="110599" name="Rectangle 7">
            <a:extLst>
              <a:ext uri="{FF2B5EF4-FFF2-40B4-BE49-F238E27FC236}">
                <a16:creationId xmlns:a16="http://schemas.microsoft.com/office/drawing/2014/main" id="{79FCE338-6646-43BE-B0FA-C18CC84598C7}"/>
              </a:ext>
            </a:extLst>
          </p:cNvPr>
          <p:cNvSpPr>
            <a:spLocks noChangeArrowheads="1"/>
          </p:cNvSpPr>
          <p:nvPr/>
        </p:nvSpPr>
        <p:spPr bwMode="auto">
          <a:xfrm>
            <a:off x="457200" y="381000"/>
            <a:ext cx="4179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Avrami  Equation</a:t>
            </a:r>
            <a:endParaRPr lang="zh-CN" altLang="en-US" sz="2800" b="1" i="1">
              <a:solidFill>
                <a:srgbClr val="FF0000"/>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3EA29B7B-6698-4109-B07A-2C6AEEF938E9}"/>
              </a:ext>
            </a:extLst>
          </p:cNvPr>
          <p:cNvSpPr>
            <a:spLocks noGrp="1"/>
          </p:cNvSpPr>
          <p:nvPr>
            <p:ph type="sldNum" sz="quarter" idx="12"/>
          </p:nvPr>
        </p:nvSpPr>
        <p:spPr/>
        <p:txBody>
          <a:bodyPr/>
          <a:lstStyle/>
          <a:p>
            <a:fld id="{8A7A6979-0714-4377-B894-6BE4C2D6E202}" type="slidenum">
              <a:rPr lang="en-US" smtClean="0"/>
              <a:t>68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597"/>
                                        </p:tgtEl>
                                        <p:attrNameLst>
                                          <p:attrName>style.visibility</p:attrName>
                                        </p:attrNameLst>
                                      </p:cBhvr>
                                      <p:to>
                                        <p:strVal val="visible"/>
                                      </p:to>
                                    </p:set>
                                    <p:animEffect transition="in" filter="blinds(horizontal)">
                                      <p:cBhvr>
                                        <p:cTn id="7" dur="500"/>
                                        <p:tgtEl>
                                          <p:spTgt spid="110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167B7BA7-0615-4D2A-9734-37BB501FAF1A}"/>
              </a:ext>
            </a:extLst>
          </p:cNvPr>
          <p:cNvSpPr>
            <a:spLocks noChangeArrowheads="1"/>
          </p:cNvSpPr>
          <p:nvPr/>
        </p:nvSpPr>
        <p:spPr bwMode="auto">
          <a:xfrm>
            <a:off x="381000" y="1143000"/>
            <a:ext cx="2668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1,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温度</a:t>
            </a:r>
          </a:p>
        </p:txBody>
      </p:sp>
      <p:sp>
        <p:nvSpPr>
          <p:cNvPr id="113667" name="Text Box 3">
            <a:extLst>
              <a:ext uri="{FF2B5EF4-FFF2-40B4-BE49-F238E27FC236}">
                <a16:creationId xmlns:a16="http://schemas.microsoft.com/office/drawing/2014/main" id="{EAA1064C-8202-42A0-A8DC-B182B0D1F735}"/>
              </a:ext>
            </a:extLst>
          </p:cNvPr>
          <p:cNvSpPr txBox="1">
            <a:spLocks noChangeArrowheads="1"/>
          </p:cNvSpPr>
          <p:nvPr/>
        </p:nvSpPr>
        <p:spPr bwMode="auto">
          <a:xfrm>
            <a:off x="381000" y="1730375"/>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晶核的形成</a:t>
            </a:r>
          </a:p>
        </p:txBody>
      </p:sp>
      <p:sp>
        <p:nvSpPr>
          <p:cNvPr id="113668" name="Text Box 4">
            <a:extLst>
              <a:ext uri="{FF2B5EF4-FFF2-40B4-BE49-F238E27FC236}">
                <a16:creationId xmlns:a16="http://schemas.microsoft.com/office/drawing/2014/main" id="{C03871F0-D859-466A-BFA2-27D35C2DDFA2}"/>
              </a:ext>
            </a:extLst>
          </p:cNvPr>
          <p:cNvSpPr txBox="1">
            <a:spLocks noChangeArrowheads="1"/>
          </p:cNvSpPr>
          <p:nvPr/>
        </p:nvSpPr>
        <p:spPr bwMode="auto">
          <a:xfrm>
            <a:off x="381000" y="266700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晶体的生长</a:t>
            </a:r>
          </a:p>
        </p:txBody>
      </p:sp>
      <p:sp>
        <p:nvSpPr>
          <p:cNvPr id="113669" name="AutoShape 5">
            <a:extLst>
              <a:ext uri="{FF2B5EF4-FFF2-40B4-BE49-F238E27FC236}">
                <a16:creationId xmlns:a16="http://schemas.microsoft.com/office/drawing/2014/main" id="{4F05A436-1118-4579-9121-CCB22C709D14}"/>
              </a:ext>
            </a:extLst>
          </p:cNvPr>
          <p:cNvSpPr>
            <a:spLocks/>
          </p:cNvSpPr>
          <p:nvPr/>
        </p:nvSpPr>
        <p:spPr bwMode="auto">
          <a:xfrm>
            <a:off x="2133600" y="1905000"/>
            <a:ext cx="266700" cy="1111250"/>
          </a:xfrm>
          <a:prstGeom prst="rightBrace">
            <a:avLst>
              <a:gd name="adj1" fmla="val 34722"/>
              <a:gd name="adj2" fmla="val 50000"/>
            </a:avLst>
          </a:prstGeom>
          <a:noFill/>
          <a:ln w="25400">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70" name="Text Box 6">
            <a:extLst>
              <a:ext uri="{FF2B5EF4-FFF2-40B4-BE49-F238E27FC236}">
                <a16:creationId xmlns:a16="http://schemas.microsoft.com/office/drawing/2014/main" id="{D6350E5B-1184-4B6B-B3E3-7E2527FA366A}"/>
              </a:ext>
            </a:extLst>
          </p:cNvPr>
          <p:cNvSpPr txBox="1">
            <a:spLocks noChangeArrowheads="1"/>
          </p:cNvSpPr>
          <p:nvPr/>
        </p:nvSpPr>
        <p:spPr bwMode="auto">
          <a:xfrm>
            <a:off x="2373313" y="2162175"/>
            <a:ext cx="2486025"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与温度有不同的依赖性</a:t>
            </a:r>
          </a:p>
        </p:txBody>
      </p:sp>
      <p:sp>
        <p:nvSpPr>
          <p:cNvPr id="113671" name="Text Box 7">
            <a:extLst>
              <a:ext uri="{FF2B5EF4-FFF2-40B4-BE49-F238E27FC236}">
                <a16:creationId xmlns:a16="http://schemas.microsoft.com/office/drawing/2014/main" id="{30F1F752-401F-4289-AC9F-D3399BAF41C2}"/>
              </a:ext>
            </a:extLst>
          </p:cNvPr>
          <p:cNvSpPr txBox="1">
            <a:spLocks noChangeArrowheads="1"/>
          </p:cNvSpPr>
          <p:nvPr/>
        </p:nvSpPr>
        <p:spPr bwMode="auto">
          <a:xfrm>
            <a:off x="5334000" y="1447800"/>
            <a:ext cx="3289300"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低温</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有利晶核的</a:t>
            </a: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形成</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和稳定</a:t>
            </a:r>
          </a:p>
        </p:txBody>
      </p:sp>
      <p:sp>
        <p:nvSpPr>
          <p:cNvPr id="113672" name="Text Box 8">
            <a:extLst>
              <a:ext uri="{FF2B5EF4-FFF2-40B4-BE49-F238E27FC236}">
                <a16:creationId xmlns:a16="http://schemas.microsoft.com/office/drawing/2014/main" id="{1A938C4A-5377-4643-B6E8-83140DAED368}"/>
              </a:ext>
            </a:extLst>
          </p:cNvPr>
          <p:cNvSpPr txBox="1">
            <a:spLocks noChangeArrowheads="1"/>
          </p:cNvSpPr>
          <p:nvPr/>
        </p:nvSpPr>
        <p:spPr bwMode="auto">
          <a:xfrm>
            <a:off x="5334000" y="2971800"/>
            <a:ext cx="3463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高温</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有利晶体的</a:t>
            </a: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生长</a:t>
            </a:r>
          </a:p>
        </p:txBody>
      </p:sp>
      <p:sp>
        <p:nvSpPr>
          <p:cNvPr id="113673" name="AutoShape 9">
            <a:extLst>
              <a:ext uri="{FF2B5EF4-FFF2-40B4-BE49-F238E27FC236}">
                <a16:creationId xmlns:a16="http://schemas.microsoft.com/office/drawing/2014/main" id="{909F642B-E897-4148-A428-24B2A6897876}"/>
              </a:ext>
            </a:extLst>
          </p:cNvPr>
          <p:cNvSpPr>
            <a:spLocks/>
          </p:cNvSpPr>
          <p:nvPr/>
        </p:nvSpPr>
        <p:spPr bwMode="auto">
          <a:xfrm>
            <a:off x="4876800" y="1676400"/>
            <a:ext cx="469900" cy="1579563"/>
          </a:xfrm>
          <a:prstGeom prst="leftBrace">
            <a:avLst>
              <a:gd name="adj1" fmla="val 28012"/>
              <a:gd name="adj2" fmla="val 50000"/>
            </a:avLst>
          </a:prstGeom>
          <a:noFill/>
          <a:ln w="25400">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74" name="Text Box 10">
            <a:extLst>
              <a:ext uri="{FF2B5EF4-FFF2-40B4-BE49-F238E27FC236}">
                <a16:creationId xmlns:a16="http://schemas.microsoft.com/office/drawing/2014/main" id="{E0CCB026-23E0-4A7F-B8B8-026AB8363964}"/>
              </a:ext>
            </a:extLst>
          </p:cNvPr>
          <p:cNvSpPr txBox="1">
            <a:spLocks noChangeArrowheads="1"/>
          </p:cNvSpPr>
          <p:nvPr/>
        </p:nvSpPr>
        <p:spPr bwMode="auto">
          <a:xfrm>
            <a:off x="5334000" y="4419600"/>
            <a:ext cx="287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存在最大结晶温度 </a:t>
            </a:r>
            <a:r>
              <a:rPr kumimoji="1" lang="en-US" altLang="zh-CN" sz="2000" b="1" i="1">
                <a:solidFill>
                  <a:schemeClr val="tx2"/>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0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max</a:t>
            </a:r>
            <a:endParaRPr kumimoji="1" lang="en-US" altLang="zh-CN"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13675" name="Object 11">
            <a:extLst>
              <a:ext uri="{FF2B5EF4-FFF2-40B4-BE49-F238E27FC236}">
                <a16:creationId xmlns:a16="http://schemas.microsoft.com/office/drawing/2014/main" id="{45A671FD-7FAB-4D56-8C0E-62091CD87FF7}"/>
              </a:ext>
            </a:extLst>
          </p:cNvPr>
          <p:cNvGraphicFramePr>
            <a:graphicFrameLocks noChangeAspect="1"/>
          </p:cNvGraphicFramePr>
          <p:nvPr/>
        </p:nvGraphicFramePr>
        <p:xfrm>
          <a:off x="5334000" y="5068888"/>
          <a:ext cx="3095625" cy="481012"/>
        </p:xfrm>
        <a:graphic>
          <a:graphicData uri="http://schemas.openxmlformats.org/presentationml/2006/ole">
            <mc:AlternateContent xmlns:mc="http://schemas.openxmlformats.org/markup-compatibility/2006">
              <mc:Choice xmlns:v="urn:schemas-microsoft-com:vml" Requires="v">
                <p:oleObj spid="_x0000_s113730" name="Equation" r:id="rId3" imgW="1473120" imgH="228600" progId="Equation.3">
                  <p:embed/>
                </p:oleObj>
              </mc:Choice>
              <mc:Fallback>
                <p:oleObj name="Equation" r:id="rId3" imgW="1473120" imgH="2286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5068888"/>
                        <a:ext cx="3095625" cy="481012"/>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77" name="Text Box 13">
            <a:extLst>
              <a:ext uri="{FF2B5EF4-FFF2-40B4-BE49-F238E27FC236}">
                <a16:creationId xmlns:a16="http://schemas.microsoft.com/office/drawing/2014/main" id="{3AC2B5F0-73BC-4013-B63B-7ACE2310D666}"/>
              </a:ext>
            </a:extLst>
          </p:cNvPr>
          <p:cNvSpPr txBox="1">
            <a:spLocks noChangeArrowheads="1"/>
          </p:cNvSpPr>
          <p:nvPr/>
        </p:nvSpPr>
        <p:spPr bwMode="auto">
          <a:xfrm>
            <a:off x="914400" y="62484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i="1">
                <a:solidFill>
                  <a:srgbClr val="008000"/>
                </a:solidFill>
                <a:latin typeface="Times New Roman" panose="02020603050405020304" pitchFamily="18" charset="0"/>
                <a:ea typeface="宋体" panose="02010600030101010101" pitchFamily="2" charset="-122"/>
                <a:cs typeface="Times New Roman" panose="02020603050405020304" pitchFamily="18" charset="0"/>
              </a:rPr>
              <a:t>Tg</a:t>
            </a:r>
          </a:p>
        </p:txBody>
      </p:sp>
      <p:sp>
        <p:nvSpPr>
          <p:cNvPr id="113678" name="Text Box 14">
            <a:extLst>
              <a:ext uri="{FF2B5EF4-FFF2-40B4-BE49-F238E27FC236}">
                <a16:creationId xmlns:a16="http://schemas.microsoft.com/office/drawing/2014/main" id="{7E00A5C0-3955-45FD-802A-DE3A7660CE99}"/>
              </a:ext>
            </a:extLst>
          </p:cNvPr>
          <p:cNvSpPr txBox="1">
            <a:spLocks noChangeArrowheads="1"/>
          </p:cNvSpPr>
          <p:nvPr/>
        </p:nvSpPr>
        <p:spPr bwMode="auto">
          <a:xfrm>
            <a:off x="4267200" y="62484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Tm</a:t>
            </a:r>
          </a:p>
        </p:txBody>
      </p:sp>
      <p:sp>
        <p:nvSpPr>
          <p:cNvPr id="113679" name="Text Box 15">
            <a:extLst>
              <a:ext uri="{FF2B5EF4-FFF2-40B4-BE49-F238E27FC236}">
                <a16:creationId xmlns:a16="http://schemas.microsoft.com/office/drawing/2014/main" id="{215458C2-D079-460E-BCCD-455D3EF11B27}"/>
              </a:ext>
            </a:extLst>
          </p:cNvPr>
          <p:cNvSpPr txBox="1">
            <a:spLocks noChangeArrowheads="1"/>
          </p:cNvSpPr>
          <p:nvPr/>
        </p:nvSpPr>
        <p:spPr bwMode="auto">
          <a:xfrm>
            <a:off x="5308600" y="5851525"/>
            <a:ext cx="360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PP: T</a:t>
            </a:r>
            <a:r>
              <a:rPr lang="en-US" altLang="zh-CN" sz="2000" b="1" baseline="-25000">
                <a:solidFill>
                  <a:srgbClr val="008000"/>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20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449K, T</a:t>
            </a:r>
            <a:r>
              <a:rPr lang="en-US" altLang="zh-CN" sz="2000" b="1" baseline="-25000">
                <a:solidFill>
                  <a:srgbClr val="008000"/>
                </a:solidFill>
                <a:latin typeface="Times New Roman" panose="02020603050405020304" pitchFamily="18" charset="0"/>
                <a:ea typeface="宋体" panose="02010600030101010101" pitchFamily="2" charset="-122"/>
                <a:cs typeface="Times New Roman" panose="02020603050405020304" pitchFamily="18" charset="0"/>
              </a:rPr>
              <a:t>max</a:t>
            </a:r>
            <a:r>
              <a:rPr lang="zh-CN" altLang="en-US" sz="20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393K</a:t>
            </a:r>
          </a:p>
        </p:txBody>
      </p:sp>
      <p:sp>
        <p:nvSpPr>
          <p:cNvPr id="113680" name="Rectangle 16">
            <a:extLst>
              <a:ext uri="{FF2B5EF4-FFF2-40B4-BE49-F238E27FC236}">
                <a16:creationId xmlns:a16="http://schemas.microsoft.com/office/drawing/2014/main" id="{0E5C04A3-B257-4888-95AC-F5316F4D1BDE}"/>
              </a:ext>
            </a:extLst>
          </p:cNvPr>
          <p:cNvSpPr>
            <a:spLocks noChangeArrowheads="1"/>
          </p:cNvSpPr>
          <p:nvPr/>
        </p:nvSpPr>
        <p:spPr bwMode="auto">
          <a:xfrm>
            <a:off x="76200" y="304800"/>
            <a:ext cx="6324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5.4.</a:t>
            </a: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结晶速度的影响因素</a:t>
            </a:r>
          </a:p>
        </p:txBody>
      </p:sp>
      <p:sp>
        <p:nvSpPr>
          <p:cNvPr id="113681" name="Freeform 17">
            <a:extLst>
              <a:ext uri="{FF2B5EF4-FFF2-40B4-BE49-F238E27FC236}">
                <a16:creationId xmlns:a16="http://schemas.microsoft.com/office/drawing/2014/main" id="{E249F063-B97C-4052-BCBC-61838379AFF1}"/>
              </a:ext>
            </a:extLst>
          </p:cNvPr>
          <p:cNvSpPr>
            <a:spLocks/>
          </p:cNvSpPr>
          <p:nvPr/>
        </p:nvSpPr>
        <p:spPr bwMode="auto">
          <a:xfrm>
            <a:off x="1295400" y="4554538"/>
            <a:ext cx="2438400" cy="1465262"/>
          </a:xfrm>
          <a:custGeom>
            <a:avLst/>
            <a:gdLst>
              <a:gd name="T0" fmla="*/ 0 w 1536"/>
              <a:gd name="T1" fmla="*/ 875 h 923"/>
              <a:gd name="T2" fmla="*/ 192 w 1536"/>
              <a:gd name="T3" fmla="*/ 827 h 923"/>
              <a:gd name="T4" fmla="*/ 336 w 1536"/>
              <a:gd name="T5" fmla="*/ 587 h 923"/>
              <a:gd name="T6" fmla="*/ 528 w 1536"/>
              <a:gd name="T7" fmla="*/ 11 h 923"/>
              <a:gd name="T8" fmla="*/ 764 w 1536"/>
              <a:gd name="T9" fmla="*/ 523 h 923"/>
              <a:gd name="T10" fmla="*/ 864 w 1536"/>
              <a:gd name="T11" fmla="*/ 683 h 923"/>
              <a:gd name="T12" fmla="*/ 1104 w 1536"/>
              <a:gd name="T13" fmla="*/ 827 h 923"/>
              <a:gd name="T14" fmla="*/ 1536 w 1536"/>
              <a:gd name="T15" fmla="*/ 923 h 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6" h="923">
                <a:moveTo>
                  <a:pt x="0" y="875"/>
                </a:moveTo>
                <a:cubicBezTo>
                  <a:pt x="68" y="875"/>
                  <a:pt x="136" y="875"/>
                  <a:pt x="192" y="827"/>
                </a:cubicBezTo>
                <a:cubicBezTo>
                  <a:pt x="248" y="779"/>
                  <a:pt x="280" y="723"/>
                  <a:pt x="336" y="587"/>
                </a:cubicBezTo>
                <a:cubicBezTo>
                  <a:pt x="392" y="451"/>
                  <a:pt x="457" y="22"/>
                  <a:pt x="528" y="11"/>
                </a:cubicBezTo>
                <a:cubicBezTo>
                  <a:pt x="599" y="0"/>
                  <a:pt x="708" y="411"/>
                  <a:pt x="764" y="523"/>
                </a:cubicBezTo>
                <a:cubicBezTo>
                  <a:pt x="820" y="635"/>
                  <a:pt x="807" y="632"/>
                  <a:pt x="864" y="683"/>
                </a:cubicBezTo>
                <a:cubicBezTo>
                  <a:pt x="921" y="734"/>
                  <a:pt x="992" y="787"/>
                  <a:pt x="1104" y="827"/>
                </a:cubicBezTo>
                <a:cubicBezTo>
                  <a:pt x="1216" y="867"/>
                  <a:pt x="1376" y="895"/>
                  <a:pt x="1536" y="923"/>
                </a:cubicBezTo>
              </a:path>
            </a:pathLst>
          </a:custGeom>
          <a:noFill/>
          <a:ln w="19050"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2" name="Freeform 18">
            <a:extLst>
              <a:ext uri="{FF2B5EF4-FFF2-40B4-BE49-F238E27FC236}">
                <a16:creationId xmlns:a16="http://schemas.microsoft.com/office/drawing/2014/main" id="{9A639ED3-556F-4874-ADEE-AFCAE746F497}"/>
              </a:ext>
            </a:extLst>
          </p:cNvPr>
          <p:cNvSpPr>
            <a:spLocks/>
          </p:cNvSpPr>
          <p:nvPr/>
        </p:nvSpPr>
        <p:spPr bwMode="auto">
          <a:xfrm>
            <a:off x="1828800" y="4038600"/>
            <a:ext cx="2057400" cy="2057400"/>
          </a:xfrm>
          <a:custGeom>
            <a:avLst/>
            <a:gdLst>
              <a:gd name="T0" fmla="*/ 0 w 1296"/>
              <a:gd name="T1" fmla="*/ 1010 h 1010"/>
              <a:gd name="T2" fmla="*/ 240 w 1296"/>
              <a:gd name="T3" fmla="*/ 914 h 1010"/>
              <a:gd name="T4" fmla="*/ 400 w 1296"/>
              <a:gd name="T5" fmla="*/ 710 h 1010"/>
              <a:gd name="T6" fmla="*/ 728 w 1296"/>
              <a:gd name="T7" fmla="*/ 2 h 1010"/>
              <a:gd name="T8" fmla="*/ 960 w 1296"/>
              <a:gd name="T9" fmla="*/ 722 h 1010"/>
              <a:gd name="T10" fmla="*/ 1296 w 1296"/>
              <a:gd name="T11" fmla="*/ 1010 h 1010"/>
            </a:gdLst>
            <a:ahLst/>
            <a:cxnLst>
              <a:cxn ang="0">
                <a:pos x="T0" y="T1"/>
              </a:cxn>
              <a:cxn ang="0">
                <a:pos x="T2" y="T3"/>
              </a:cxn>
              <a:cxn ang="0">
                <a:pos x="T4" y="T5"/>
              </a:cxn>
              <a:cxn ang="0">
                <a:pos x="T6" y="T7"/>
              </a:cxn>
              <a:cxn ang="0">
                <a:pos x="T8" y="T9"/>
              </a:cxn>
              <a:cxn ang="0">
                <a:pos x="T10" y="T11"/>
              </a:cxn>
            </a:cxnLst>
            <a:rect l="0" t="0" r="r" b="b"/>
            <a:pathLst>
              <a:path w="1296" h="1010">
                <a:moveTo>
                  <a:pt x="0" y="1010"/>
                </a:moveTo>
                <a:cubicBezTo>
                  <a:pt x="80" y="1006"/>
                  <a:pt x="173" y="964"/>
                  <a:pt x="240" y="914"/>
                </a:cubicBezTo>
                <a:cubicBezTo>
                  <a:pt x="307" y="864"/>
                  <a:pt x="319" y="862"/>
                  <a:pt x="400" y="710"/>
                </a:cubicBezTo>
                <a:cubicBezTo>
                  <a:pt x="481" y="558"/>
                  <a:pt x="635" y="0"/>
                  <a:pt x="728" y="2"/>
                </a:cubicBezTo>
                <a:cubicBezTo>
                  <a:pt x="821" y="4"/>
                  <a:pt x="865" y="554"/>
                  <a:pt x="960" y="722"/>
                </a:cubicBezTo>
                <a:cubicBezTo>
                  <a:pt x="1055" y="890"/>
                  <a:pt x="1168" y="946"/>
                  <a:pt x="1296" y="101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4" name="Line 20">
            <a:extLst>
              <a:ext uri="{FF2B5EF4-FFF2-40B4-BE49-F238E27FC236}">
                <a16:creationId xmlns:a16="http://schemas.microsoft.com/office/drawing/2014/main" id="{55698F0A-B7CA-4E8E-B57A-FB1D58506C74}"/>
              </a:ext>
            </a:extLst>
          </p:cNvPr>
          <p:cNvSpPr>
            <a:spLocks noChangeShapeType="1"/>
          </p:cNvSpPr>
          <p:nvPr/>
        </p:nvSpPr>
        <p:spPr bwMode="auto">
          <a:xfrm>
            <a:off x="1066800" y="6172200"/>
            <a:ext cx="3505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5" name="Line 21">
            <a:extLst>
              <a:ext uri="{FF2B5EF4-FFF2-40B4-BE49-F238E27FC236}">
                <a16:creationId xmlns:a16="http://schemas.microsoft.com/office/drawing/2014/main" id="{29EA9D0A-FC61-4708-B9F4-6B65F0273CCC}"/>
              </a:ext>
            </a:extLst>
          </p:cNvPr>
          <p:cNvSpPr>
            <a:spLocks noChangeShapeType="1"/>
          </p:cNvSpPr>
          <p:nvPr/>
        </p:nvSpPr>
        <p:spPr bwMode="auto">
          <a:xfrm flipV="1">
            <a:off x="1066800" y="3810000"/>
            <a:ext cx="0" cy="2362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6" name="Freeform 22">
            <a:extLst>
              <a:ext uri="{FF2B5EF4-FFF2-40B4-BE49-F238E27FC236}">
                <a16:creationId xmlns:a16="http://schemas.microsoft.com/office/drawing/2014/main" id="{8492F0B9-222C-4112-81C0-B0AE9E78055C}"/>
              </a:ext>
            </a:extLst>
          </p:cNvPr>
          <p:cNvSpPr>
            <a:spLocks/>
          </p:cNvSpPr>
          <p:nvPr/>
        </p:nvSpPr>
        <p:spPr bwMode="auto">
          <a:xfrm>
            <a:off x="2133600" y="4343400"/>
            <a:ext cx="2484438" cy="1784350"/>
          </a:xfrm>
          <a:custGeom>
            <a:avLst/>
            <a:gdLst>
              <a:gd name="T0" fmla="*/ 0 w 1565"/>
              <a:gd name="T1" fmla="*/ 1383 h 1412"/>
              <a:gd name="T2" fmla="*/ 355 w 1565"/>
              <a:gd name="T3" fmla="*/ 1316 h 1412"/>
              <a:gd name="T4" fmla="*/ 634 w 1565"/>
              <a:gd name="T5" fmla="*/ 893 h 1412"/>
              <a:gd name="T6" fmla="*/ 864 w 1565"/>
              <a:gd name="T7" fmla="*/ 10 h 1412"/>
              <a:gd name="T8" fmla="*/ 1056 w 1565"/>
              <a:gd name="T9" fmla="*/ 951 h 1412"/>
              <a:gd name="T10" fmla="*/ 1392 w 1565"/>
              <a:gd name="T11" fmla="*/ 1335 h 1412"/>
              <a:gd name="T12" fmla="*/ 1565 w 1565"/>
              <a:gd name="T13" fmla="*/ 1412 h 1412"/>
            </a:gdLst>
            <a:ahLst/>
            <a:cxnLst>
              <a:cxn ang="0">
                <a:pos x="T0" y="T1"/>
              </a:cxn>
              <a:cxn ang="0">
                <a:pos x="T2" y="T3"/>
              </a:cxn>
              <a:cxn ang="0">
                <a:pos x="T4" y="T5"/>
              </a:cxn>
              <a:cxn ang="0">
                <a:pos x="T6" y="T7"/>
              </a:cxn>
              <a:cxn ang="0">
                <a:pos x="T8" y="T9"/>
              </a:cxn>
              <a:cxn ang="0">
                <a:pos x="T10" y="T11"/>
              </a:cxn>
              <a:cxn ang="0">
                <a:pos x="T12" y="T13"/>
              </a:cxn>
            </a:cxnLst>
            <a:rect l="0" t="0" r="r" b="b"/>
            <a:pathLst>
              <a:path w="1565" h="1412">
                <a:moveTo>
                  <a:pt x="0" y="1383"/>
                </a:moveTo>
                <a:cubicBezTo>
                  <a:pt x="59" y="1372"/>
                  <a:pt x="249" y="1398"/>
                  <a:pt x="355" y="1316"/>
                </a:cubicBezTo>
                <a:cubicBezTo>
                  <a:pt x="461" y="1234"/>
                  <a:pt x="549" y="1111"/>
                  <a:pt x="634" y="893"/>
                </a:cubicBezTo>
                <a:cubicBezTo>
                  <a:pt x="719" y="675"/>
                  <a:pt x="794" y="0"/>
                  <a:pt x="864" y="10"/>
                </a:cubicBezTo>
                <a:cubicBezTo>
                  <a:pt x="934" y="20"/>
                  <a:pt x="968" y="730"/>
                  <a:pt x="1056" y="951"/>
                </a:cubicBezTo>
                <a:cubicBezTo>
                  <a:pt x="1144" y="1172"/>
                  <a:pt x="1307" y="1258"/>
                  <a:pt x="1392" y="1335"/>
                </a:cubicBezTo>
                <a:cubicBezTo>
                  <a:pt x="1477" y="1412"/>
                  <a:pt x="1529" y="1396"/>
                  <a:pt x="1565" y="141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7" name="Oval 23">
            <a:extLst>
              <a:ext uri="{FF2B5EF4-FFF2-40B4-BE49-F238E27FC236}">
                <a16:creationId xmlns:a16="http://schemas.microsoft.com/office/drawing/2014/main" id="{2536ECA5-ACD7-4BF9-B4EC-2F14DCDB9F89}"/>
              </a:ext>
            </a:extLst>
          </p:cNvPr>
          <p:cNvSpPr>
            <a:spLocks noChangeArrowheads="1"/>
          </p:cNvSpPr>
          <p:nvPr/>
        </p:nvSpPr>
        <p:spPr bwMode="auto">
          <a:xfrm>
            <a:off x="2924175" y="3975100"/>
            <a:ext cx="152400" cy="152400"/>
          </a:xfrm>
          <a:prstGeom prst="ellipse">
            <a:avLst/>
          </a:prstGeom>
          <a:solidFill>
            <a:srgbClr val="FF33CC"/>
          </a:solidFill>
          <a:ln w="9525">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88" name="Text Box 24">
            <a:extLst>
              <a:ext uri="{FF2B5EF4-FFF2-40B4-BE49-F238E27FC236}">
                <a16:creationId xmlns:a16="http://schemas.microsoft.com/office/drawing/2014/main" id="{9FFD00CD-E64D-4893-821E-FBFC045AAD5E}"/>
              </a:ext>
            </a:extLst>
          </p:cNvPr>
          <p:cNvSpPr txBox="1">
            <a:spLocks noChangeArrowheads="1"/>
          </p:cNvSpPr>
          <p:nvPr/>
        </p:nvSpPr>
        <p:spPr bwMode="auto">
          <a:xfrm>
            <a:off x="457200" y="35814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仿宋" panose="02010609060101010101" pitchFamily="49" charset="-122"/>
              </a:rPr>
              <a:t>结晶速度</a:t>
            </a:r>
          </a:p>
        </p:txBody>
      </p:sp>
      <p:sp>
        <p:nvSpPr>
          <p:cNvPr id="113689" name="Text Box 25">
            <a:extLst>
              <a:ext uri="{FF2B5EF4-FFF2-40B4-BE49-F238E27FC236}">
                <a16:creationId xmlns:a16="http://schemas.microsoft.com/office/drawing/2014/main" id="{90FFC417-4B62-4FA6-9972-EC40BFDC1576}"/>
              </a:ext>
            </a:extLst>
          </p:cNvPr>
          <p:cNvSpPr txBox="1">
            <a:spLocks noChangeArrowheads="1"/>
          </p:cNvSpPr>
          <p:nvPr/>
        </p:nvSpPr>
        <p:spPr bwMode="auto">
          <a:xfrm>
            <a:off x="3581400" y="41910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仿宋" panose="02010609060101010101" pitchFamily="49" charset="-122"/>
              </a:rPr>
              <a:t>晶体生长</a:t>
            </a:r>
          </a:p>
        </p:txBody>
      </p:sp>
      <p:sp>
        <p:nvSpPr>
          <p:cNvPr id="113690" name="Text Box 26">
            <a:extLst>
              <a:ext uri="{FF2B5EF4-FFF2-40B4-BE49-F238E27FC236}">
                <a16:creationId xmlns:a16="http://schemas.microsoft.com/office/drawing/2014/main" id="{2C10D1DA-BE64-4F65-B688-43AFB3D013C5}"/>
              </a:ext>
            </a:extLst>
          </p:cNvPr>
          <p:cNvSpPr txBox="1">
            <a:spLocks noChangeArrowheads="1"/>
          </p:cNvSpPr>
          <p:nvPr/>
        </p:nvSpPr>
        <p:spPr bwMode="auto">
          <a:xfrm>
            <a:off x="1066800" y="51816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仿宋" panose="02010609060101010101" pitchFamily="49" charset="-122"/>
              </a:rPr>
              <a:t>晶核形成</a:t>
            </a:r>
          </a:p>
        </p:txBody>
      </p:sp>
      <p:sp>
        <p:nvSpPr>
          <p:cNvPr id="113691" name="Text Box 27">
            <a:extLst>
              <a:ext uri="{FF2B5EF4-FFF2-40B4-BE49-F238E27FC236}">
                <a16:creationId xmlns:a16="http://schemas.microsoft.com/office/drawing/2014/main" id="{AB92244B-982B-4E40-B0F3-2C152C9230FC}"/>
              </a:ext>
            </a:extLst>
          </p:cNvPr>
          <p:cNvSpPr txBox="1">
            <a:spLocks noChangeArrowheads="1"/>
          </p:cNvSpPr>
          <p:nvPr/>
        </p:nvSpPr>
        <p:spPr bwMode="auto">
          <a:xfrm>
            <a:off x="2286000" y="3657600"/>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仿宋" panose="02010609060101010101" pitchFamily="49" charset="-122"/>
              </a:rPr>
              <a:t>结晶最大温度</a:t>
            </a:r>
          </a:p>
        </p:txBody>
      </p:sp>
      <p:sp>
        <p:nvSpPr>
          <p:cNvPr id="113692" name="Rectangle 28">
            <a:extLst>
              <a:ext uri="{FF2B5EF4-FFF2-40B4-BE49-F238E27FC236}">
                <a16:creationId xmlns:a16="http://schemas.microsoft.com/office/drawing/2014/main" id="{EE1E33E0-E093-47D6-8D2C-DEE9EF466186}"/>
              </a:ext>
            </a:extLst>
          </p:cNvPr>
          <p:cNvSpPr>
            <a:spLocks noChangeArrowheads="1"/>
          </p:cNvSpPr>
          <p:nvPr/>
        </p:nvSpPr>
        <p:spPr bwMode="auto">
          <a:xfrm>
            <a:off x="304800" y="3505200"/>
            <a:ext cx="4800600" cy="3200400"/>
          </a:xfrm>
          <a:prstGeom prst="rect">
            <a:avLst/>
          </a:prstGeom>
          <a:noFill/>
          <a:ln w="38100" cmpd="dbl">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a:extLst>
              <a:ext uri="{FF2B5EF4-FFF2-40B4-BE49-F238E27FC236}">
                <a16:creationId xmlns:a16="http://schemas.microsoft.com/office/drawing/2014/main" id="{7F017C38-65BA-4BBE-BC37-1487D76F5D4F}"/>
              </a:ext>
            </a:extLst>
          </p:cNvPr>
          <p:cNvSpPr>
            <a:spLocks noGrp="1"/>
          </p:cNvSpPr>
          <p:nvPr>
            <p:ph type="sldNum" sz="quarter" idx="12"/>
          </p:nvPr>
        </p:nvSpPr>
        <p:spPr/>
        <p:txBody>
          <a:bodyPr/>
          <a:lstStyle/>
          <a:p>
            <a:fld id="{8A7A6979-0714-4377-B894-6BE4C2D6E202}" type="slidenum">
              <a:rPr lang="en-US" smtClean="0"/>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Rectangle 6">
            <a:extLst>
              <a:ext uri="{FF2B5EF4-FFF2-40B4-BE49-F238E27FC236}">
                <a16:creationId xmlns:a16="http://schemas.microsoft.com/office/drawing/2014/main" id="{C01138E0-27FC-4594-98A2-879927812D87}"/>
              </a:ext>
            </a:extLst>
          </p:cNvPr>
          <p:cNvSpPr>
            <a:spLocks noChangeArrowheads="1"/>
          </p:cNvSpPr>
          <p:nvPr/>
        </p:nvSpPr>
        <p:spPr bwMode="auto">
          <a:xfrm>
            <a:off x="109538" y="304800"/>
            <a:ext cx="728186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zh-CN"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第五章 聚合物的分子运动和转变</a:t>
            </a:r>
            <a:r>
              <a:rPr lang="zh-CN" altLang="en-US" sz="3000">
                <a:solidFill>
                  <a:srgbClr val="FF0000"/>
                </a:solidFill>
                <a:latin typeface="方正小标宋简体" pitchFamily="2" charset="-122"/>
                <a:ea typeface="方正小标宋简体" pitchFamily="2" charset="-122"/>
              </a:rPr>
              <a:t> </a:t>
            </a:r>
          </a:p>
        </p:txBody>
      </p:sp>
      <p:sp>
        <p:nvSpPr>
          <p:cNvPr id="76807" name="Text Box 7">
            <a:extLst>
              <a:ext uri="{FF2B5EF4-FFF2-40B4-BE49-F238E27FC236}">
                <a16:creationId xmlns:a16="http://schemas.microsoft.com/office/drawing/2014/main" id="{36C685DB-E87A-4384-8D61-8E6F3AB3DE90}"/>
              </a:ext>
            </a:extLst>
          </p:cNvPr>
          <p:cNvSpPr txBox="1">
            <a:spLocks noChangeArrowheads="1"/>
          </p:cNvSpPr>
          <p:nvPr/>
        </p:nvSpPr>
        <p:spPr bwMode="auto">
          <a:xfrm>
            <a:off x="1600200" y="1524000"/>
            <a:ext cx="6324600" cy="42545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3000">
                <a:solidFill>
                  <a:srgbClr val="000099"/>
                </a:solidFill>
                <a:effectLst>
                  <a:outerShdw blurRad="38100" dist="38100" dir="2700000" algn="tl">
                    <a:srgbClr val="C0C0C0"/>
                  </a:outerShdw>
                </a:effectLst>
                <a:latin typeface="隶书" panose="02010509060101010101" pitchFamily="49" charset="-122"/>
                <a:ea typeface="隶书" panose="02010509060101010101" pitchFamily="49" charset="-122"/>
              </a:rPr>
              <a:t>第一节 聚合物分子运动的特点</a:t>
            </a:r>
          </a:p>
          <a:p>
            <a:pPr>
              <a:lnSpc>
                <a:spcPct val="110000"/>
              </a:lnSpc>
              <a:spcBef>
                <a:spcPct val="50000"/>
              </a:spcBef>
            </a:pPr>
            <a:r>
              <a:rPr lang="zh-CN" altLang="en-US" sz="3000">
                <a:solidFill>
                  <a:srgbClr val="006600"/>
                </a:solidFill>
                <a:effectLst>
                  <a:outerShdw blurRad="38100" dist="38100" dir="2700000" algn="tl">
                    <a:srgbClr val="C0C0C0"/>
                  </a:outerShdw>
                </a:effectLst>
                <a:latin typeface="隶书" panose="02010509060101010101" pitchFamily="49" charset="-122"/>
                <a:ea typeface="隶书" panose="02010509060101010101" pitchFamily="49" charset="-122"/>
              </a:rPr>
              <a:t>第二节 黏弹行为的五个区域</a:t>
            </a:r>
          </a:p>
          <a:p>
            <a:pPr>
              <a:lnSpc>
                <a:spcPct val="110000"/>
              </a:lnSpc>
              <a:spcBef>
                <a:spcPct val="50000"/>
              </a:spcBef>
            </a:pPr>
            <a:r>
              <a:rPr lang="zh-CN" altLang="en-US" sz="3000">
                <a:solidFill>
                  <a:srgbClr val="FF0000"/>
                </a:solidFill>
                <a:effectLst>
                  <a:outerShdw blurRad="38100" dist="38100" dir="2700000" algn="tl">
                    <a:srgbClr val="C0C0C0"/>
                  </a:outerShdw>
                </a:effectLst>
                <a:latin typeface="隶书" panose="02010509060101010101" pitchFamily="49" charset="-122"/>
                <a:ea typeface="隶书" panose="02010509060101010101" pitchFamily="49" charset="-122"/>
              </a:rPr>
              <a:t>第三节 玻璃－橡胶转变行为</a:t>
            </a:r>
          </a:p>
          <a:p>
            <a:pPr>
              <a:lnSpc>
                <a:spcPct val="110000"/>
              </a:lnSpc>
              <a:spcBef>
                <a:spcPct val="50000"/>
              </a:spcBef>
            </a:pPr>
            <a:r>
              <a:rPr lang="zh-CN" altLang="en-US" sz="3000">
                <a:solidFill>
                  <a:srgbClr val="0000FF"/>
                </a:solidFill>
                <a:effectLst>
                  <a:outerShdw blurRad="38100" dist="38100" dir="2700000" algn="tl">
                    <a:srgbClr val="C0C0C0"/>
                  </a:outerShdw>
                </a:effectLst>
                <a:latin typeface="隶书" panose="02010509060101010101" pitchFamily="49" charset="-122"/>
                <a:ea typeface="隶书" panose="02010509060101010101" pitchFamily="49" charset="-122"/>
              </a:rPr>
              <a:t>第四节 结晶行为和结晶动力学</a:t>
            </a:r>
          </a:p>
          <a:p>
            <a:pPr>
              <a:lnSpc>
                <a:spcPct val="110000"/>
              </a:lnSpc>
              <a:spcBef>
                <a:spcPct val="50000"/>
              </a:spcBef>
            </a:pPr>
            <a:r>
              <a:rPr lang="zh-CN" altLang="en-US" sz="3000">
                <a:solidFill>
                  <a:srgbClr val="800000"/>
                </a:solidFill>
                <a:effectLst>
                  <a:outerShdw blurRad="38100" dist="38100" dir="2700000" algn="tl">
                    <a:srgbClr val="C0C0C0"/>
                  </a:outerShdw>
                </a:effectLst>
                <a:latin typeface="隶书" panose="02010509060101010101" pitchFamily="49" charset="-122"/>
                <a:ea typeface="隶书" panose="02010509060101010101" pitchFamily="49" charset="-122"/>
              </a:rPr>
              <a:t>第五节 熔融热力学</a:t>
            </a:r>
          </a:p>
          <a:p>
            <a:pPr>
              <a:lnSpc>
                <a:spcPct val="110000"/>
              </a:lnSpc>
              <a:spcBef>
                <a:spcPct val="50000"/>
              </a:spcBef>
            </a:pPr>
            <a:endParaRPr lang="en-US" altLang="zh-CN" sz="3000">
              <a:solidFill>
                <a:srgbClr val="800000"/>
              </a:solidFill>
              <a:effectLst>
                <a:outerShdw blurRad="38100" dist="38100" dir="2700000" algn="tl">
                  <a:srgbClr val="C0C0C0"/>
                </a:outerShdw>
              </a:effectLst>
              <a:latin typeface="隶书" panose="02010509060101010101" pitchFamily="49" charset="-122"/>
              <a:ea typeface="隶书" panose="02010509060101010101" pitchFamily="49" charset="-122"/>
            </a:endParaRPr>
          </a:p>
        </p:txBody>
      </p:sp>
      <p:sp>
        <p:nvSpPr>
          <p:cNvPr id="2" name="灯片编号占位符 1">
            <a:extLst>
              <a:ext uri="{FF2B5EF4-FFF2-40B4-BE49-F238E27FC236}">
                <a16:creationId xmlns:a16="http://schemas.microsoft.com/office/drawing/2014/main" id="{3D4AA80B-C1CB-48A8-8302-B9812F8523BD}"/>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6807"/>
                                        </p:tgtEl>
                                        <p:attrNameLst>
                                          <p:attrName>style.visibility</p:attrName>
                                        </p:attrNameLst>
                                      </p:cBhvr>
                                      <p:to>
                                        <p:strVal val="visible"/>
                                      </p:to>
                                    </p:set>
                                    <p:animEffect transition="in" filter="wipe(up)">
                                      <p:cBhvr>
                                        <p:cTn id="7" dur="1000"/>
                                        <p:tgtEl>
                                          <p:spTgt spid="76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A5684958-25D3-4F13-9678-3EDAD6C17463}"/>
              </a:ext>
            </a:extLst>
          </p:cNvPr>
          <p:cNvSpPr>
            <a:spLocks noChangeArrowheads="1"/>
          </p:cNvSpPr>
          <p:nvPr/>
        </p:nvSpPr>
        <p:spPr bwMode="auto">
          <a:xfrm>
            <a:off x="304800" y="1143000"/>
            <a:ext cx="495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2,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压力、溶剂、杂质</a:t>
            </a:r>
          </a:p>
        </p:txBody>
      </p:sp>
      <p:sp>
        <p:nvSpPr>
          <p:cNvPr id="114691" name="Text Box 3">
            <a:extLst>
              <a:ext uri="{FF2B5EF4-FFF2-40B4-BE49-F238E27FC236}">
                <a16:creationId xmlns:a16="http://schemas.microsoft.com/office/drawing/2014/main" id="{A297406B-70B6-40BD-843B-448667F871A7}"/>
              </a:ext>
            </a:extLst>
          </p:cNvPr>
          <p:cNvSpPr txBox="1">
            <a:spLocks noChangeArrowheads="1"/>
          </p:cNvSpPr>
          <p:nvPr/>
        </p:nvSpPr>
        <p:spPr bwMode="auto">
          <a:xfrm>
            <a:off x="381000" y="1828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）压力、应力</a:t>
            </a:r>
          </a:p>
        </p:txBody>
      </p:sp>
      <p:sp>
        <p:nvSpPr>
          <p:cNvPr id="114692" name="AutoShape 4">
            <a:extLst>
              <a:ext uri="{FF2B5EF4-FFF2-40B4-BE49-F238E27FC236}">
                <a16:creationId xmlns:a16="http://schemas.microsoft.com/office/drawing/2014/main" id="{3C84E503-329B-4B9F-AE33-2068556112F1}"/>
              </a:ext>
            </a:extLst>
          </p:cNvPr>
          <p:cNvSpPr>
            <a:spLocks noChangeArrowheads="1"/>
          </p:cNvSpPr>
          <p:nvPr/>
        </p:nvSpPr>
        <p:spPr bwMode="auto">
          <a:xfrm>
            <a:off x="3048000" y="1676400"/>
            <a:ext cx="304800" cy="609600"/>
          </a:xfrm>
          <a:prstGeom prst="upArrow">
            <a:avLst>
              <a:gd name="adj1" fmla="val 37500"/>
              <a:gd name="adj2" fmla="val 104685"/>
            </a:avLst>
          </a:prstGeom>
          <a:solidFill>
            <a:schemeClr val="folHlink"/>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4693" name="Text Box 5">
            <a:extLst>
              <a:ext uri="{FF2B5EF4-FFF2-40B4-BE49-F238E27FC236}">
                <a16:creationId xmlns:a16="http://schemas.microsoft.com/office/drawing/2014/main" id="{D61BAB55-C087-4247-AB3B-880436985491}"/>
              </a:ext>
            </a:extLst>
          </p:cNvPr>
          <p:cNvSpPr txBox="1">
            <a:spLocks noChangeArrowheads="1"/>
          </p:cNvSpPr>
          <p:nvPr/>
        </p:nvSpPr>
        <p:spPr bwMode="auto">
          <a:xfrm>
            <a:off x="3581400" y="1752600"/>
            <a:ext cx="165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加速结晶</a:t>
            </a:r>
          </a:p>
        </p:txBody>
      </p:sp>
      <p:sp>
        <p:nvSpPr>
          <p:cNvPr id="114695" name="Text Box 7">
            <a:extLst>
              <a:ext uri="{FF2B5EF4-FFF2-40B4-BE49-F238E27FC236}">
                <a16:creationId xmlns:a16="http://schemas.microsoft.com/office/drawing/2014/main" id="{16082C91-1079-4E90-9441-A8E55E8D6ED5}"/>
              </a:ext>
            </a:extLst>
          </p:cNvPr>
          <p:cNvSpPr txBox="1">
            <a:spLocks noChangeArrowheads="1"/>
          </p:cNvSpPr>
          <p:nvPr/>
        </p:nvSpPr>
        <p:spPr bwMode="auto">
          <a:xfrm>
            <a:off x="381000" y="31242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）溶剂</a:t>
            </a:r>
          </a:p>
        </p:txBody>
      </p:sp>
      <p:sp>
        <p:nvSpPr>
          <p:cNvPr id="114696" name="Text Box 8">
            <a:extLst>
              <a:ext uri="{FF2B5EF4-FFF2-40B4-BE49-F238E27FC236}">
                <a16:creationId xmlns:a16="http://schemas.microsoft.com/office/drawing/2014/main" id="{5DDEA163-8588-4CF5-9E62-18729BB8F28A}"/>
              </a:ext>
            </a:extLst>
          </p:cNvPr>
          <p:cNvSpPr txBox="1">
            <a:spLocks noChangeArrowheads="1"/>
          </p:cNvSpPr>
          <p:nvPr/>
        </p:nvSpPr>
        <p:spPr bwMode="auto">
          <a:xfrm>
            <a:off x="2438400" y="3124200"/>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小分子溶剂诱导结晶</a:t>
            </a:r>
          </a:p>
        </p:txBody>
      </p:sp>
      <p:sp>
        <p:nvSpPr>
          <p:cNvPr id="114697" name="Text Box 9">
            <a:extLst>
              <a:ext uri="{FF2B5EF4-FFF2-40B4-BE49-F238E27FC236}">
                <a16:creationId xmlns:a16="http://schemas.microsoft.com/office/drawing/2014/main" id="{3934206D-4B39-4C77-8B56-29074C2C6C4C}"/>
              </a:ext>
            </a:extLst>
          </p:cNvPr>
          <p:cNvSpPr txBox="1">
            <a:spLocks noChangeArrowheads="1"/>
          </p:cNvSpPr>
          <p:nvPr/>
        </p:nvSpPr>
        <p:spPr bwMode="auto">
          <a:xfrm>
            <a:off x="533400" y="2438400"/>
            <a:ext cx="6629400" cy="469900"/>
          </a:xfrm>
          <a:prstGeom prst="rect">
            <a:avLst/>
          </a:prstGeom>
          <a:noFill/>
          <a:ln w="12700" cap="sq">
            <a:solidFill>
              <a:schemeClr val="fo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PE</a:t>
            </a:r>
            <a:r>
              <a:rPr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在高温、高压下得到伸直链晶体</a:t>
            </a:r>
          </a:p>
        </p:txBody>
      </p:sp>
      <p:sp>
        <p:nvSpPr>
          <p:cNvPr id="114698" name="Rectangle 10">
            <a:extLst>
              <a:ext uri="{FF2B5EF4-FFF2-40B4-BE49-F238E27FC236}">
                <a16:creationId xmlns:a16="http://schemas.microsoft.com/office/drawing/2014/main" id="{C84EB002-9B48-47F7-ABD0-43C9D9362F1A}"/>
              </a:ext>
            </a:extLst>
          </p:cNvPr>
          <p:cNvSpPr>
            <a:spLocks noChangeArrowheads="1"/>
          </p:cNvSpPr>
          <p:nvPr/>
        </p:nvSpPr>
        <p:spPr bwMode="auto">
          <a:xfrm>
            <a:off x="228600" y="3733800"/>
            <a:ext cx="8610600" cy="2698750"/>
          </a:xfrm>
          <a:prstGeom prst="rect">
            <a:avLst/>
          </a:prstGeom>
          <a:noFill/>
          <a:ln w="12700" cap="sq">
            <a:solidFill>
              <a:schemeClr val="folHlink"/>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pPr>
            <a:r>
              <a:rPr lang="zh-CN" altLang="en-US" sz="2800">
                <a:solidFill>
                  <a:srgbClr val="FF0000"/>
                </a:solidFill>
                <a:effectLst>
                  <a:outerShdw blurRad="38100" dist="38100" dir="2700000" algn="tl">
                    <a:srgbClr val="C0C0C0"/>
                  </a:outerShdw>
                </a:effectLst>
                <a:latin typeface="隶书" panose="02010509060101010101" pitchFamily="49" charset="-122"/>
                <a:ea typeface="隶书" panose="02010509060101010101" pitchFamily="49" charset="-122"/>
                <a:cs typeface="Times New Roman" panose="02020603050405020304" pitchFamily="18" charset="0"/>
              </a:rPr>
              <a:t>例如，水能促进尼龙和聚酯的结晶： </a:t>
            </a:r>
          </a:p>
          <a:p>
            <a:pPr algn="just">
              <a:lnSpc>
                <a:spcPct val="115000"/>
              </a:lnSpc>
            </a:pPr>
            <a:r>
              <a:rPr lang="zh-CN" altLang="en-US" sz="2400" b="1">
                <a:solidFill>
                  <a:srgbClr val="0000FF"/>
                </a:solidFill>
                <a:latin typeface="Times New Roman" panose="02020603050405020304" pitchFamily="18" charset="0"/>
                <a:ea typeface="隶书" panose="02010509060101010101" pitchFamily="49" charset="-122"/>
                <a:cs typeface="Times New Roman" panose="02020603050405020304" pitchFamily="18" charset="0"/>
              </a:rPr>
              <a:t>生产尼龙网丝时，为增加透明度，快速冷却使球晶足够小，用水作冷却剂时解决不了透明度的问题。后来在结构分析中发现尼龙丝的丝芯是透明的（说明冷却速度已经足够了），但丝的表面有一层大球晶，影响了透明度，将水冷改为油冷后问题就解决了，这正说明水促进了表面尼龙的结晶。</a:t>
            </a:r>
          </a:p>
        </p:txBody>
      </p:sp>
      <p:sp>
        <p:nvSpPr>
          <p:cNvPr id="114699" name="Rectangle 11">
            <a:extLst>
              <a:ext uri="{FF2B5EF4-FFF2-40B4-BE49-F238E27FC236}">
                <a16:creationId xmlns:a16="http://schemas.microsoft.com/office/drawing/2014/main" id="{9C99AC97-8EDC-4BFF-8B8E-DBBE1B1E7D53}"/>
              </a:ext>
            </a:extLst>
          </p:cNvPr>
          <p:cNvSpPr>
            <a:spLocks noChangeArrowheads="1"/>
          </p:cNvSpPr>
          <p:nvPr/>
        </p:nvSpPr>
        <p:spPr bwMode="auto">
          <a:xfrm>
            <a:off x="76200" y="304800"/>
            <a:ext cx="6324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5.4.</a:t>
            </a: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结晶速度的影响因素</a:t>
            </a:r>
          </a:p>
        </p:txBody>
      </p:sp>
      <p:sp>
        <p:nvSpPr>
          <p:cNvPr id="2" name="灯片编号占位符 1">
            <a:extLst>
              <a:ext uri="{FF2B5EF4-FFF2-40B4-BE49-F238E27FC236}">
                <a16:creationId xmlns:a16="http://schemas.microsoft.com/office/drawing/2014/main" id="{276D302A-F061-44E9-9A57-E354EA89B1B0}"/>
              </a:ext>
            </a:extLst>
          </p:cNvPr>
          <p:cNvSpPr>
            <a:spLocks noGrp="1"/>
          </p:cNvSpPr>
          <p:nvPr>
            <p:ph type="sldNum" sz="quarter" idx="12"/>
          </p:nvPr>
        </p:nvSpPr>
        <p:spPr/>
        <p:txBody>
          <a:bodyPr/>
          <a:lstStyle/>
          <a:p>
            <a:fld id="{8A7A6979-0714-4377-B894-6BE4C2D6E202}" type="slidenum">
              <a:rPr lang="en-US" smtClean="0"/>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a:extLst>
              <a:ext uri="{FF2B5EF4-FFF2-40B4-BE49-F238E27FC236}">
                <a16:creationId xmlns:a16="http://schemas.microsoft.com/office/drawing/2014/main" id="{1C01C565-71C9-4BF9-83F7-323C2A1FB295}"/>
              </a:ext>
            </a:extLst>
          </p:cNvPr>
          <p:cNvSpPr txBox="1">
            <a:spLocks noChangeArrowheads="1"/>
          </p:cNvSpPr>
          <p:nvPr/>
        </p:nvSpPr>
        <p:spPr bwMode="auto">
          <a:xfrm>
            <a:off x="304800" y="1143000"/>
            <a:ext cx="472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3</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）杂质（添加剂）</a:t>
            </a:r>
          </a:p>
        </p:txBody>
      </p:sp>
      <p:sp>
        <p:nvSpPr>
          <p:cNvPr id="116739" name="Text Box 3">
            <a:extLst>
              <a:ext uri="{FF2B5EF4-FFF2-40B4-BE49-F238E27FC236}">
                <a16:creationId xmlns:a16="http://schemas.microsoft.com/office/drawing/2014/main" id="{6A377E3E-43D1-489F-A369-88AEA832EA5D}"/>
              </a:ext>
            </a:extLst>
          </p:cNvPr>
          <p:cNvSpPr txBox="1">
            <a:spLocks noChangeArrowheads="1"/>
          </p:cNvSpPr>
          <p:nvPr/>
        </p:nvSpPr>
        <p:spPr bwMode="auto">
          <a:xfrm>
            <a:off x="1600200" y="1981200"/>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若起晶核作用，则促进结晶，称为“成核剂”</a:t>
            </a:r>
          </a:p>
        </p:txBody>
      </p:sp>
      <p:sp>
        <p:nvSpPr>
          <p:cNvPr id="116740" name="AutoShape 4">
            <a:extLst>
              <a:ext uri="{FF2B5EF4-FFF2-40B4-BE49-F238E27FC236}">
                <a16:creationId xmlns:a16="http://schemas.microsoft.com/office/drawing/2014/main" id="{E5CCF5C1-3156-41E2-AAF2-B8011DC98FD7}"/>
              </a:ext>
            </a:extLst>
          </p:cNvPr>
          <p:cNvSpPr>
            <a:spLocks/>
          </p:cNvSpPr>
          <p:nvPr/>
        </p:nvSpPr>
        <p:spPr bwMode="auto">
          <a:xfrm>
            <a:off x="1189038" y="2205038"/>
            <a:ext cx="431800" cy="2376487"/>
          </a:xfrm>
          <a:prstGeom prst="leftBrace">
            <a:avLst>
              <a:gd name="adj1" fmla="val 45864"/>
              <a:gd name="adj2" fmla="val 50000"/>
            </a:avLst>
          </a:prstGeom>
          <a:noFill/>
          <a:ln w="25400">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1" name="Text Box 5">
            <a:extLst>
              <a:ext uri="{FF2B5EF4-FFF2-40B4-BE49-F238E27FC236}">
                <a16:creationId xmlns:a16="http://schemas.microsoft.com/office/drawing/2014/main" id="{EF899B5D-B52F-47C5-B273-0182F87864F9}"/>
              </a:ext>
            </a:extLst>
          </p:cNvPr>
          <p:cNvSpPr txBox="1">
            <a:spLocks noChangeArrowheads="1"/>
          </p:cNvSpPr>
          <p:nvPr/>
        </p:nvSpPr>
        <p:spPr bwMode="auto">
          <a:xfrm>
            <a:off x="1765300" y="4365625"/>
            <a:ext cx="608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若起隔阂分子作用，则阻碍结晶生长</a:t>
            </a:r>
          </a:p>
        </p:txBody>
      </p:sp>
      <p:sp>
        <p:nvSpPr>
          <p:cNvPr id="116742" name="Text Box 6">
            <a:extLst>
              <a:ext uri="{FF2B5EF4-FFF2-40B4-BE49-F238E27FC236}">
                <a16:creationId xmlns:a16="http://schemas.microsoft.com/office/drawing/2014/main" id="{639EC2C9-12A3-4D51-ACF3-747FB75D1448}"/>
              </a:ext>
            </a:extLst>
          </p:cNvPr>
          <p:cNvSpPr txBox="1">
            <a:spLocks noChangeArrowheads="1"/>
          </p:cNvSpPr>
          <p:nvPr/>
        </p:nvSpPr>
        <p:spPr bwMode="auto">
          <a:xfrm>
            <a:off x="1828800" y="2743200"/>
            <a:ext cx="57610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聚烯烃用脂肪酸碱金属盐作为成核剂；碳纤维促进</a:t>
            </a:r>
            <a:r>
              <a:rPr lang="en-US" altLang="zh-CN"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PEEK</a:t>
            </a:r>
            <a:r>
              <a:rPr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结晶</a:t>
            </a:r>
          </a:p>
        </p:txBody>
      </p:sp>
      <p:sp>
        <p:nvSpPr>
          <p:cNvPr id="116743" name="Rectangle 7">
            <a:extLst>
              <a:ext uri="{FF2B5EF4-FFF2-40B4-BE49-F238E27FC236}">
                <a16:creationId xmlns:a16="http://schemas.microsoft.com/office/drawing/2014/main" id="{4B903C0F-4F17-4C4A-9A44-F69386C82FBD}"/>
              </a:ext>
            </a:extLst>
          </p:cNvPr>
          <p:cNvSpPr>
            <a:spLocks noChangeArrowheads="1"/>
          </p:cNvSpPr>
          <p:nvPr/>
        </p:nvSpPr>
        <p:spPr bwMode="auto">
          <a:xfrm>
            <a:off x="76200" y="304800"/>
            <a:ext cx="6324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5.4.</a:t>
            </a: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3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结晶速度的影响因素</a:t>
            </a:r>
          </a:p>
        </p:txBody>
      </p:sp>
      <p:sp>
        <p:nvSpPr>
          <p:cNvPr id="2" name="灯片编号占位符 1">
            <a:extLst>
              <a:ext uri="{FF2B5EF4-FFF2-40B4-BE49-F238E27FC236}">
                <a16:creationId xmlns:a16="http://schemas.microsoft.com/office/drawing/2014/main" id="{5D9AED80-78E6-46FA-9600-8E4411CF20B7}"/>
              </a:ext>
            </a:extLst>
          </p:cNvPr>
          <p:cNvSpPr>
            <a:spLocks noGrp="1"/>
          </p:cNvSpPr>
          <p:nvPr>
            <p:ph type="sldNum" sz="quarter" idx="12"/>
          </p:nvPr>
        </p:nvSpPr>
        <p:spPr/>
        <p:txBody>
          <a:bodyPr/>
          <a:lstStyle/>
          <a:p>
            <a:fld id="{8A7A6979-0714-4377-B894-6BE4C2D6E202}" type="slidenum">
              <a:rPr lang="en-US" smtClean="0"/>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4">
            <a:extLst>
              <a:ext uri="{FF2B5EF4-FFF2-40B4-BE49-F238E27FC236}">
                <a16:creationId xmlns:a16="http://schemas.microsoft.com/office/drawing/2014/main" id="{7249B41E-C995-4EFB-A3C9-1C1D67B9F123}"/>
              </a:ext>
            </a:extLst>
          </p:cNvPr>
          <p:cNvSpPr>
            <a:spLocks noChangeArrowheads="1"/>
          </p:cNvSpPr>
          <p:nvPr/>
        </p:nvSpPr>
        <p:spPr bwMode="auto">
          <a:xfrm>
            <a:off x="76200" y="304800"/>
            <a:ext cx="6324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a:t>
            </a: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熔融热力学</a:t>
            </a:r>
          </a:p>
        </p:txBody>
      </p:sp>
      <p:sp>
        <p:nvSpPr>
          <p:cNvPr id="117767" name="Text Box 7">
            <a:extLst>
              <a:ext uri="{FF2B5EF4-FFF2-40B4-BE49-F238E27FC236}">
                <a16:creationId xmlns:a16="http://schemas.microsoft.com/office/drawing/2014/main" id="{C6A40D37-F05C-4B1A-9946-05AD81B5CC7A}"/>
              </a:ext>
            </a:extLst>
          </p:cNvPr>
          <p:cNvSpPr txBox="1">
            <a:spLocks noChangeArrowheads="1"/>
          </p:cNvSpPr>
          <p:nvPr/>
        </p:nvSpPr>
        <p:spPr bwMode="auto">
          <a:xfrm>
            <a:off x="1828800" y="5029200"/>
            <a:ext cx="1447800" cy="67310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2800" b="1">
                <a:solidFill>
                  <a:srgbClr val="0000FF"/>
                </a:solidFill>
                <a:latin typeface="Comic Sans MS" panose="030F0702030302020204" pitchFamily="66" charset="0"/>
                <a:ea typeface="楷体_GB2312" pitchFamily="49" charset="-122"/>
              </a:rPr>
              <a:t>熔限</a:t>
            </a:r>
          </a:p>
        </p:txBody>
      </p:sp>
      <p:sp>
        <p:nvSpPr>
          <p:cNvPr id="117768" name="Text Box 8">
            <a:extLst>
              <a:ext uri="{FF2B5EF4-FFF2-40B4-BE49-F238E27FC236}">
                <a16:creationId xmlns:a16="http://schemas.microsoft.com/office/drawing/2014/main" id="{7E81B328-9EA1-40F0-AC54-FFCD6A69FD1D}"/>
              </a:ext>
            </a:extLst>
          </p:cNvPr>
          <p:cNvSpPr txBox="1">
            <a:spLocks noChangeArrowheads="1"/>
          </p:cNvSpPr>
          <p:nvPr/>
        </p:nvSpPr>
        <p:spPr bwMode="auto">
          <a:xfrm>
            <a:off x="5867400" y="4953000"/>
            <a:ext cx="1165225" cy="53340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800" b="1">
                <a:solidFill>
                  <a:srgbClr val="0000FF"/>
                </a:solidFill>
                <a:latin typeface="Comic Sans MS" panose="030F0702030302020204" pitchFamily="66" charset="0"/>
                <a:ea typeface="楷体_GB2312" pitchFamily="49" charset="-122"/>
              </a:rPr>
              <a:t>熔点</a:t>
            </a:r>
          </a:p>
        </p:txBody>
      </p:sp>
      <p:sp>
        <p:nvSpPr>
          <p:cNvPr id="117769" name="Line 9">
            <a:extLst>
              <a:ext uri="{FF2B5EF4-FFF2-40B4-BE49-F238E27FC236}">
                <a16:creationId xmlns:a16="http://schemas.microsoft.com/office/drawing/2014/main" id="{9C6400B8-0178-479A-8AB1-CDAA905A5447}"/>
              </a:ext>
            </a:extLst>
          </p:cNvPr>
          <p:cNvSpPr>
            <a:spLocks noChangeShapeType="1"/>
          </p:cNvSpPr>
          <p:nvPr/>
        </p:nvSpPr>
        <p:spPr bwMode="auto">
          <a:xfrm>
            <a:off x="1379538" y="4765675"/>
            <a:ext cx="2716212" cy="158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70" name="Line 10">
            <a:extLst>
              <a:ext uri="{FF2B5EF4-FFF2-40B4-BE49-F238E27FC236}">
                <a16:creationId xmlns:a16="http://schemas.microsoft.com/office/drawing/2014/main" id="{17123499-7E4E-415A-BAFD-A50CC0B0B36C}"/>
              </a:ext>
            </a:extLst>
          </p:cNvPr>
          <p:cNvSpPr>
            <a:spLocks noChangeShapeType="1"/>
          </p:cNvSpPr>
          <p:nvPr/>
        </p:nvSpPr>
        <p:spPr bwMode="auto">
          <a:xfrm>
            <a:off x="5456238" y="4765675"/>
            <a:ext cx="2716212"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71" name="Line 11">
            <a:extLst>
              <a:ext uri="{FF2B5EF4-FFF2-40B4-BE49-F238E27FC236}">
                <a16:creationId xmlns:a16="http://schemas.microsoft.com/office/drawing/2014/main" id="{22D6CC92-A123-44A1-B0EA-FD05D83435ED}"/>
              </a:ext>
            </a:extLst>
          </p:cNvPr>
          <p:cNvSpPr>
            <a:spLocks noChangeShapeType="1"/>
          </p:cNvSpPr>
          <p:nvPr/>
        </p:nvSpPr>
        <p:spPr bwMode="auto">
          <a:xfrm flipH="1" flipV="1">
            <a:off x="1379538" y="2578100"/>
            <a:ext cx="1587" cy="2189163"/>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72" name="Line 12">
            <a:extLst>
              <a:ext uri="{FF2B5EF4-FFF2-40B4-BE49-F238E27FC236}">
                <a16:creationId xmlns:a16="http://schemas.microsoft.com/office/drawing/2014/main" id="{B386DED3-5927-43EB-A422-9600AC78AAF1}"/>
              </a:ext>
            </a:extLst>
          </p:cNvPr>
          <p:cNvSpPr>
            <a:spLocks noChangeShapeType="1"/>
          </p:cNvSpPr>
          <p:nvPr/>
        </p:nvSpPr>
        <p:spPr bwMode="auto">
          <a:xfrm flipV="1">
            <a:off x="5456238" y="2578100"/>
            <a:ext cx="0" cy="2187575"/>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73" name="Freeform 13">
            <a:extLst>
              <a:ext uri="{FF2B5EF4-FFF2-40B4-BE49-F238E27FC236}">
                <a16:creationId xmlns:a16="http://schemas.microsoft.com/office/drawing/2014/main" id="{DEA53F9E-AA7C-4650-B1C1-EFDD0F071173}"/>
              </a:ext>
            </a:extLst>
          </p:cNvPr>
          <p:cNvSpPr>
            <a:spLocks/>
          </p:cNvSpPr>
          <p:nvPr/>
        </p:nvSpPr>
        <p:spPr bwMode="auto">
          <a:xfrm>
            <a:off x="1573213" y="2914650"/>
            <a:ext cx="2135187" cy="1684338"/>
          </a:xfrm>
          <a:custGeom>
            <a:avLst/>
            <a:gdLst>
              <a:gd name="T0" fmla="*/ 0 w 1980"/>
              <a:gd name="T1" fmla="*/ 1872 h 1872"/>
              <a:gd name="T2" fmla="*/ 540 w 1980"/>
              <a:gd name="T3" fmla="*/ 1716 h 1872"/>
              <a:gd name="T4" fmla="*/ 720 w 1980"/>
              <a:gd name="T5" fmla="*/ 1404 h 1872"/>
              <a:gd name="T6" fmla="*/ 1080 w 1980"/>
              <a:gd name="T7" fmla="*/ 468 h 1872"/>
              <a:gd name="T8" fmla="*/ 1440 w 1980"/>
              <a:gd name="T9" fmla="*/ 156 h 1872"/>
              <a:gd name="T10" fmla="*/ 1980 w 1980"/>
              <a:gd name="T11" fmla="*/ 0 h 1872"/>
            </a:gdLst>
            <a:ahLst/>
            <a:cxnLst>
              <a:cxn ang="0">
                <a:pos x="T0" y="T1"/>
              </a:cxn>
              <a:cxn ang="0">
                <a:pos x="T2" y="T3"/>
              </a:cxn>
              <a:cxn ang="0">
                <a:pos x="T4" y="T5"/>
              </a:cxn>
              <a:cxn ang="0">
                <a:pos x="T6" y="T7"/>
              </a:cxn>
              <a:cxn ang="0">
                <a:pos x="T8" y="T9"/>
              </a:cxn>
              <a:cxn ang="0">
                <a:pos x="T10" y="T11"/>
              </a:cxn>
            </a:cxnLst>
            <a:rect l="0" t="0" r="r" b="b"/>
            <a:pathLst>
              <a:path w="1980" h="1872">
                <a:moveTo>
                  <a:pt x="0" y="1872"/>
                </a:moveTo>
                <a:cubicBezTo>
                  <a:pt x="210" y="1833"/>
                  <a:pt x="420" y="1794"/>
                  <a:pt x="540" y="1716"/>
                </a:cubicBezTo>
                <a:cubicBezTo>
                  <a:pt x="660" y="1638"/>
                  <a:pt x="630" y="1612"/>
                  <a:pt x="720" y="1404"/>
                </a:cubicBezTo>
                <a:cubicBezTo>
                  <a:pt x="810" y="1196"/>
                  <a:pt x="960" y="676"/>
                  <a:pt x="1080" y="468"/>
                </a:cubicBezTo>
                <a:cubicBezTo>
                  <a:pt x="1200" y="260"/>
                  <a:pt x="1290" y="234"/>
                  <a:pt x="1440" y="156"/>
                </a:cubicBezTo>
                <a:cubicBezTo>
                  <a:pt x="1590" y="78"/>
                  <a:pt x="1785" y="39"/>
                  <a:pt x="1980" y="0"/>
                </a:cubicBezTo>
              </a:path>
            </a:pathLst>
          </a:custGeom>
          <a:noFill/>
          <a:ln w="1905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774" name="Line 14">
            <a:extLst>
              <a:ext uri="{FF2B5EF4-FFF2-40B4-BE49-F238E27FC236}">
                <a16:creationId xmlns:a16="http://schemas.microsoft.com/office/drawing/2014/main" id="{5A256CE6-9A54-4669-AF17-46B459ABFB40}"/>
              </a:ext>
            </a:extLst>
          </p:cNvPr>
          <p:cNvSpPr>
            <a:spLocks noChangeShapeType="1"/>
          </p:cNvSpPr>
          <p:nvPr/>
        </p:nvSpPr>
        <p:spPr bwMode="auto">
          <a:xfrm flipV="1">
            <a:off x="1573213" y="4429125"/>
            <a:ext cx="969962" cy="16986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5" name="Line 15">
            <a:extLst>
              <a:ext uri="{FF2B5EF4-FFF2-40B4-BE49-F238E27FC236}">
                <a16:creationId xmlns:a16="http://schemas.microsoft.com/office/drawing/2014/main" id="{DD07BA24-6539-446B-A18D-3E8BD64BCCCE}"/>
              </a:ext>
            </a:extLst>
          </p:cNvPr>
          <p:cNvSpPr>
            <a:spLocks noChangeShapeType="1"/>
          </p:cNvSpPr>
          <p:nvPr/>
        </p:nvSpPr>
        <p:spPr bwMode="auto">
          <a:xfrm flipH="1">
            <a:off x="2155825" y="3760788"/>
            <a:ext cx="387350" cy="836612"/>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6" name="Line 16">
            <a:extLst>
              <a:ext uri="{FF2B5EF4-FFF2-40B4-BE49-F238E27FC236}">
                <a16:creationId xmlns:a16="http://schemas.microsoft.com/office/drawing/2014/main" id="{82279CF7-6BAE-41E5-81E9-B48D613BDA21}"/>
              </a:ext>
            </a:extLst>
          </p:cNvPr>
          <p:cNvSpPr>
            <a:spLocks noChangeShapeType="1"/>
          </p:cNvSpPr>
          <p:nvPr/>
        </p:nvSpPr>
        <p:spPr bwMode="auto">
          <a:xfrm flipH="1">
            <a:off x="2349500" y="2914650"/>
            <a:ext cx="1358900" cy="338138"/>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7" name="Line 17">
            <a:extLst>
              <a:ext uri="{FF2B5EF4-FFF2-40B4-BE49-F238E27FC236}">
                <a16:creationId xmlns:a16="http://schemas.microsoft.com/office/drawing/2014/main" id="{70E290FC-1B4B-4E86-B43C-8B2760655590}"/>
              </a:ext>
            </a:extLst>
          </p:cNvPr>
          <p:cNvSpPr>
            <a:spLocks noChangeShapeType="1"/>
          </p:cNvSpPr>
          <p:nvPr/>
        </p:nvSpPr>
        <p:spPr bwMode="auto">
          <a:xfrm flipV="1">
            <a:off x="2543175" y="2746375"/>
            <a:ext cx="388938" cy="1014413"/>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8" name="Line 18">
            <a:extLst>
              <a:ext uri="{FF2B5EF4-FFF2-40B4-BE49-F238E27FC236}">
                <a16:creationId xmlns:a16="http://schemas.microsoft.com/office/drawing/2014/main" id="{1222F4D1-9497-4064-81B3-697E70F84328}"/>
              </a:ext>
            </a:extLst>
          </p:cNvPr>
          <p:cNvSpPr>
            <a:spLocks noChangeShapeType="1"/>
          </p:cNvSpPr>
          <p:nvPr/>
        </p:nvSpPr>
        <p:spPr bwMode="auto">
          <a:xfrm>
            <a:off x="2155825" y="4429125"/>
            <a:ext cx="0" cy="673100"/>
          </a:xfrm>
          <a:prstGeom prst="line">
            <a:avLst/>
          </a:prstGeom>
          <a:noFill/>
          <a:ln w="9525" cap="rnd">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9" name="Line 19">
            <a:extLst>
              <a:ext uri="{FF2B5EF4-FFF2-40B4-BE49-F238E27FC236}">
                <a16:creationId xmlns:a16="http://schemas.microsoft.com/office/drawing/2014/main" id="{8D9E3C9D-5D1B-4479-82ED-D6FDDCD6C273}"/>
              </a:ext>
            </a:extLst>
          </p:cNvPr>
          <p:cNvSpPr>
            <a:spLocks noChangeShapeType="1"/>
          </p:cNvSpPr>
          <p:nvPr/>
        </p:nvSpPr>
        <p:spPr bwMode="auto">
          <a:xfrm>
            <a:off x="2738438" y="3082925"/>
            <a:ext cx="1587" cy="2019300"/>
          </a:xfrm>
          <a:prstGeom prst="line">
            <a:avLst/>
          </a:prstGeom>
          <a:noFill/>
          <a:ln w="9525" cap="rnd">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0" name="Line 20">
            <a:extLst>
              <a:ext uri="{FF2B5EF4-FFF2-40B4-BE49-F238E27FC236}">
                <a16:creationId xmlns:a16="http://schemas.microsoft.com/office/drawing/2014/main" id="{14B059D2-1D18-46F2-9BFF-EF524447F528}"/>
              </a:ext>
            </a:extLst>
          </p:cNvPr>
          <p:cNvSpPr>
            <a:spLocks noChangeShapeType="1"/>
          </p:cNvSpPr>
          <p:nvPr/>
        </p:nvSpPr>
        <p:spPr bwMode="auto">
          <a:xfrm>
            <a:off x="2155825" y="4933950"/>
            <a:ext cx="582613" cy="0"/>
          </a:xfrm>
          <a:prstGeom prst="line">
            <a:avLst/>
          </a:prstGeom>
          <a:noFill/>
          <a:ln w="952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81" name="Line 21">
            <a:extLst>
              <a:ext uri="{FF2B5EF4-FFF2-40B4-BE49-F238E27FC236}">
                <a16:creationId xmlns:a16="http://schemas.microsoft.com/office/drawing/2014/main" id="{03BA4658-A4D5-4905-B7D8-5910A831FB06}"/>
              </a:ext>
            </a:extLst>
          </p:cNvPr>
          <p:cNvSpPr>
            <a:spLocks noChangeShapeType="1"/>
          </p:cNvSpPr>
          <p:nvPr/>
        </p:nvSpPr>
        <p:spPr bwMode="auto">
          <a:xfrm flipV="1">
            <a:off x="5456238" y="4429125"/>
            <a:ext cx="776287" cy="3365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2" name="Line 22">
            <a:extLst>
              <a:ext uri="{FF2B5EF4-FFF2-40B4-BE49-F238E27FC236}">
                <a16:creationId xmlns:a16="http://schemas.microsoft.com/office/drawing/2014/main" id="{0D7B2CBF-3D29-4DF8-9EAC-50F6EF822B0C}"/>
              </a:ext>
            </a:extLst>
          </p:cNvPr>
          <p:cNvSpPr>
            <a:spLocks noChangeShapeType="1"/>
          </p:cNvSpPr>
          <p:nvPr/>
        </p:nvSpPr>
        <p:spPr bwMode="auto">
          <a:xfrm flipV="1">
            <a:off x="6232525" y="3251200"/>
            <a:ext cx="0" cy="1177925"/>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3" name="Line 23">
            <a:extLst>
              <a:ext uri="{FF2B5EF4-FFF2-40B4-BE49-F238E27FC236}">
                <a16:creationId xmlns:a16="http://schemas.microsoft.com/office/drawing/2014/main" id="{06235FE7-13BF-4504-9D48-057CF92A2DFA}"/>
              </a:ext>
            </a:extLst>
          </p:cNvPr>
          <p:cNvSpPr>
            <a:spLocks noChangeShapeType="1"/>
          </p:cNvSpPr>
          <p:nvPr/>
        </p:nvSpPr>
        <p:spPr bwMode="auto">
          <a:xfrm flipV="1">
            <a:off x="6232525" y="2914650"/>
            <a:ext cx="969963" cy="3365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84" name="Text Box 24">
            <a:extLst>
              <a:ext uri="{FF2B5EF4-FFF2-40B4-BE49-F238E27FC236}">
                <a16:creationId xmlns:a16="http://schemas.microsoft.com/office/drawing/2014/main" id="{1358252D-196F-408F-A301-753D2A8691A7}"/>
              </a:ext>
            </a:extLst>
          </p:cNvPr>
          <p:cNvSpPr txBox="1">
            <a:spLocks noChangeArrowheads="1"/>
          </p:cNvSpPr>
          <p:nvPr/>
        </p:nvSpPr>
        <p:spPr bwMode="auto">
          <a:xfrm>
            <a:off x="304800" y="6172200"/>
            <a:ext cx="8534400" cy="531813"/>
          </a:xfrm>
          <a:prstGeom prst="rect">
            <a:avLst/>
          </a:prstGeom>
          <a:noFill/>
          <a:ln w="12700" cap="sq" algn="ctr">
            <a:solidFill>
              <a:srgbClr val="0000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熔限：聚合物熔融有一较宽的温度范围，约10℃左右。</a:t>
            </a:r>
          </a:p>
        </p:txBody>
      </p:sp>
      <p:sp>
        <p:nvSpPr>
          <p:cNvPr id="117785" name="Text Box 25">
            <a:extLst>
              <a:ext uri="{FF2B5EF4-FFF2-40B4-BE49-F238E27FC236}">
                <a16:creationId xmlns:a16="http://schemas.microsoft.com/office/drawing/2014/main" id="{7EDB9503-9F11-46BB-98A3-2E9659021E8D}"/>
              </a:ext>
            </a:extLst>
          </p:cNvPr>
          <p:cNvSpPr txBox="1">
            <a:spLocks noChangeArrowheads="1"/>
          </p:cNvSpPr>
          <p:nvPr/>
        </p:nvSpPr>
        <p:spPr bwMode="auto">
          <a:xfrm>
            <a:off x="457200" y="1143000"/>
            <a:ext cx="4560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5.5.1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熔融过程和熔点</a:t>
            </a:r>
          </a:p>
        </p:txBody>
      </p:sp>
      <p:sp>
        <p:nvSpPr>
          <p:cNvPr id="117786" name="Text Box 26">
            <a:extLst>
              <a:ext uri="{FF2B5EF4-FFF2-40B4-BE49-F238E27FC236}">
                <a16:creationId xmlns:a16="http://schemas.microsoft.com/office/drawing/2014/main" id="{22014D7C-7046-4D52-8C91-8B96B8617656}"/>
              </a:ext>
            </a:extLst>
          </p:cNvPr>
          <p:cNvSpPr txBox="1">
            <a:spLocks noChangeArrowheads="1"/>
          </p:cNvSpPr>
          <p:nvPr/>
        </p:nvSpPr>
        <p:spPr bwMode="auto">
          <a:xfrm>
            <a:off x="1600200" y="5562600"/>
            <a:ext cx="197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a:solidFill>
                  <a:srgbClr val="FF0000"/>
                </a:solidFill>
                <a:effectLst>
                  <a:outerShdw blurRad="38100" dist="38100" dir="2700000" algn="tl">
                    <a:srgbClr val="C0C0C0"/>
                  </a:outerShdw>
                </a:effectLst>
                <a:latin typeface="隶书" panose="02010509060101010101" pitchFamily="49" charset="-122"/>
                <a:ea typeface="隶书" panose="02010509060101010101" pitchFamily="49" charset="-122"/>
              </a:rPr>
              <a:t>结晶聚合物</a:t>
            </a:r>
          </a:p>
        </p:txBody>
      </p:sp>
      <p:sp>
        <p:nvSpPr>
          <p:cNvPr id="117787" name="Text Box 27">
            <a:extLst>
              <a:ext uri="{FF2B5EF4-FFF2-40B4-BE49-F238E27FC236}">
                <a16:creationId xmlns:a16="http://schemas.microsoft.com/office/drawing/2014/main" id="{FA17AB8A-246B-4CFC-B133-5A812616E3B1}"/>
              </a:ext>
            </a:extLst>
          </p:cNvPr>
          <p:cNvSpPr txBox="1">
            <a:spLocks noChangeArrowheads="1"/>
          </p:cNvSpPr>
          <p:nvPr/>
        </p:nvSpPr>
        <p:spPr bwMode="auto">
          <a:xfrm>
            <a:off x="5562600" y="5562600"/>
            <a:ext cx="197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a:solidFill>
                  <a:srgbClr val="FF0000"/>
                </a:solidFill>
                <a:effectLst>
                  <a:outerShdw blurRad="38100" dist="38100" dir="2700000" algn="tl">
                    <a:srgbClr val="C0C0C0"/>
                  </a:outerShdw>
                </a:effectLst>
                <a:latin typeface="隶书" panose="02010509060101010101" pitchFamily="49" charset="-122"/>
                <a:ea typeface="隶书" panose="02010509060101010101" pitchFamily="49" charset="-122"/>
              </a:rPr>
              <a:t>小分子晶体</a:t>
            </a:r>
          </a:p>
        </p:txBody>
      </p:sp>
      <p:sp>
        <p:nvSpPr>
          <p:cNvPr id="117788" name="Text Box 28">
            <a:extLst>
              <a:ext uri="{FF2B5EF4-FFF2-40B4-BE49-F238E27FC236}">
                <a16:creationId xmlns:a16="http://schemas.microsoft.com/office/drawing/2014/main" id="{03E71A4A-A3A2-49A7-99A8-FB5F402FA67C}"/>
              </a:ext>
            </a:extLst>
          </p:cNvPr>
          <p:cNvSpPr txBox="1">
            <a:spLocks noChangeArrowheads="1"/>
          </p:cNvSpPr>
          <p:nvPr/>
        </p:nvSpPr>
        <p:spPr bwMode="auto">
          <a:xfrm>
            <a:off x="2590800" y="1828800"/>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008000"/>
                </a:solidFill>
                <a:latin typeface="宋体" panose="02010600030101010101" pitchFamily="2" charset="-122"/>
                <a:ea typeface="宋体" panose="02010600030101010101" pitchFamily="2" charset="-122"/>
              </a:rPr>
              <a:t>晶体熔融过程热比容</a:t>
            </a:r>
            <a:r>
              <a:rPr lang="en-US" altLang="zh-CN" sz="2400" b="1">
                <a:solidFill>
                  <a:srgbClr val="008000"/>
                </a:solidFill>
                <a:latin typeface="宋体" panose="02010600030101010101" pitchFamily="2" charset="-122"/>
                <a:ea typeface="宋体" panose="02010600030101010101" pitchFamily="2" charset="-122"/>
              </a:rPr>
              <a:t>-</a:t>
            </a:r>
            <a:r>
              <a:rPr lang="zh-CN" altLang="en-US" sz="2400" b="1">
                <a:solidFill>
                  <a:srgbClr val="008000"/>
                </a:solidFill>
                <a:latin typeface="宋体" panose="02010600030101010101" pitchFamily="2" charset="-122"/>
                <a:ea typeface="宋体" panose="02010600030101010101" pitchFamily="2" charset="-122"/>
              </a:rPr>
              <a:t>温度曲线</a:t>
            </a:r>
          </a:p>
        </p:txBody>
      </p:sp>
      <p:sp>
        <p:nvSpPr>
          <p:cNvPr id="2" name="灯片编号占位符 1">
            <a:extLst>
              <a:ext uri="{FF2B5EF4-FFF2-40B4-BE49-F238E27FC236}">
                <a16:creationId xmlns:a16="http://schemas.microsoft.com/office/drawing/2014/main" id="{9A97B8D4-9581-4AFE-8D48-A508D15612B3}"/>
              </a:ext>
            </a:extLst>
          </p:cNvPr>
          <p:cNvSpPr>
            <a:spLocks noGrp="1"/>
          </p:cNvSpPr>
          <p:nvPr>
            <p:ph type="sldNum" sz="quarter" idx="12"/>
          </p:nvPr>
        </p:nvSpPr>
        <p:spPr/>
        <p:txBody>
          <a:bodyPr/>
          <a:lstStyle/>
          <a:p>
            <a:fld id="{8A7A6979-0714-4377-B894-6BE4C2D6E202}" type="slidenum">
              <a:rPr lang="en-US" smtClean="0"/>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B5261AA9-B561-4442-97DA-40BE68E66EE6}"/>
              </a:ext>
            </a:extLst>
          </p:cNvPr>
          <p:cNvSpPr>
            <a:spLocks noChangeArrowheads="1"/>
          </p:cNvSpPr>
          <p:nvPr/>
        </p:nvSpPr>
        <p:spPr bwMode="auto">
          <a:xfrm>
            <a:off x="457200" y="1724025"/>
            <a:ext cx="697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相似点</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熔化过程都有某种热力学函数的突变</a:t>
            </a:r>
          </a:p>
        </p:txBody>
      </p:sp>
      <p:sp>
        <p:nvSpPr>
          <p:cNvPr id="119811" name="Rectangle 3">
            <a:extLst>
              <a:ext uri="{FF2B5EF4-FFF2-40B4-BE49-F238E27FC236}">
                <a16:creationId xmlns:a16="http://schemas.microsoft.com/office/drawing/2014/main" id="{253C7855-EF18-4F47-99EE-9AD085DFADCE}"/>
              </a:ext>
            </a:extLst>
          </p:cNvPr>
          <p:cNvSpPr>
            <a:spLocks noChangeArrowheads="1"/>
          </p:cNvSpPr>
          <p:nvPr/>
        </p:nvSpPr>
        <p:spPr bwMode="auto">
          <a:xfrm>
            <a:off x="381000" y="1143000"/>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相似点和区别</a:t>
            </a:r>
          </a:p>
        </p:txBody>
      </p:sp>
      <p:sp>
        <p:nvSpPr>
          <p:cNvPr id="119812" name="Rectangle 4">
            <a:extLst>
              <a:ext uri="{FF2B5EF4-FFF2-40B4-BE49-F238E27FC236}">
                <a16:creationId xmlns:a16="http://schemas.microsoft.com/office/drawing/2014/main" id="{C06E2280-355B-4D2E-9AE4-89BB7A083944}"/>
              </a:ext>
            </a:extLst>
          </p:cNvPr>
          <p:cNvSpPr>
            <a:spLocks noChangeArrowheads="1"/>
          </p:cNvSpPr>
          <p:nvPr/>
        </p:nvSpPr>
        <p:spPr bwMode="auto">
          <a:xfrm>
            <a:off x="457200" y="2257425"/>
            <a:ext cx="1122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区别：</a:t>
            </a:r>
          </a:p>
        </p:txBody>
      </p:sp>
      <p:sp>
        <p:nvSpPr>
          <p:cNvPr id="119813" name="Rectangle 5">
            <a:extLst>
              <a:ext uri="{FF2B5EF4-FFF2-40B4-BE49-F238E27FC236}">
                <a16:creationId xmlns:a16="http://schemas.microsoft.com/office/drawing/2014/main" id="{7C025133-DF24-4B0D-8CCC-462A94E4377C}"/>
              </a:ext>
            </a:extLst>
          </p:cNvPr>
          <p:cNvSpPr>
            <a:spLocks noChangeArrowheads="1"/>
          </p:cNvSpPr>
          <p:nvPr/>
        </p:nvSpPr>
        <p:spPr bwMode="auto">
          <a:xfrm>
            <a:off x="533400" y="2819400"/>
            <a:ext cx="8229600" cy="1200150"/>
          </a:xfrm>
          <a:prstGeom prst="rect">
            <a:avLst/>
          </a:prstGeom>
          <a:noFill/>
          <a:ln w="12700" cap="sq">
            <a:solidFill>
              <a:srgbClr val="0000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低分子晶体熔点：常数</a:t>
            </a:r>
            <a:r>
              <a:rPr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Tm</a:t>
            </a: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；而结晶高聚物的熔化发生在一个较宽的温度范围内（熔限），</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把熔限的终点对应的温度叫熔点</a:t>
            </a: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19814" name="Rectangle 6">
            <a:extLst>
              <a:ext uri="{FF2B5EF4-FFF2-40B4-BE49-F238E27FC236}">
                <a16:creationId xmlns:a16="http://schemas.microsoft.com/office/drawing/2014/main" id="{B6E6A90A-BFEB-43FA-941B-01E7EC75A9DC}"/>
              </a:ext>
            </a:extLst>
          </p:cNvPr>
          <p:cNvSpPr>
            <a:spLocks noChangeArrowheads="1"/>
          </p:cNvSpPr>
          <p:nvPr/>
        </p:nvSpPr>
        <p:spPr bwMode="auto">
          <a:xfrm>
            <a:off x="533400" y="4191000"/>
            <a:ext cx="8229600" cy="835025"/>
          </a:xfrm>
          <a:prstGeom prst="rect">
            <a:avLst/>
          </a:prstGeom>
          <a:noFill/>
          <a:ln w="12700" cap="sq">
            <a:solidFill>
              <a:srgbClr val="0000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低分子晶体在熔化过程中温度不变；结晶高聚物在熔限范围内，边熔化边升温。</a:t>
            </a:r>
          </a:p>
        </p:txBody>
      </p:sp>
      <p:sp>
        <p:nvSpPr>
          <p:cNvPr id="119815" name="Rectangle 7">
            <a:extLst>
              <a:ext uri="{FF2B5EF4-FFF2-40B4-BE49-F238E27FC236}">
                <a16:creationId xmlns:a16="http://schemas.microsoft.com/office/drawing/2014/main" id="{DCBC3F64-42EF-45C4-88B5-3308AC69247C}"/>
              </a:ext>
            </a:extLst>
          </p:cNvPr>
          <p:cNvSpPr>
            <a:spLocks noChangeArrowheads="1"/>
          </p:cNvSpPr>
          <p:nvPr/>
        </p:nvSpPr>
        <p:spPr bwMode="auto">
          <a:xfrm>
            <a:off x="304800" y="5105400"/>
            <a:ext cx="8458200" cy="1552575"/>
          </a:xfrm>
          <a:prstGeom prst="rect">
            <a:avLst/>
          </a:prstGeom>
          <a:solidFill>
            <a:srgbClr val="0000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400" b="1">
                <a:solidFill>
                  <a:srgbClr val="FFFF00"/>
                </a:solidFill>
                <a:latin typeface="Times New Roman" panose="02020603050405020304" pitchFamily="18" charset="0"/>
                <a:ea typeface="宋体" panose="02010600030101010101" pitchFamily="2" charset="-122"/>
                <a:cs typeface="Times New Roman" panose="02020603050405020304" pitchFamily="18" charset="0"/>
              </a:rPr>
              <a:t>研究发现，</a:t>
            </a:r>
            <a:r>
              <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熔融过程二者无本质区别。都是相变过程，但是结晶高聚物中</a:t>
            </a:r>
            <a:r>
              <a:rPr lang="zh-CN" altLang="en-US" sz="2400" b="1">
                <a:solidFill>
                  <a:srgbClr val="FFFF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含有完善程度不同的晶体</a:t>
            </a:r>
            <a:r>
              <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，不完善的晶体在较低的温度下熔化，完善的晶体在较高的温度下熔化，因而有一个温度范围。</a:t>
            </a:r>
          </a:p>
        </p:txBody>
      </p:sp>
      <p:sp>
        <p:nvSpPr>
          <p:cNvPr id="119816" name="Rectangle 8">
            <a:extLst>
              <a:ext uri="{FF2B5EF4-FFF2-40B4-BE49-F238E27FC236}">
                <a16:creationId xmlns:a16="http://schemas.microsoft.com/office/drawing/2014/main" id="{49F62C62-12B1-4818-90E0-A2D1D67E3F4C}"/>
              </a:ext>
            </a:extLst>
          </p:cNvPr>
          <p:cNvSpPr>
            <a:spLocks noChangeArrowheads="1"/>
          </p:cNvSpPr>
          <p:nvPr/>
        </p:nvSpPr>
        <p:spPr bwMode="auto">
          <a:xfrm>
            <a:off x="76200" y="304800"/>
            <a:ext cx="6324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a:t>
            </a: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熔融热力学</a:t>
            </a:r>
          </a:p>
        </p:txBody>
      </p:sp>
      <p:sp>
        <p:nvSpPr>
          <p:cNvPr id="2" name="灯片编号占位符 1">
            <a:extLst>
              <a:ext uri="{FF2B5EF4-FFF2-40B4-BE49-F238E27FC236}">
                <a16:creationId xmlns:a16="http://schemas.microsoft.com/office/drawing/2014/main" id="{F8353CB1-A240-4625-9170-A0E958462A83}"/>
              </a:ext>
            </a:extLst>
          </p:cNvPr>
          <p:cNvSpPr>
            <a:spLocks noGrp="1"/>
          </p:cNvSpPr>
          <p:nvPr>
            <p:ph type="sldNum" sz="quarter" idx="12"/>
          </p:nvPr>
        </p:nvSpPr>
        <p:spPr/>
        <p:txBody>
          <a:bodyPr/>
          <a:lstStyle/>
          <a:p>
            <a:fld id="{8A7A6979-0714-4377-B894-6BE4C2D6E202}" type="slidenum">
              <a:rPr lang="en-US" smtClean="0"/>
              <a:pPr/>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7D1BC348-789B-4D8C-9508-863324634102}"/>
              </a:ext>
            </a:extLst>
          </p:cNvPr>
          <p:cNvSpPr>
            <a:spLocks noChangeArrowheads="1"/>
          </p:cNvSpPr>
          <p:nvPr/>
        </p:nvSpPr>
        <p:spPr bwMode="auto">
          <a:xfrm>
            <a:off x="304800" y="2590800"/>
            <a:ext cx="8305800" cy="1930400"/>
          </a:xfrm>
          <a:prstGeom prst="rect">
            <a:avLst/>
          </a:prstGeom>
          <a:solidFill>
            <a:srgbClr val="000099"/>
          </a:solidFill>
          <a:ln w="12700" cap="sq" algn="ctr">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Font typeface="Wingdings" panose="05000000000000000000" pitchFamily="2" charset="2"/>
              <a:buChar char="v"/>
            </a:pPr>
            <a:r>
              <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在较低的温度下结晶时，分子链活动能力不强，形成的晶体较不完善，完善的程度也不大，这种不完善的晶体在较低温度下被破坏，所以熔点低，熔限也宽；在较高温度下结晶，分子链活动性大，排列好，形成晶体较完善，完善程度差别也小，所以熔点高，熔限窄。</a:t>
            </a:r>
          </a:p>
        </p:txBody>
      </p:sp>
      <p:sp>
        <p:nvSpPr>
          <p:cNvPr id="120835" name="Rectangle 3">
            <a:extLst>
              <a:ext uri="{FF2B5EF4-FFF2-40B4-BE49-F238E27FC236}">
                <a16:creationId xmlns:a16="http://schemas.microsoft.com/office/drawing/2014/main" id="{D1AD0CF8-F03A-494E-A6F2-C3ADB149123B}"/>
              </a:ext>
            </a:extLst>
          </p:cNvPr>
          <p:cNvSpPr>
            <a:spLocks noChangeArrowheads="1"/>
          </p:cNvSpPr>
          <p:nvPr/>
        </p:nvSpPr>
        <p:spPr bwMode="auto">
          <a:xfrm>
            <a:off x="304800" y="1219200"/>
            <a:ext cx="8305800" cy="1200150"/>
          </a:xfrm>
          <a:prstGeom prst="rect">
            <a:avLst/>
          </a:prstGeom>
          <a:noFill/>
          <a:ln w="12700" cap="sq" algn="ctr">
            <a:solidFill>
              <a:srgbClr val="0000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400" b="1">
                <a:solidFill>
                  <a:srgbClr val="000099"/>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a:solidFill>
                  <a:srgbClr val="000099"/>
                </a:solidFill>
                <a:latin typeface="Times New Roman" panose="02020603050405020304" pitchFamily="18" charset="0"/>
                <a:ea typeface="宋体" panose="02010600030101010101" pitchFamily="2" charset="-122"/>
                <a:cs typeface="Times New Roman" panose="02020603050405020304" pitchFamily="18" charset="0"/>
              </a:rPr>
              <a:t>）低分子反复熔化和结晶，熔点是固定的；结晶高聚物的熔点和熔限都受结晶温度的影响：结晶温度低，熔限宽，熔点低；结晶温度高，熔限窄，熔点高。</a:t>
            </a:r>
          </a:p>
        </p:txBody>
      </p:sp>
      <p:sp>
        <p:nvSpPr>
          <p:cNvPr id="120836" name="Rectangle 4">
            <a:extLst>
              <a:ext uri="{FF2B5EF4-FFF2-40B4-BE49-F238E27FC236}">
                <a16:creationId xmlns:a16="http://schemas.microsoft.com/office/drawing/2014/main" id="{F0E73DA9-092E-4091-A466-B029E5CCCD57}"/>
              </a:ext>
            </a:extLst>
          </p:cNvPr>
          <p:cNvSpPr>
            <a:spLocks noChangeArrowheads="1"/>
          </p:cNvSpPr>
          <p:nvPr/>
        </p:nvSpPr>
        <p:spPr bwMode="auto">
          <a:xfrm>
            <a:off x="304800" y="4827588"/>
            <a:ext cx="8305800" cy="835025"/>
          </a:xfrm>
          <a:prstGeom prst="rect">
            <a:avLst/>
          </a:prstGeom>
          <a:noFill/>
          <a:ln w="12700" cap="sq" algn="ctr">
            <a:solidFill>
              <a:srgbClr val="0000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4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rPr>
              <a:t>熔点</a:t>
            </a:r>
            <a:r>
              <a:rPr lang="en-US" altLang="zh-CN" sz="24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rPr>
              <a:t>Tm</a:t>
            </a:r>
            <a:r>
              <a:rPr lang="zh-CN" altLang="en-US" sz="24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rPr>
              <a:t>是结晶塑料使用温度的</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上限</a:t>
            </a:r>
            <a:r>
              <a:rPr lang="zh-CN" altLang="en-US" sz="24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rPr>
              <a:t>，是高聚物材料耐热性的指标之一。</a:t>
            </a:r>
          </a:p>
        </p:txBody>
      </p:sp>
      <p:sp>
        <p:nvSpPr>
          <p:cNvPr id="120837" name="Rectangle 5">
            <a:extLst>
              <a:ext uri="{FF2B5EF4-FFF2-40B4-BE49-F238E27FC236}">
                <a16:creationId xmlns:a16="http://schemas.microsoft.com/office/drawing/2014/main" id="{FEEED5E3-485A-485A-9628-4D3DE7B0619E}"/>
              </a:ext>
            </a:extLst>
          </p:cNvPr>
          <p:cNvSpPr>
            <a:spLocks noChangeArrowheads="1"/>
          </p:cNvSpPr>
          <p:nvPr/>
        </p:nvSpPr>
        <p:spPr bwMode="auto">
          <a:xfrm>
            <a:off x="76200" y="304800"/>
            <a:ext cx="6324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a:t>
            </a: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熔融热力学</a:t>
            </a:r>
          </a:p>
        </p:txBody>
      </p:sp>
      <p:sp>
        <p:nvSpPr>
          <p:cNvPr id="2" name="灯片编号占位符 1">
            <a:extLst>
              <a:ext uri="{FF2B5EF4-FFF2-40B4-BE49-F238E27FC236}">
                <a16:creationId xmlns:a16="http://schemas.microsoft.com/office/drawing/2014/main" id="{E4B11B3C-0D1B-4809-8AAE-433578FCBF47}"/>
              </a:ext>
            </a:extLst>
          </p:cNvPr>
          <p:cNvSpPr>
            <a:spLocks noGrp="1"/>
          </p:cNvSpPr>
          <p:nvPr>
            <p:ph type="sldNum" sz="quarter" idx="12"/>
          </p:nvPr>
        </p:nvSpPr>
        <p:spPr/>
        <p:txBody>
          <a:bodyPr/>
          <a:lstStyle/>
          <a:p>
            <a:fld id="{8A7A6979-0714-4377-B894-6BE4C2D6E202}" type="slidenum">
              <a:rPr lang="en-US" smtClean="0"/>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a:extLst>
              <a:ext uri="{FF2B5EF4-FFF2-40B4-BE49-F238E27FC236}">
                <a16:creationId xmlns:a16="http://schemas.microsoft.com/office/drawing/2014/main" id="{CF7C6C53-30FF-406B-9658-8F69B94E4A44}"/>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graphicFrame>
        <p:nvGraphicFramePr>
          <p:cNvPr id="121859" name="Object 3">
            <a:extLst>
              <a:ext uri="{FF2B5EF4-FFF2-40B4-BE49-F238E27FC236}">
                <a16:creationId xmlns:a16="http://schemas.microsoft.com/office/drawing/2014/main" id="{492FAA6E-EB07-409F-AA5F-D1BE92A59D00}"/>
              </a:ext>
            </a:extLst>
          </p:cNvPr>
          <p:cNvGraphicFramePr>
            <a:graphicFrameLocks noChangeAspect="1"/>
          </p:cNvGraphicFramePr>
          <p:nvPr/>
        </p:nvGraphicFramePr>
        <p:xfrm>
          <a:off x="3352800" y="2209800"/>
          <a:ext cx="1727200" cy="1111250"/>
        </p:xfrm>
        <a:graphic>
          <a:graphicData uri="http://schemas.openxmlformats.org/presentationml/2006/ole">
            <mc:AlternateContent xmlns:mc="http://schemas.openxmlformats.org/markup-compatibility/2006">
              <mc:Choice xmlns:v="urn:schemas-microsoft-com:vml" Requires="v">
                <p:oleObj spid="_x0000_s121900" r:id="rId4" imgW="698197" imgH="444307" progId="Equation.3">
                  <p:embed/>
                </p:oleObj>
              </mc:Choice>
              <mc:Fallback>
                <p:oleObj r:id="rId4" imgW="698197" imgH="44430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209800"/>
                        <a:ext cx="1727200" cy="1111250"/>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21860" name="Text Box 4">
            <a:extLst>
              <a:ext uri="{FF2B5EF4-FFF2-40B4-BE49-F238E27FC236}">
                <a16:creationId xmlns:a16="http://schemas.microsoft.com/office/drawing/2014/main" id="{992EC3C6-20C2-4CF0-8BA6-4FA02F99E920}"/>
              </a:ext>
            </a:extLst>
          </p:cNvPr>
          <p:cNvSpPr txBox="1">
            <a:spLocks noChangeArrowheads="1"/>
          </p:cNvSpPr>
          <p:nvPr/>
        </p:nvSpPr>
        <p:spPr bwMode="auto">
          <a:xfrm>
            <a:off x="1447800" y="1447800"/>
            <a:ext cx="647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热力学平衡，</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G=0</a:t>
            </a:r>
            <a:endPar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endParaRPr>
          </a:p>
        </p:txBody>
      </p:sp>
      <p:sp>
        <p:nvSpPr>
          <p:cNvPr id="121861" name="Rectangle 5">
            <a:extLst>
              <a:ext uri="{FF2B5EF4-FFF2-40B4-BE49-F238E27FC236}">
                <a16:creationId xmlns:a16="http://schemas.microsoft.com/office/drawing/2014/main" id="{205B57C5-6A75-4449-A1AE-AC16D0B79CE9}"/>
              </a:ext>
            </a:extLst>
          </p:cNvPr>
          <p:cNvSpPr>
            <a:spLocks noChangeArrowheads="1"/>
          </p:cNvSpPr>
          <p:nvPr/>
        </p:nvSpPr>
        <p:spPr bwMode="auto">
          <a:xfrm>
            <a:off x="1619250" y="3963988"/>
            <a:ext cx="6610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1,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链结构对熔点</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T</a:t>
            </a:r>
            <a:r>
              <a:rPr lang="en-US" altLang="zh-CN" sz="2800" i="1" baseline="-250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m</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的影响</a:t>
            </a:r>
          </a:p>
        </p:txBody>
      </p:sp>
      <p:sp>
        <p:nvSpPr>
          <p:cNvPr id="121862" name="Rectangle 6">
            <a:extLst>
              <a:ext uri="{FF2B5EF4-FFF2-40B4-BE49-F238E27FC236}">
                <a16:creationId xmlns:a16="http://schemas.microsoft.com/office/drawing/2014/main" id="{DEBC4812-945D-468D-B0C3-4F6C963EED55}"/>
              </a:ext>
            </a:extLst>
          </p:cNvPr>
          <p:cNvSpPr>
            <a:spLocks noChangeArrowheads="1"/>
          </p:cNvSpPr>
          <p:nvPr/>
        </p:nvSpPr>
        <p:spPr bwMode="auto">
          <a:xfrm>
            <a:off x="1619250" y="4821238"/>
            <a:ext cx="6305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2,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其它因素对熔点</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T</a:t>
            </a:r>
            <a:r>
              <a:rPr lang="en-US" altLang="zh-CN" sz="2800" i="1" baseline="-250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m</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的影响</a:t>
            </a:r>
          </a:p>
        </p:txBody>
      </p:sp>
      <p:sp>
        <p:nvSpPr>
          <p:cNvPr id="2" name="灯片编号占位符 1">
            <a:extLst>
              <a:ext uri="{FF2B5EF4-FFF2-40B4-BE49-F238E27FC236}">
                <a16:creationId xmlns:a16="http://schemas.microsoft.com/office/drawing/2014/main" id="{A7E9686D-87A4-4B7C-8389-0FCC1716CB9D}"/>
              </a:ext>
            </a:extLst>
          </p:cNvPr>
          <p:cNvSpPr>
            <a:spLocks noGrp="1"/>
          </p:cNvSpPr>
          <p:nvPr>
            <p:ph type="sldNum" sz="quarter" idx="12"/>
          </p:nvPr>
        </p:nvSpPr>
        <p:spPr/>
        <p:txBody>
          <a:bodyPr/>
          <a:lstStyle/>
          <a:p>
            <a:fld id="{8A7A6979-0714-4377-B894-6BE4C2D6E202}" type="slidenum">
              <a:rPr lang="en-US" smtClean="0"/>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a:extLst>
              <a:ext uri="{FF2B5EF4-FFF2-40B4-BE49-F238E27FC236}">
                <a16:creationId xmlns:a16="http://schemas.microsoft.com/office/drawing/2014/main" id="{0B224F14-299F-413F-B0B3-B835C3813ED8}"/>
              </a:ext>
            </a:extLst>
          </p:cNvPr>
          <p:cNvSpPr txBox="1">
            <a:spLocks noChangeArrowheads="1"/>
          </p:cNvSpPr>
          <p:nvPr/>
        </p:nvSpPr>
        <p:spPr bwMode="auto">
          <a:xfrm>
            <a:off x="2667000" y="3810000"/>
            <a:ext cx="4105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(1) </a:t>
            </a:r>
            <a:r>
              <a:rPr kumimoji="1" lang="zh-CN" altLang="en-US"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提高熔融热焓</a:t>
            </a:r>
            <a:r>
              <a:rPr kumimoji="1" lang="zh-CN" altLang="en-US" sz="2000" b="1" i="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1" i="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t>
            </a:r>
            <a:r>
              <a:rPr kumimoji="1" lang="en-US" altLang="zh-CN" sz="20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kumimoji="1" lang="zh-CN" altLang="en-US" sz="20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1" i="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kumimoji="1" lang="en-US" altLang="zh-CN" sz="20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kumimoji="1" lang="zh-CN" altLang="en-US"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升高</a:t>
            </a:r>
          </a:p>
        </p:txBody>
      </p:sp>
      <p:graphicFrame>
        <p:nvGraphicFramePr>
          <p:cNvPr id="123907" name="Object 3">
            <a:extLst>
              <a:ext uri="{FF2B5EF4-FFF2-40B4-BE49-F238E27FC236}">
                <a16:creationId xmlns:a16="http://schemas.microsoft.com/office/drawing/2014/main" id="{CA641778-405D-4DA9-9663-8D236DE738B9}"/>
              </a:ext>
            </a:extLst>
          </p:cNvPr>
          <p:cNvGraphicFramePr>
            <a:graphicFrameLocks noChangeAspect="1"/>
          </p:cNvGraphicFramePr>
          <p:nvPr/>
        </p:nvGraphicFramePr>
        <p:xfrm>
          <a:off x="609600" y="2209800"/>
          <a:ext cx="1676400" cy="1079500"/>
        </p:xfrm>
        <a:graphic>
          <a:graphicData uri="http://schemas.openxmlformats.org/presentationml/2006/ole">
            <mc:AlternateContent xmlns:mc="http://schemas.openxmlformats.org/markup-compatibility/2006">
              <mc:Choice xmlns:v="urn:schemas-microsoft-com:vml" Requires="v">
                <p:oleObj spid="_x0000_s123952" r:id="rId4" imgW="698197" imgH="444307" progId="Equation.3">
                  <p:embed/>
                </p:oleObj>
              </mc:Choice>
              <mc:Fallback>
                <p:oleObj r:id="rId4" imgW="698197" imgH="44430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209800"/>
                        <a:ext cx="1676400" cy="1079500"/>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23908" name="Text Box 4">
            <a:extLst>
              <a:ext uri="{FF2B5EF4-FFF2-40B4-BE49-F238E27FC236}">
                <a16:creationId xmlns:a16="http://schemas.microsoft.com/office/drawing/2014/main" id="{0C0F0BA8-7EFB-45FB-B61A-B2E5B8CCEC63}"/>
              </a:ext>
            </a:extLst>
          </p:cNvPr>
          <p:cNvSpPr txBox="1">
            <a:spLocks noChangeArrowheads="1"/>
          </p:cNvSpPr>
          <p:nvPr/>
        </p:nvSpPr>
        <p:spPr bwMode="auto">
          <a:xfrm>
            <a:off x="2667000" y="4343400"/>
            <a:ext cx="5300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引入极性基团（主链或侧基），或形成氢键</a:t>
            </a:r>
          </a:p>
        </p:txBody>
      </p:sp>
      <p:sp>
        <p:nvSpPr>
          <p:cNvPr id="123909" name="Text Box 5">
            <a:extLst>
              <a:ext uri="{FF2B5EF4-FFF2-40B4-BE49-F238E27FC236}">
                <a16:creationId xmlns:a16="http://schemas.microsoft.com/office/drawing/2014/main" id="{4F0C9716-1B70-470E-9667-398B7C77070F}"/>
              </a:ext>
            </a:extLst>
          </p:cNvPr>
          <p:cNvSpPr txBox="1">
            <a:spLocks noChangeArrowheads="1"/>
          </p:cNvSpPr>
          <p:nvPr/>
        </p:nvSpPr>
        <p:spPr bwMode="auto">
          <a:xfrm>
            <a:off x="2667000" y="4953000"/>
            <a:ext cx="381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(2) </a:t>
            </a:r>
            <a:r>
              <a:rPr kumimoji="1" lang="zh-CN" altLang="en-US"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降低熔融熵</a:t>
            </a:r>
            <a:r>
              <a:rPr kumimoji="1" lang="zh-CN" altLang="en-US" sz="2000" b="1" i="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1" i="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kumimoji="1" lang="en-US" altLang="zh-CN" sz="20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kumimoji="1" lang="zh-CN" altLang="en-US" sz="20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1" i="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kumimoji="1" lang="en-US" altLang="zh-CN" sz="20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kumimoji="1" lang="zh-CN" altLang="en-US"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升高</a:t>
            </a:r>
          </a:p>
        </p:txBody>
      </p:sp>
      <p:sp>
        <p:nvSpPr>
          <p:cNvPr id="123910" name="Text Box 6">
            <a:extLst>
              <a:ext uri="{FF2B5EF4-FFF2-40B4-BE49-F238E27FC236}">
                <a16:creationId xmlns:a16="http://schemas.microsoft.com/office/drawing/2014/main" id="{839ECE6F-2B9D-42C0-B671-5F223BCE682E}"/>
              </a:ext>
            </a:extLst>
          </p:cNvPr>
          <p:cNvSpPr txBox="1">
            <a:spLocks noChangeArrowheads="1"/>
          </p:cNvSpPr>
          <p:nvPr/>
        </p:nvSpPr>
        <p:spPr bwMode="auto">
          <a:xfrm>
            <a:off x="2667000" y="5410200"/>
            <a:ext cx="533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减小柔性的方法：主链引入环状结构，或侧链引入庞大、刚性基团</a:t>
            </a:r>
          </a:p>
        </p:txBody>
      </p:sp>
      <p:sp>
        <p:nvSpPr>
          <p:cNvPr id="123911" name="Rectangle 7">
            <a:extLst>
              <a:ext uri="{FF2B5EF4-FFF2-40B4-BE49-F238E27FC236}">
                <a16:creationId xmlns:a16="http://schemas.microsoft.com/office/drawing/2014/main" id="{1E580374-F0C5-4B11-8DB0-BE200A3BB7D8}"/>
              </a:ext>
            </a:extLst>
          </p:cNvPr>
          <p:cNvSpPr>
            <a:spLocks noChangeArrowheads="1"/>
          </p:cNvSpPr>
          <p:nvPr/>
        </p:nvSpPr>
        <p:spPr bwMode="auto">
          <a:xfrm>
            <a:off x="457200" y="1219200"/>
            <a:ext cx="3667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链结构对熔点</a:t>
            </a:r>
            <a:r>
              <a:rPr lang="en-US" altLang="zh-CN" sz="2400" b="1"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1" i="1" baseline="-25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sz="2400" b="1"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的影响</a:t>
            </a:r>
          </a:p>
        </p:txBody>
      </p:sp>
      <p:sp>
        <p:nvSpPr>
          <p:cNvPr id="123912" name="Text Box 8">
            <a:extLst>
              <a:ext uri="{FF2B5EF4-FFF2-40B4-BE49-F238E27FC236}">
                <a16:creationId xmlns:a16="http://schemas.microsoft.com/office/drawing/2014/main" id="{352FB0B7-56DB-4B46-8771-18E25D66EEC7}"/>
              </a:ext>
            </a:extLst>
          </p:cNvPr>
          <p:cNvSpPr txBox="1">
            <a:spLocks noChangeArrowheads="1"/>
          </p:cNvSpPr>
          <p:nvPr/>
        </p:nvSpPr>
        <p:spPr bwMode="auto">
          <a:xfrm>
            <a:off x="2667000" y="1981200"/>
            <a:ext cx="5256213" cy="714375"/>
          </a:xfrm>
          <a:prstGeom prst="rect">
            <a:avLst/>
          </a:prstGeom>
          <a:noFill/>
          <a:ln w="12700" cap="sq">
            <a:solidFill>
              <a:srgbClr val="FF33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熔融热焓</a:t>
            </a:r>
            <a:r>
              <a:rPr kumimoji="1" lang="zh-CN" altLang="en-US" sz="20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t>
            </a:r>
            <a:r>
              <a:rPr kumimoji="1" lang="en-US" altLang="zh-CN" sz="2000" b="1" i="1"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与分子间作用力强弱有关。作用力强，</a:t>
            </a:r>
            <a:r>
              <a:rPr kumimoji="1" lang="zh-CN" altLang="en-US" sz="2000" b="1" i="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1" i="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t>
            </a:r>
            <a:r>
              <a:rPr kumimoji="1" lang="en-US" altLang="zh-CN" sz="2000" b="1" i="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kumimoji="1" lang="zh-CN" altLang="en-US"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高</a:t>
            </a:r>
          </a:p>
        </p:txBody>
      </p:sp>
      <p:sp>
        <p:nvSpPr>
          <p:cNvPr id="123913" name="Text Box 9">
            <a:extLst>
              <a:ext uri="{FF2B5EF4-FFF2-40B4-BE49-F238E27FC236}">
                <a16:creationId xmlns:a16="http://schemas.microsoft.com/office/drawing/2014/main" id="{9FC2686E-E3E9-428B-9315-FB7C1DB6B6AE}"/>
              </a:ext>
            </a:extLst>
          </p:cNvPr>
          <p:cNvSpPr txBox="1">
            <a:spLocks noChangeArrowheads="1"/>
          </p:cNvSpPr>
          <p:nvPr/>
        </p:nvSpPr>
        <p:spPr bwMode="auto">
          <a:xfrm>
            <a:off x="2667000" y="2895600"/>
            <a:ext cx="5257800" cy="714375"/>
          </a:xfrm>
          <a:prstGeom prst="rect">
            <a:avLst/>
          </a:prstGeom>
          <a:noFill/>
          <a:ln w="12700" cap="sq">
            <a:solidFill>
              <a:srgbClr val="FF33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熔融熵</a:t>
            </a:r>
            <a:r>
              <a:rPr kumimoji="1" lang="zh-CN" altLang="en-US" sz="2000" b="1" i="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1" i="1">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kumimoji="1" lang="en-US" altLang="zh-CN" sz="2000" b="1" i="1" baseline="-2500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与分子间链柔顺性有关。分子链越刚，</a:t>
            </a:r>
            <a:r>
              <a:rPr kumimoji="1" lang="zh-CN" altLang="en-US" sz="20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kumimoji="1" lang="en-US" altLang="zh-CN" sz="2000" b="1" i="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kumimoji="1" lang="zh-CN" altLang="en-US" sz="20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小</a:t>
            </a:r>
          </a:p>
        </p:txBody>
      </p:sp>
      <p:sp>
        <p:nvSpPr>
          <p:cNvPr id="123914" name="Text Box 10">
            <a:extLst>
              <a:ext uri="{FF2B5EF4-FFF2-40B4-BE49-F238E27FC236}">
                <a16:creationId xmlns:a16="http://schemas.microsoft.com/office/drawing/2014/main" id="{F02E1244-93AE-402B-A7D8-FE2B6A982EA0}"/>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2" name="灯片编号占位符 1">
            <a:extLst>
              <a:ext uri="{FF2B5EF4-FFF2-40B4-BE49-F238E27FC236}">
                <a16:creationId xmlns:a16="http://schemas.microsoft.com/office/drawing/2014/main" id="{A9F66CBE-4517-44B1-A02C-D7421C7557D0}"/>
              </a:ext>
            </a:extLst>
          </p:cNvPr>
          <p:cNvSpPr>
            <a:spLocks noGrp="1"/>
          </p:cNvSpPr>
          <p:nvPr>
            <p:ph type="sldNum" sz="quarter" idx="12"/>
          </p:nvPr>
        </p:nvSpPr>
        <p:spPr/>
        <p:txBody>
          <a:bodyPr/>
          <a:lstStyle/>
          <a:p>
            <a:fld id="{8A7A6979-0714-4377-B894-6BE4C2D6E202}" type="slidenum">
              <a:rPr lang="en-US" smtClean="0"/>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a:extLst>
              <a:ext uri="{FF2B5EF4-FFF2-40B4-BE49-F238E27FC236}">
                <a16:creationId xmlns:a16="http://schemas.microsoft.com/office/drawing/2014/main" id="{8F8DB379-7DA6-44CD-8D28-E71AEA5035B2}"/>
              </a:ext>
            </a:extLst>
          </p:cNvPr>
          <p:cNvSpPr txBox="1">
            <a:spLocks noChangeArrowheads="1"/>
          </p:cNvSpPr>
          <p:nvPr/>
        </p:nvSpPr>
        <p:spPr bwMode="auto">
          <a:xfrm>
            <a:off x="762000" y="1828800"/>
            <a:ext cx="395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引入极性基团于</a:t>
            </a: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主链</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上</a:t>
            </a:r>
          </a:p>
        </p:txBody>
      </p:sp>
      <p:sp>
        <p:nvSpPr>
          <p:cNvPr id="125955" name="Text Box 3">
            <a:extLst>
              <a:ext uri="{FF2B5EF4-FFF2-40B4-BE49-F238E27FC236}">
                <a16:creationId xmlns:a16="http://schemas.microsoft.com/office/drawing/2014/main" id="{4E428B07-62AC-4852-9B19-ACD04BE193E8}"/>
              </a:ext>
            </a:extLst>
          </p:cNvPr>
          <p:cNvSpPr txBox="1">
            <a:spLocks noChangeArrowheads="1"/>
          </p:cNvSpPr>
          <p:nvPr/>
        </p:nvSpPr>
        <p:spPr bwMode="auto">
          <a:xfrm>
            <a:off x="782638" y="2438400"/>
            <a:ext cx="1368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NHCO-</a:t>
            </a:r>
          </a:p>
        </p:txBody>
      </p:sp>
      <p:sp>
        <p:nvSpPr>
          <p:cNvPr id="125956" name="Text Box 4">
            <a:extLst>
              <a:ext uri="{FF2B5EF4-FFF2-40B4-BE49-F238E27FC236}">
                <a16:creationId xmlns:a16="http://schemas.microsoft.com/office/drawing/2014/main" id="{1AD2EEC2-42EC-448C-B3B1-D39B9B316114}"/>
              </a:ext>
            </a:extLst>
          </p:cNvPr>
          <p:cNvSpPr txBox="1">
            <a:spLocks noChangeArrowheads="1"/>
          </p:cNvSpPr>
          <p:nvPr/>
        </p:nvSpPr>
        <p:spPr bwMode="auto">
          <a:xfrm>
            <a:off x="2438400" y="2438400"/>
            <a:ext cx="178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CONCO-</a:t>
            </a:r>
          </a:p>
        </p:txBody>
      </p:sp>
      <p:sp>
        <p:nvSpPr>
          <p:cNvPr id="125957" name="Text Box 5">
            <a:extLst>
              <a:ext uri="{FF2B5EF4-FFF2-40B4-BE49-F238E27FC236}">
                <a16:creationId xmlns:a16="http://schemas.microsoft.com/office/drawing/2014/main" id="{B0C3E798-2997-4AA1-9881-7A504DA839E9}"/>
              </a:ext>
            </a:extLst>
          </p:cNvPr>
          <p:cNvSpPr txBox="1">
            <a:spLocks noChangeArrowheads="1"/>
          </p:cNvSpPr>
          <p:nvPr/>
        </p:nvSpPr>
        <p:spPr bwMode="auto">
          <a:xfrm>
            <a:off x="4311650" y="2438400"/>
            <a:ext cx="165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NHCOO-</a:t>
            </a:r>
          </a:p>
        </p:txBody>
      </p:sp>
      <p:sp>
        <p:nvSpPr>
          <p:cNvPr id="125958" name="Text Box 6">
            <a:extLst>
              <a:ext uri="{FF2B5EF4-FFF2-40B4-BE49-F238E27FC236}">
                <a16:creationId xmlns:a16="http://schemas.microsoft.com/office/drawing/2014/main" id="{1761E586-9F3B-4DDB-9EAF-3BC59E69A049}"/>
              </a:ext>
            </a:extLst>
          </p:cNvPr>
          <p:cNvSpPr txBox="1">
            <a:spLocks noChangeArrowheads="1"/>
          </p:cNvSpPr>
          <p:nvPr/>
        </p:nvSpPr>
        <p:spPr bwMode="auto">
          <a:xfrm>
            <a:off x="6327775" y="2438400"/>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NH-CO-NH-</a:t>
            </a:r>
          </a:p>
        </p:txBody>
      </p:sp>
      <p:sp>
        <p:nvSpPr>
          <p:cNvPr id="125959" name="Text Box 7">
            <a:extLst>
              <a:ext uri="{FF2B5EF4-FFF2-40B4-BE49-F238E27FC236}">
                <a16:creationId xmlns:a16="http://schemas.microsoft.com/office/drawing/2014/main" id="{D324A38C-7A7F-49B2-8361-BAF4C0E61757}"/>
              </a:ext>
            </a:extLst>
          </p:cNvPr>
          <p:cNvSpPr txBox="1">
            <a:spLocks noChangeArrowheads="1"/>
          </p:cNvSpPr>
          <p:nvPr/>
        </p:nvSpPr>
        <p:spPr bwMode="auto">
          <a:xfrm>
            <a:off x="927100" y="3086100"/>
            <a:ext cx="113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酰胺</a:t>
            </a:r>
          </a:p>
        </p:txBody>
      </p:sp>
      <p:sp>
        <p:nvSpPr>
          <p:cNvPr id="125960" name="Text Box 8">
            <a:extLst>
              <a:ext uri="{FF2B5EF4-FFF2-40B4-BE49-F238E27FC236}">
                <a16:creationId xmlns:a16="http://schemas.microsoft.com/office/drawing/2014/main" id="{161D7CE4-EE5C-4BD4-811B-5DE2F4EFEDFE}"/>
              </a:ext>
            </a:extLst>
          </p:cNvPr>
          <p:cNvSpPr txBox="1">
            <a:spLocks noChangeArrowheads="1"/>
          </p:cNvSpPr>
          <p:nvPr/>
        </p:nvSpPr>
        <p:spPr bwMode="auto">
          <a:xfrm>
            <a:off x="2582863" y="3086100"/>
            <a:ext cx="1455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酰亚胺</a:t>
            </a:r>
          </a:p>
        </p:txBody>
      </p:sp>
      <p:sp>
        <p:nvSpPr>
          <p:cNvPr id="125961" name="Text Box 9">
            <a:extLst>
              <a:ext uri="{FF2B5EF4-FFF2-40B4-BE49-F238E27FC236}">
                <a16:creationId xmlns:a16="http://schemas.microsoft.com/office/drawing/2014/main" id="{65A9802B-A615-40A2-8883-FB8BCC245826}"/>
              </a:ext>
            </a:extLst>
          </p:cNvPr>
          <p:cNvSpPr txBox="1">
            <a:spLocks noChangeArrowheads="1"/>
          </p:cNvSpPr>
          <p:nvPr/>
        </p:nvSpPr>
        <p:spPr bwMode="auto">
          <a:xfrm>
            <a:off x="4311650" y="3086100"/>
            <a:ext cx="1860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氨基甲酸酯</a:t>
            </a:r>
          </a:p>
        </p:txBody>
      </p:sp>
      <p:sp>
        <p:nvSpPr>
          <p:cNvPr id="125962" name="Text Box 10">
            <a:extLst>
              <a:ext uri="{FF2B5EF4-FFF2-40B4-BE49-F238E27FC236}">
                <a16:creationId xmlns:a16="http://schemas.microsoft.com/office/drawing/2014/main" id="{C32E21AA-C2D6-4788-ACD4-7665B77EC7A0}"/>
              </a:ext>
            </a:extLst>
          </p:cNvPr>
          <p:cNvSpPr txBox="1">
            <a:spLocks noChangeArrowheads="1"/>
          </p:cNvSpPr>
          <p:nvPr/>
        </p:nvSpPr>
        <p:spPr bwMode="auto">
          <a:xfrm>
            <a:off x="6904038" y="3086100"/>
            <a:ext cx="1325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脲基</a:t>
            </a:r>
          </a:p>
        </p:txBody>
      </p:sp>
      <p:sp>
        <p:nvSpPr>
          <p:cNvPr id="125963" name="Rectangle 11">
            <a:extLst>
              <a:ext uri="{FF2B5EF4-FFF2-40B4-BE49-F238E27FC236}">
                <a16:creationId xmlns:a16="http://schemas.microsoft.com/office/drawing/2014/main" id="{F976F942-B8B2-458E-A9F4-413EA55E8D79}"/>
              </a:ext>
            </a:extLst>
          </p:cNvPr>
          <p:cNvSpPr>
            <a:spLocks noChangeArrowheads="1"/>
          </p:cNvSpPr>
          <p:nvPr/>
        </p:nvSpPr>
        <p:spPr bwMode="auto">
          <a:xfrm>
            <a:off x="685800" y="1219200"/>
            <a:ext cx="617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(1)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提高熔融热焓</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H</a:t>
            </a:r>
            <a:r>
              <a:rPr lang="en-US" altLang="zh-CN" sz="2800" i="1" baseline="-250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m</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，T</a:t>
            </a:r>
            <a:r>
              <a:rPr lang="en-US" altLang="zh-CN" sz="2800" i="1" baseline="-250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m</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升高</a:t>
            </a:r>
          </a:p>
        </p:txBody>
      </p:sp>
      <p:sp>
        <p:nvSpPr>
          <p:cNvPr id="125964" name="Rectangle 12">
            <a:extLst>
              <a:ext uri="{FF2B5EF4-FFF2-40B4-BE49-F238E27FC236}">
                <a16:creationId xmlns:a16="http://schemas.microsoft.com/office/drawing/2014/main" id="{9D878DA8-0CC9-40EA-8350-315EEB850DDD}"/>
              </a:ext>
            </a:extLst>
          </p:cNvPr>
          <p:cNvSpPr>
            <a:spLocks noChangeArrowheads="1"/>
          </p:cNvSpPr>
          <p:nvPr/>
        </p:nvSpPr>
        <p:spPr bwMode="auto">
          <a:xfrm>
            <a:off x="762000" y="4060825"/>
            <a:ext cx="3263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b, </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侧链</a:t>
            </a: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上引入极性基团</a:t>
            </a:r>
          </a:p>
        </p:txBody>
      </p:sp>
      <p:sp>
        <p:nvSpPr>
          <p:cNvPr id="125965" name="Rectangle 13">
            <a:extLst>
              <a:ext uri="{FF2B5EF4-FFF2-40B4-BE49-F238E27FC236}">
                <a16:creationId xmlns:a16="http://schemas.microsoft.com/office/drawing/2014/main" id="{1BE7010F-2488-4ED7-8999-041F0636339F}"/>
              </a:ext>
            </a:extLst>
          </p:cNvPr>
          <p:cNvSpPr>
            <a:spLocks noChangeArrowheads="1"/>
          </p:cNvSpPr>
          <p:nvPr/>
        </p:nvSpPr>
        <p:spPr bwMode="auto">
          <a:xfrm>
            <a:off x="762000" y="4670425"/>
            <a:ext cx="7556500" cy="981075"/>
          </a:xfrm>
          <a:prstGeom prst="rect">
            <a:avLst/>
          </a:prstGeom>
          <a:noFill/>
          <a:ln w="12700" cap="sq">
            <a:solidFill>
              <a:srgbClr val="FF33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—OH</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—NH</a:t>
            </a:r>
            <a:r>
              <a:rPr lang="en-US" altLang="zh-CN" sz="2400" b="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—CN</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—NO</a:t>
            </a:r>
            <a:r>
              <a:rPr lang="en-US" altLang="zh-CN" sz="2400" b="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—CF</a:t>
            </a:r>
            <a:r>
              <a:rPr lang="en-US" altLang="zh-CN" sz="2400" b="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等。</a:t>
            </a:r>
          </a:p>
          <a:p>
            <a:pPr>
              <a:lnSpc>
                <a:spcPct val="120000"/>
              </a:lnSpc>
            </a:pP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含有这些基团的高聚物的熔点都比聚乙烯高。</a:t>
            </a:r>
          </a:p>
        </p:txBody>
      </p:sp>
      <p:sp>
        <p:nvSpPr>
          <p:cNvPr id="125966" name="Text Box 14">
            <a:extLst>
              <a:ext uri="{FF2B5EF4-FFF2-40B4-BE49-F238E27FC236}">
                <a16:creationId xmlns:a16="http://schemas.microsoft.com/office/drawing/2014/main" id="{9A850770-88C6-481C-B393-F91241910FB1}"/>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125967" name="Rectangle 15">
            <a:extLst>
              <a:ext uri="{FF2B5EF4-FFF2-40B4-BE49-F238E27FC236}">
                <a16:creationId xmlns:a16="http://schemas.microsoft.com/office/drawing/2014/main" id="{EAD60AC1-2C99-41EC-B2F6-140F85714490}"/>
              </a:ext>
            </a:extLst>
          </p:cNvPr>
          <p:cNvSpPr>
            <a:spLocks noChangeArrowheads="1"/>
          </p:cNvSpPr>
          <p:nvPr/>
        </p:nvSpPr>
        <p:spPr bwMode="auto">
          <a:xfrm>
            <a:off x="762000" y="2362200"/>
            <a:ext cx="7620000" cy="1295400"/>
          </a:xfrm>
          <a:prstGeom prst="rect">
            <a:avLst/>
          </a:prstGeom>
          <a:noFill/>
          <a:ln w="9525">
            <a:solidFill>
              <a:srgbClr val="FF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a:extLst>
              <a:ext uri="{FF2B5EF4-FFF2-40B4-BE49-F238E27FC236}">
                <a16:creationId xmlns:a16="http://schemas.microsoft.com/office/drawing/2014/main" id="{F2460125-6A63-4192-9BDA-2FFD9D3B4F24}"/>
              </a:ext>
            </a:extLst>
          </p:cNvPr>
          <p:cNvSpPr>
            <a:spLocks noGrp="1"/>
          </p:cNvSpPr>
          <p:nvPr>
            <p:ph type="sldNum" sz="quarter" idx="12"/>
          </p:nvPr>
        </p:nvSpPr>
        <p:spPr/>
        <p:txBody>
          <a:bodyPr/>
          <a:lstStyle/>
          <a:p>
            <a:fld id="{8A7A6979-0714-4377-B894-6BE4C2D6E202}" type="slidenum">
              <a:rPr lang="en-US" smtClean="0"/>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2F066A21-2FA1-430E-A288-80B37DA2F31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6979" name="Object 3">
            <a:extLst>
              <a:ext uri="{FF2B5EF4-FFF2-40B4-BE49-F238E27FC236}">
                <a16:creationId xmlns:a16="http://schemas.microsoft.com/office/drawing/2014/main" id="{D12DE316-3C35-46B3-9B0F-B417D381A21F}"/>
              </a:ext>
            </a:extLst>
          </p:cNvPr>
          <p:cNvGraphicFramePr>
            <a:graphicFrameLocks noChangeAspect="1"/>
          </p:cNvGraphicFramePr>
          <p:nvPr/>
        </p:nvGraphicFramePr>
        <p:xfrm>
          <a:off x="381000" y="1752600"/>
          <a:ext cx="8353425" cy="2673350"/>
        </p:xfrm>
        <a:graphic>
          <a:graphicData uri="http://schemas.openxmlformats.org/presentationml/2006/ole">
            <mc:AlternateContent xmlns:mc="http://schemas.openxmlformats.org/markup-compatibility/2006">
              <mc:Choice xmlns:v="urn:schemas-microsoft-com:vml" Requires="v">
                <p:oleObj spid="_x0000_s127018" name="Document" r:id="rId3" imgW="6076950" imgH="1943100" progId="ChemWindow.Document">
                  <p:embed/>
                </p:oleObj>
              </mc:Choice>
              <mc:Fallback>
                <p:oleObj name="Document" r:id="rId3" imgW="6076950" imgH="1943100" progId="ChemWindow.Document">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752600"/>
                        <a:ext cx="8353425" cy="2673350"/>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26980" name="Text Box 4">
            <a:extLst>
              <a:ext uri="{FF2B5EF4-FFF2-40B4-BE49-F238E27FC236}">
                <a16:creationId xmlns:a16="http://schemas.microsoft.com/office/drawing/2014/main" id="{9F1C7CD5-5D52-400C-B7F6-DCAB714E8181}"/>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2" name="灯片编号占位符 1">
            <a:extLst>
              <a:ext uri="{FF2B5EF4-FFF2-40B4-BE49-F238E27FC236}">
                <a16:creationId xmlns:a16="http://schemas.microsoft.com/office/drawing/2014/main" id="{79D568E3-F0AC-4F79-8AA3-7C8F5D91C091}"/>
              </a:ext>
            </a:extLst>
          </p:cNvPr>
          <p:cNvSpPr>
            <a:spLocks noGrp="1"/>
          </p:cNvSpPr>
          <p:nvPr>
            <p:ph type="sldNum" sz="quarter" idx="12"/>
          </p:nvPr>
        </p:nvSpPr>
        <p:spPr/>
        <p:txBody>
          <a:bodyPr/>
          <a:lstStyle/>
          <a:p>
            <a:fld id="{8A7A6979-0714-4377-B894-6BE4C2D6E202}" type="slidenum">
              <a:rPr lang="en-US" smtClean="0"/>
              <a:pPr/>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E7DAF4EC-8CDE-4F9F-BA40-37211EB9A25D}"/>
              </a:ext>
            </a:extLst>
          </p:cNvPr>
          <p:cNvSpPr>
            <a:spLocks noChangeArrowheads="1"/>
          </p:cNvSpPr>
          <p:nvPr/>
        </p:nvSpPr>
        <p:spPr bwMode="auto">
          <a:xfrm>
            <a:off x="533400" y="1219200"/>
            <a:ext cx="4322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 </a:t>
            </a: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高分子</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链间</a:t>
            </a: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形成氢键</a:t>
            </a:r>
            <a:r>
              <a:rPr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Tm</a:t>
            </a:r>
            <a:r>
              <a:rPr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升高</a:t>
            </a:r>
          </a:p>
        </p:txBody>
      </p:sp>
      <p:sp>
        <p:nvSpPr>
          <p:cNvPr id="128003" name="Rectangle 3">
            <a:extLst>
              <a:ext uri="{FF2B5EF4-FFF2-40B4-BE49-F238E27FC236}">
                <a16:creationId xmlns:a16="http://schemas.microsoft.com/office/drawing/2014/main" id="{04FD1522-1F24-468A-879C-DEB1994C5342}"/>
              </a:ext>
            </a:extLst>
          </p:cNvPr>
          <p:cNvSpPr>
            <a:spLocks noChangeArrowheads="1"/>
          </p:cNvSpPr>
          <p:nvPr/>
        </p:nvSpPr>
        <p:spPr bwMode="auto">
          <a:xfrm>
            <a:off x="609600" y="1905000"/>
            <a:ext cx="8077200" cy="981075"/>
          </a:xfrm>
          <a:prstGeom prst="rect">
            <a:avLst/>
          </a:prstGeom>
          <a:noFill/>
          <a:ln w="12700" cap="sq" algn="ctr">
            <a:solidFill>
              <a:srgbClr val="FF33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b="1">
                <a:solidFill>
                  <a:srgbClr val="000099"/>
                </a:solidFill>
                <a:latin typeface="Times New Roman" panose="02020603050405020304" pitchFamily="18" charset="0"/>
                <a:ea typeface="宋体" panose="02010600030101010101" pitchFamily="2" charset="-122"/>
                <a:cs typeface="Times New Roman" panose="02020603050405020304" pitchFamily="18" charset="0"/>
              </a:rPr>
              <a:t>氢键使分子间作用力大幅度增加，所以</a:t>
            </a:r>
            <a:r>
              <a:rPr lang="en-US" altLang="zh-CN" sz="2400" b="1">
                <a:solidFill>
                  <a:srgbClr val="000099"/>
                </a:solidFill>
                <a:latin typeface="Times New Roman" panose="02020603050405020304" pitchFamily="18" charset="0"/>
                <a:ea typeface="宋体" panose="02010600030101010101" pitchFamily="2" charset="-122"/>
                <a:cs typeface="Times New Roman" panose="02020603050405020304" pitchFamily="18" charset="0"/>
              </a:rPr>
              <a:t>Tm</a:t>
            </a:r>
            <a:r>
              <a:rPr lang="zh-CN" altLang="en-US" sz="2400" b="1">
                <a:solidFill>
                  <a:srgbClr val="000099"/>
                </a:solidFill>
                <a:latin typeface="Times New Roman" panose="02020603050405020304" pitchFamily="18" charset="0"/>
                <a:ea typeface="宋体" panose="02010600030101010101" pitchFamily="2" charset="-122"/>
                <a:cs typeface="Times New Roman" panose="02020603050405020304" pitchFamily="18" charset="0"/>
              </a:rPr>
              <a:t>大幅度增大。熔点高低与所形成的氢键的强度和密度有关。</a:t>
            </a:r>
          </a:p>
        </p:txBody>
      </p:sp>
      <p:graphicFrame>
        <p:nvGraphicFramePr>
          <p:cNvPr id="128004" name="Object 4">
            <a:extLst>
              <a:ext uri="{FF2B5EF4-FFF2-40B4-BE49-F238E27FC236}">
                <a16:creationId xmlns:a16="http://schemas.microsoft.com/office/drawing/2014/main" id="{6B01D279-8CA5-4582-A4CA-EBF752732AB8}"/>
              </a:ext>
            </a:extLst>
          </p:cNvPr>
          <p:cNvGraphicFramePr>
            <a:graphicFrameLocks noChangeAspect="1"/>
          </p:cNvGraphicFramePr>
          <p:nvPr/>
        </p:nvGraphicFramePr>
        <p:xfrm>
          <a:off x="609600" y="3352800"/>
          <a:ext cx="8064500" cy="2454275"/>
        </p:xfrm>
        <a:graphic>
          <a:graphicData uri="http://schemas.openxmlformats.org/presentationml/2006/ole">
            <mc:AlternateContent xmlns:mc="http://schemas.openxmlformats.org/markup-compatibility/2006">
              <mc:Choice xmlns:v="urn:schemas-microsoft-com:vml" Requires="v">
                <p:oleObj spid="_x0000_s128132" name="Document" r:id="rId3" imgW="7181850" imgH="1828800" progId="ChemWindow.Document">
                  <p:embed/>
                </p:oleObj>
              </mc:Choice>
              <mc:Fallback>
                <p:oleObj name="Document" r:id="rId3" imgW="7181850" imgH="182880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352800"/>
                        <a:ext cx="8064500" cy="2454275"/>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28005" name="Text Box 5">
            <a:extLst>
              <a:ext uri="{FF2B5EF4-FFF2-40B4-BE49-F238E27FC236}">
                <a16:creationId xmlns:a16="http://schemas.microsoft.com/office/drawing/2014/main" id="{52C0F278-165D-468D-9334-A6C047A89803}"/>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2" name="灯片编号占位符 1">
            <a:extLst>
              <a:ext uri="{FF2B5EF4-FFF2-40B4-BE49-F238E27FC236}">
                <a16:creationId xmlns:a16="http://schemas.microsoft.com/office/drawing/2014/main" id="{8DAB14A6-D055-4E8D-B253-6BCF3A6C70B3}"/>
              </a:ext>
            </a:extLst>
          </p:cNvPr>
          <p:cNvSpPr>
            <a:spLocks noGrp="1"/>
          </p:cNvSpPr>
          <p:nvPr>
            <p:ph type="sldNum" sz="quarter" idx="12"/>
          </p:nvPr>
        </p:nvSpPr>
        <p:spPr/>
        <p:txBody>
          <a:bodyPr/>
          <a:lstStyle/>
          <a:p>
            <a:fld id="{8A7A6979-0714-4377-B894-6BE4C2D6E202}" type="slidenum">
              <a:rPr lang="en-US" smtClean="0"/>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a:extLst>
              <a:ext uri="{FF2B5EF4-FFF2-40B4-BE49-F238E27FC236}">
                <a16:creationId xmlns:a16="http://schemas.microsoft.com/office/drawing/2014/main" id="{BBBEA55B-2D06-4B63-90B3-B737BE884EFF}"/>
              </a:ext>
            </a:extLst>
          </p:cNvPr>
          <p:cNvSpPr>
            <a:spLocks noChangeArrowheads="1"/>
          </p:cNvSpPr>
          <p:nvPr/>
        </p:nvSpPr>
        <p:spPr bwMode="auto">
          <a:xfrm>
            <a:off x="76200" y="304800"/>
            <a:ext cx="4876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5.1 </a:t>
            </a:r>
            <a:r>
              <a:rPr lang="zh-CN"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高聚物分子运动的特点</a:t>
            </a:r>
          </a:p>
        </p:txBody>
      </p:sp>
      <p:sp>
        <p:nvSpPr>
          <p:cNvPr id="28675" name="Rectangle 17">
            <a:extLst>
              <a:ext uri="{FF2B5EF4-FFF2-40B4-BE49-F238E27FC236}">
                <a16:creationId xmlns:a16="http://schemas.microsoft.com/office/drawing/2014/main" id="{AC04926E-FB66-4E97-8E06-9765162AE438}"/>
              </a:ext>
            </a:extLst>
          </p:cNvPr>
          <p:cNvSpPr>
            <a:spLocks noChangeArrowheads="1"/>
          </p:cNvSpPr>
          <p:nvPr/>
        </p:nvSpPr>
        <p:spPr bwMode="auto">
          <a:xfrm>
            <a:off x="304800" y="1295400"/>
            <a:ext cx="4953000" cy="533400"/>
          </a:xfrm>
          <a:prstGeom prst="rect">
            <a:avLst/>
          </a:prstGeom>
          <a:solidFill>
            <a:srgbClr val="9900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FFFF00"/>
                </a:solidFill>
                <a:latin typeface="Times New Roman" panose="02020603050405020304" pitchFamily="18" charset="0"/>
                <a:ea typeface="隶书" panose="02010509060101010101" pitchFamily="49" charset="-122"/>
              </a:rPr>
              <a:t>5.1.1  </a:t>
            </a:r>
            <a:r>
              <a:rPr kumimoji="1" lang="zh-CN" altLang="en-US" sz="2800" b="1">
                <a:solidFill>
                  <a:srgbClr val="FFFF00"/>
                </a:solidFill>
                <a:latin typeface="Times New Roman" panose="02020603050405020304" pitchFamily="18" charset="0"/>
                <a:ea typeface="隶书" panose="02010509060101010101" pitchFamily="49" charset="-122"/>
              </a:rPr>
              <a:t>运动单元的多重性</a:t>
            </a:r>
          </a:p>
        </p:txBody>
      </p:sp>
      <p:sp>
        <p:nvSpPr>
          <p:cNvPr id="28676" name="Rectangle 20">
            <a:extLst>
              <a:ext uri="{FF2B5EF4-FFF2-40B4-BE49-F238E27FC236}">
                <a16:creationId xmlns:a16="http://schemas.microsoft.com/office/drawing/2014/main" id="{4B3B6AEF-F7B9-456D-BEAC-8325F9B59385}"/>
              </a:ext>
            </a:extLst>
          </p:cNvPr>
          <p:cNvSpPr>
            <a:spLocks noChangeArrowheads="1"/>
          </p:cNvSpPr>
          <p:nvPr/>
        </p:nvSpPr>
        <p:spPr bwMode="auto">
          <a:xfrm>
            <a:off x="304800" y="3581400"/>
            <a:ext cx="4191000" cy="457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a:solidFill>
                  <a:schemeClr val="bg1"/>
                </a:solidFill>
                <a:latin typeface="Times New Roman" panose="02020603050405020304" pitchFamily="18" charset="0"/>
                <a:ea typeface="隶书" panose="02010509060101010101" pitchFamily="49" charset="-122"/>
              </a:rPr>
              <a:t>1.</a:t>
            </a:r>
            <a:r>
              <a:rPr kumimoji="1" lang="zh-CN" altLang="en-US" sz="2600">
                <a:solidFill>
                  <a:schemeClr val="bg1"/>
                </a:solidFill>
                <a:latin typeface="Times New Roman" panose="02020603050405020304" pitchFamily="18" charset="0"/>
                <a:ea typeface="隶书" panose="02010509060101010101" pitchFamily="49" charset="-122"/>
              </a:rPr>
              <a:t>高分子链的整体运动</a:t>
            </a:r>
          </a:p>
        </p:txBody>
      </p:sp>
      <p:sp>
        <p:nvSpPr>
          <p:cNvPr id="28677" name="Text Box 21">
            <a:extLst>
              <a:ext uri="{FF2B5EF4-FFF2-40B4-BE49-F238E27FC236}">
                <a16:creationId xmlns:a16="http://schemas.microsoft.com/office/drawing/2014/main" id="{CE5B2FA9-8DC5-4ED4-A664-2DA366BD77A7}"/>
              </a:ext>
            </a:extLst>
          </p:cNvPr>
          <p:cNvSpPr txBox="1">
            <a:spLocks noChangeArrowheads="1"/>
          </p:cNvSpPr>
          <p:nvPr/>
        </p:nvSpPr>
        <p:spPr bwMode="auto">
          <a:xfrm>
            <a:off x="381000" y="4191000"/>
            <a:ext cx="83820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CC"/>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b="1">
                <a:solidFill>
                  <a:srgbClr val="000099"/>
                </a:solidFill>
                <a:latin typeface="宋体" panose="02010600030101010101" pitchFamily="2" charset="-122"/>
              </a:rPr>
              <a:t>以高分子链为一个整体作质量中心的移动，即分子链间的相对位移。</a:t>
            </a:r>
          </a:p>
          <a:p>
            <a:pPr eaLnBrk="1" hangingPunct="1">
              <a:lnSpc>
                <a:spcPct val="120000"/>
              </a:lnSpc>
            </a:pPr>
            <a:r>
              <a:rPr kumimoji="1" lang="zh-CN" altLang="en-US" sz="2400" b="1">
                <a:solidFill>
                  <a:srgbClr val="006600"/>
                </a:solidFill>
                <a:latin typeface="宋体" panose="02010600030101010101" pitchFamily="2" charset="-122"/>
              </a:rPr>
              <a:t>塑料加工过程熔体的流动就是高分子链质心移动的宏观表现。</a:t>
            </a:r>
          </a:p>
        </p:txBody>
      </p:sp>
      <p:sp>
        <p:nvSpPr>
          <p:cNvPr id="28685" name="Text Box 13" descr="画布">
            <a:extLst>
              <a:ext uri="{FF2B5EF4-FFF2-40B4-BE49-F238E27FC236}">
                <a16:creationId xmlns:a16="http://schemas.microsoft.com/office/drawing/2014/main" id="{4F07453F-5A31-40CA-BEFE-1E8F5954EA20}"/>
              </a:ext>
            </a:extLst>
          </p:cNvPr>
          <p:cNvSpPr txBox="1">
            <a:spLocks noChangeArrowheads="1"/>
          </p:cNvSpPr>
          <p:nvPr/>
        </p:nvSpPr>
        <p:spPr bwMode="auto">
          <a:xfrm>
            <a:off x="304800" y="1981200"/>
            <a:ext cx="8534400" cy="1296988"/>
          </a:xfrm>
          <a:prstGeom prst="rect">
            <a:avLst/>
          </a:prstGeom>
          <a:blipFill dpi="0" rotWithShape="1">
            <a:blip r:embed="rId2">
              <a:alphaModFix amt="42000"/>
            </a:blip>
            <a:srcRect/>
            <a:tile tx="0" ty="0" sx="100000" sy="100000" flip="none" algn="tl"/>
          </a:blipFill>
          <a:ln>
            <a:noFill/>
          </a:ln>
          <a:effectLst/>
          <a:extLst>
            <a:ext uri="{91240B29-F687-4F45-9708-019B960494DF}">
              <a14:hiddenLine xmlns:a14="http://schemas.microsoft.com/office/drawing/2010/main" w="28575" cap="sq">
                <a:solidFill>
                  <a:srgbClr val="FF33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50000"/>
              </a:spcBef>
            </a:pPr>
            <a:r>
              <a:rPr lang="zh-CN" altLang="en-US" sz="2400" b="1">
                <a:solidFill>
                  <a:srgbClr val="000099"/>
                </a:solidFill>
                <a:latin typeface="Times New Roman" panose="02020603050405020304" pitchFamily="18" charset="0"/>
                <a:ea typeface="宋体" panose="02010600030101010101" pitchFamily="2" charset="-122"/>
              </a:rPr>
              <a:t>由于高分子的长链结构，除了整个高分子主链可以运动之外，分子链上的侧基，直链和链段等都可以产生相应的运动，使得高分子的运动单元具有多重性。</a:t>
            </a:r>
          </a:p>
        </p:txBody>
      </p:sp>
      <p:sp>
        <p:nvSpPr>
          <p:cNvPr id="2" name="灯片编号占位符 1">
            <a:extLst>
              <a:ext uri="{FF2B5EF4-FFF2-40B4-BE49-F238E27FC236}">
                <a16:creationId xmlns:a16="http://schemas.microsoft.com/office/drawing/2014/main" id="{91BBF606-AB70-4BC1-9FAA-53C22F2DA247}"/>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6">
            <a:extLst>
              <a:ext uri="{FF2B5EF4-FFF2-40B4-BE49-F238E27FC236}">
                <a16:creationId xmlns:a16="http://schemas.microsoft.com/office/drawing/2014/main" id="{A47C5132-1C21-4FF6-896B-978C3A1DEAA8}"/>
              </a:ext>
            </a:extLst>
          </p:cNvPr>
          <p:cNvSpPr>
            <a:spLocks noGrp="1"/>
          </p:cNvSpPr>
          <p:nvPr>
            <p:ph type="sldNum" sz="quarter" idx="12"/>
          </p:nvPr>
        </p:nvSpPr>
        <p:spPr/>
        <p:txBody>
          <a:bodyPr/>
          <a:lstStyle/>
          <a:p>
            <a:fld id="{43CC81C4-96B7-49E7-B4A7-81C7FC6C5325}" type="slidenum">
              <a:rPr lang="zh-CN" altLang="en-US"/>
              <a:pPr/>
              <a:t>80</a:t>
            </a:fld>
            <a:endParaRPr lang="en-US" altLang="zh-CN"/>
          </a:p>
        </p:txBody>
      </p:sp>
      <p:graphicFrame>
        <p:nvGraphicFramePr>
          <p:cNvPr id="974850" name="Object 2">
            <a:extLst>
              <a:ext uri="{FF2B5EF4-FFF2-40B4-BE49-F238E27FC236}">
                <a16:creationId xmlns:a16="http://schemas.microsoft.com/office/drawing/2014/main" id="{2A739046-35EE-49FC-A193-042F6D1260BD}"/>
              </a:ext>
            </a:extLst>
          </p:cNvPr>
          <p:cNvGraphicFramePr>
            <a:graphicFrameLocks noChangeAspect="1"/>
          </p:cNvGraphicFramePr>
          <p:nvPr/>
        </p:nvGraphicFramePr>
        <p:xfrm>
          <a:off x="827088" y="1341438"/>
          <a:ext cx="3421062" cy="3810000"/>
        </p:xfrm>
        <a:graphic>
          <a:graphicData uri="http://schemas.openxmlformats.org/presentationml/2006/ole">
            <mc:AlternateContent xmlns:mc="http://schemas.openxmlformats.org/markup-compatibility/2006">
              <mc:Choice xmlns:v="urn:schemas-microsoft-com:vml" Requires="v">
                <p:oleObj spid="_x0000_s144410" name="位图图像" r:id="rId4" imgW="2180952" imgH="2429214" progId="Paint.Picture">
                  <p:embed/>
                </p:oleObj>
              </mc:Choice>
              <mc:Fallback>
                <p:oleObj name="位图图像" r:id="rId4" imgW="2180952" imgH="2429214" progId="Paint.Picture">
                  <p:embed/>
                  <p:pic>
                    <p:nvPicPr>
                      <p:cNvPr id="974850" name="Object 2">
                        <a:extLst>
                          <a:ext uri="{FF2B5EF4-FFF2-40B4-BE49-F238E27FC236}">
                            <a16:creationId xmlns:a16="http://schemas.microsoft.com/office/drawing/2014/main" id="{2A739046-35EE-49FC-A193-042F6D126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1341438"/>
                        <a:ext cx="3421062" cy="381000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4851" name="Text Box 3">
            <a:extLst>
              <a:ext uri="{FF2B5EF4-FFF2-40B4-BE49-F238E27FC236}">
                <a16:creationId xmlns:a16="http://schemas.microsoft.com/office/drawing/2014/main" id="{EBB5608B-CB52-44BB-807D-597005A3AD48}"/>
              </a:ext>
            </a:extLst>
          </p:cNvPr>
          <p:cNvSpPr txBox="1">
            <a:spLocks noChangeArrowheads="1"/>
          </p:cNvSpPr>
          <p:nvPr/>
        </p:nvSpPr>
        <p:spPr bwMode="auto">
          <a:xfrm>
            <a:off x="6399213" y="5589588"/>
            <a:ext cx="2133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a:solidFill>
                  <a:srgbClr val="0000FF"/>
                </a:solidFill>
                <a:latin typeface="Times New Roman" panose="02020603050405020304" pitchFamily="18" charset="0"/>
              </a:rPr>
              <a:t>偶数碳原子时形成半数氢键</a:t>
            </a:r>
          </a:p>
        </p:txBody>
      </p:sp>
      <p:sp>
        <p:nvSpPr>
          <p:cNvPr id="974852" name="Text Box 4">
            <a:extLst>
              <a:ext uri="{FF2B5EF4-FFF2-40B4-BE49-F238E27FC236}">
                <a16:creationId xmlns:a16="http://schemas.microsoft.com/office/drawing/2014/main" id="{38229ACD-6A4F-4975-9E36-195CA3563B93}"/>
              </a:ext>
            </a:extLst>
          </p:cNvPr>
          <p:cNvSpPr txBox="1">
            <a:spLocks noChangeArrowheads="1"/>
          </p:cNvSpPr>
          <p:nvPr/>
        </p:nvSpPr>
        <p:spPr bwMode="auto">
          <a:xfrm>
            <a:off x="4211638" y="5589588"/>
            <a:ext cx="2133600" cy="8223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a:solidFill>
                  <a:srgbClr val="0000FF"/>
                </a:solidFill>
                <a:latin typeface="Times New Roman" panose="02020603050405020304" pitchFamily="18" charset="0"/>
              </a:rPr>
              <a:t>奇数碳原子时形成全数氢键</a:t>
            </a:r>
          </a:p>
        </p:txBody>
      </p:sp>
      <p:sp>
        <p:nvSpPr>
          <p:cNvPr id="974853" name="Rectangle 5">
            <a:extLst>
              <a:ext uri="{FF2B5EF4-FFF2-40B4-BE49-F238E27FC236}">
                <a16:creationId xmlns:a16="http://schemas.microsoft.com/office/drawing/2014/main" id="{5F030080-4CF0-4746-BE34-F2BE7DAEB6FA}"/>
              </a:ext>
            </a:extLst>
          </p:cNvPr>
          <p:cNvSpPr>
            <a:spLocks noChangeArrowheads="1"/>
          </p:cNvSpPr>
          <p:nvPr/>
        </p:nvSpPr>
        <p:spPr bwMode="auto">
          <a:xfrm>
            <a:off x="684213" y="485775"/>
            <a:ext cx="241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a:latin typeface="Comic Sans MS" panose="030F0702030302020204" pitchFamily="66" charset="0"/>
                <a:sym typeface="Symbol" panose="05050102010706020507" pitchFamily="18" charset="2"/>
              </a:rPr>
              <a:t>聚</a:t>
            </a:r>
            <a:r>
              <a:rPr lang="en-US" altLang="zh-CN" sz="2400">
                <a:latin typeface="Comic Sans MS" panose="030F0702030302020204" pitchFamily="66" charset="0"/>
                <a:sym typeface="Symbol" panose="05050102010706020507" pitchFamily="18" charset="2"/>
              </a:rPr>
              <a:t>-</a:t>
            </a:r>
            <a:r>
              <a:rPr lang="zh-CN" altLang="en-US" sz="2400">
                <a:latin typeface="Comic Sans MS" panose="030F0702030302020204" pitchFamily="66" charset="0"/>
                <a:sym typeface="Symbol" panose="05050102010706020507" pitchFamily="18" charset="2"/>
              </a:rPr>
              <a:t>氨基酸</a:t>
            </a:r>
            <a:r>
              <a:rPr lang="zh-CN" altLang="en-US" sz="2400">
                <a:latin typeface="Comic Sans MS" panose="030F0702030302020204" pitchFamily="66" charset="0"/>
              </a:rPr>
              <a:t>熔点</a:t>
            </a:r>
          </a:p>
        </p:txBody>
      </p:sp>
      <p:graphicFrame>
        <p:nvGraphicFramePr>
          <p:cNvPr id="974854" name="Object 6">
            <a:extLst>
              <a:ext uri="{FF2B5EF4-FFF2-40B4-BE49-F238E27FC236}">
                <a16:creationId xmlns:a16="http://schemas.microsoft.com/office/drawing/2014/main" id="{8F6332B4-6B92-4CA6-A004-8F9555BDB28E}"/>
              </a:ext>
            </a:extLst>
          </p:cNvPr>
          <p:cNvGraphicFramePr>
            <a:graphicFrameLocks noGrp="1" noChangeAspect="1"/>
          </p:cNvGraphicFramePr>
          <p:nvPr>
            <p:ph sz="half" idx="1"/>
          </p:nvPr>
        </p:nvGraphicFramePr>
        <p:xfrm>
          <a:off x="6300788" y="847725"/>
          <a:ext cx="1758950" cy="4525963"/>
        </p:xfrm>
        <a:graphic>
          <a:graphicData uri="http://schemas.openxmlformats.org/presentationml/2006/ole">
            <mc:AlternateContent xmlns:mc="http://schemas.openxmlformats.org/markup-compatibility/2006">
              <mc:Choice xmlns:v="urn:schemas-microsoft-com:vml" Requires="v">
                <p:oleObj spid="_x0000_s144411" name="CS ChemDraw Drawing" r:id="rId6" imgW="2445840" imgH="6293160" progId="ChemDraw.Document.6.0">
                  <p:embed/>
                </p:oleObj>
              </mc:Choice>
              <mc:Fallback>
                <p:oleObj name="CS ChemDraw Drawing" r:id="rId6" imgW="2445840" imgH="6293160" progId="ChemDraw.Document.6.0">
                  <p:embed/>
                  <p:pic>
                    <p:nvPicPr>
                      <p:cNvPr id="974854" name="Object 6">
                        <a:extLst>
                          <a:ext uri="{FF2B5EF4-FFF2-40B4-BE49-F238E27FC236}">
                            <a16:creationId xmlns:a16="http://schemas.microsoft.com/office/drawing/2014/main" id="{8F6332B4-6B92-4CA6-A004-8F9555BDB2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788" y="847725"/>
                        <a:ext cx="1758950" cy="4525963"/>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cmpd="sng">
                            <a:solidFill>
                              <a:srgbClr val="FF0000"/>
                            </a:solidFill>
                            <a:prstDash val="solid"/>
                            <a:miter lim="800000"/>
                            <a:headEnd type="none" w="sm" len="sm"/>
                            <a:tailEnd type="none" w="sm" len="sm"/>
                          </a14:hiddenLine>
                        </a:ext>
                      </a:extLst>
                    </p:spPr>
                  </p:pic>
                </p:oleObj>
              </mc:Fallback>
            </mc:AlternateContent>
          </a:graphicData>
        </a:graphic>
      </p:graphicFrame>
      <p:graphicFrame>
        <p:nvGraphicFramePr>
          <p:cNvPr id="974855" name="Object 7">
            <a:extLst>
              <a:ext uri="{FF2B5EF4-FFF2-40B4-BE49-F238E27FC236}">
                <a16:creationId xmlns:a16="http://schemas.microsoft.com/office/drawing/2014/main" id="{AEA403DF-18B6-45F2-81BD-C3A768681509}"/>
              </a:ext>
            </a:extLst>
          </p:cNvPr>
          <p:cNvGraphicFramePr>
            <a:graphicFrameLocks noGrp="1" noChangeAspect="1"/>
          </p:cNvGraphicFramePr>
          <p:nvPr>
            <p:ph sz="half" idx="2"/>
          </p:nvPr>
        </p:nvGraphicFramePr>
        <p:xfrm>
          <a:off x="4546600" y="847725"/>
          <a:ext cx="1393825" cy="4525963"/>
        </p:xfrm>
        <a:graphic>
          <a:graphicData uri="http://schemas.openxmlformats.org/presentationml/2006/ole">
            <mc:AlternateContent xmlns:mc="http://schemas.openxmlformats.org/markup-compatibility/2006">
              <mc:Choice xmlns:v="urn:schemas-microsoft-com:vml" Requires="v">
                <p:oleObj spid="_x0000_s144412" name="CS ChemDraw Drawing" r:id="rId8" imgW="2029680" imgH="6595920" progId="ChemDraw.Document.6.0">
                  <p:embed/>
                </p:oleObj>
              </mc:Choice>
              <mc:Fallback>
                <p:oleObj name="CS ChemDraw Drawing" r:id="rId8" imgW="2029680" imgH="6595920" progId="ChemDraw.Document.6.0">
                  <p:embed/>
                  <p:pic>
                    <p:nvPicPr>
                      <p:cNvPr id="974855" name="Object 7">
                        <a:extLst>
                          <a:ext uri="{FF2B5EF4-FFF2-40B4-BE49-F238E27FC236}">
                            <a16:creationId xmlns:a16="http://schemas.microsoft.com/office/drawing/2014/main" id="{AEA403DF-18B6-45F2-81BD-C3A7686815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6600" y="847725"/>
                        <a:ext cx="1393825" cy="4525963"/>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cmpd="sng">
                            <a:solidFill>
                              <a:srgbClr val="FF0000"/>
                            </a:solidFill>
                            <a:prstDash val="solid"/>
                            <a:miter lim="800000"/>
                            <a:headEnd type="none" w="sm" len="sm"/>
                            <a:tailEnd type="none" w="sm" len="sm"/>
                          </a14:hiddenLine>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a:extLst>
              <a:ext uri="{FF2B5EF4-FFF2-40B4-BE49-F238E27FC236}">
                <a16:creationId xmlns:a16="http://schemas.microsoft.com/office/drawing/2014/main" id="{1DECEEDC-BEBB-4681-BB81-9EEBC2184193}"/>
              </a:ext>
            </a:extLst>
          </p:cNvPr>
          <p:cNvSpPr>
            <a:spLocks noGrp="1"/>
          </p:cNvSpPr>
          <p:nvPr>
            <p:ph type="sldNum" sz="quarter" idx="12"/>
          </p:nvPr>
        </p:nvSpPr>
        <p:spPr/>
        <p:txBody>
          <a:bodyPr/>
          <a:lstStyle/>
          <a:p>
            <a:fld id="{6C6D7BCB-03F4-4A24-9125-861397615A98}" type="slidenum">
              <a:rPr lang="zh-CN" altLang="en-US"/>
              <a:pPr/>
              <a:t>81</a:t>
            </a:fld>
            <a:endParaRPr lang="en-US" altLang="zh-CN"/>
          </a:p>
        </p:txBody>
      </p:sp>
      <p:sp>
        <p:nvSpPr>
          <p:cNvPr id="976898" name="Text Box 2">
            <a:extLst>
              <a:ext uri="{FF2B5EF4-FFF2-40B4-BE49-F238E27FC236}">
                <a16:creationId xmlns:a16="http://schemas.microsoft.com/office/drawing/2014/main" id="{0F25DD32-B03C-4485-956D-7E5D2E9ED537}"/>
              </a:ext>
            </a:extLst>
          </p:cNvPr>
          <p:cNvSpPr txBox="1">
            <a:spLocks noChangeArrowheads="1"/>
          </p:cNvSpPr>
          <p:nvPr/>
        </p:nvSpPr>
        <p:spPr bwMode="auto">
          <a:xfrm>
            <a:off x="827088" y="2205038"/>
            <a:ext cx="7129462"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kumimoji="1" lang="zh-CN" altLang="en-US" sz="2400">
                <a:solidFill>
                  <a:srgbClr val="0000FF"/>
                </a:solidFill>
              </a:rPr>
              <a:t>二元酸二元胺的</a:t>
            </a:r>
            <a:r>
              <a:rPr kumimoji="1" lang="zh-CN" altLang="en-US" sz="2400">
                <a:solidFill>
                  <a:srgbClr val="0000FF"/>
                </a:solidFill>
                <a:latin typeface="Impact" panose="020B0806030902050204" pitchFamily="34" charset="0"/>
              </a:rPr>
              <a:t>碳原子全为偶数时，形成全数氢键，熔点高；全为奇数时，形成半数氢键，熔点低；偶酸奇胺，</a:t>
            </a:r>
            <a:r>
              <a:rPr kumimoji="1" lang="zh-CN" altLang="en-US" sz="2400">
                <a:solidFill>
                  <a:srgbClr val="0000FF"/>
                </a:solidFill>
              </a:rPr>
              <a:t>形成半数氢键，熔点低</a:t>
            </a:r>
            <a:r>
              <a:rPr kumimoji="1" lang="zh-CN" altLang="en-US" sz="2400">
                <a:solidFill>
                  <a:srgbClr val="0000FF"/>
                </a:solidFill>
                <a:latin typeface="Impact" panose="020B0806030902050204" pitchFamily="34" charset="0"/>
              </a:rPr>
              <a:t>。</a:t>
            </a:r>
          </a:p>
        </p:txBody>
      </p:sp>
      <p:sp>
        <p:nvSpPr>
          <p:cNvPr id="976899" name="Rectangle 3">
            <a:extLst>
              <a:ext uri="{FF2B5EF4-FFF2-40B4-BE49-F238E27FC236}">
                <a16:creationId xmlns:a16="http://schemas.microsoft.com/office/drawing/2014/main" id="{D69D3ACE-383B-47EE-9CD4-E86DE81DFA2A}"/>
              </a:ext>
            </a:extLst>
          </p:cNvPr>
          <p:cNvSpPr>
            <a:spLocks noChangeArrowheads="1"/>
          </p:cNvSpPr>
          <p:nvPr/>
        </p:nvSpPr>
        <p:spPr bwMode="auto">
          <a:xfrm>
            <a:off x="539750" y="1196975"/>
            <a:ext cx="411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a:t>聚酰胺（二元酸二元胺）</a:t>
            </a:r>
          </a:p>
        </p:txBody>
      </p:sp>
      <p:pic>
        <p:nvPicPr>
          <p:cNvPr id="976900" name="Picture 4" descr="BD00028_">
            <a:extLst>
              <a:ext uri="{FF2B5EF4-FFF2-40B4-BE49-F238E27FC236}">
                <a16:creationId xmlns:a16="http://schemas.microsoft.com/office/drawing/2014/main" id="{6E2BFD6F-131A-4EA9-9627-F860FE492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3933825"/>
            <a:ext cx="1600200" cy="156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D33038D7-DE0F-4522-A4AF-DF9F98962C38}"/>
              </a:ext>
            </a:extLst>
          </p:cNvPr>
          <p:cNvSpPr>
            <a:spLocks noChangeArrowheads="1"/>
          </p:cNvSpPr>
          <p:nvPr/>
        </p:nvSpPr>
        <p:spPr bwMode="auto">
          <a:xfrm>
            <a:off x="228600" y="1143000"/>
            <a:ext cx="5327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2</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）降低熔融熵</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S</a:t>
            </a:r>
            <a:r>
              <a:rPr lang="en-US" altLang="zh-CN" sz="2800" i="1" baseline="-250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m</a:t>
            </a:r>
            <a:endParaRPr lang="zh-CN" altLang="en-US" sz="2800" i="1" baseline="-250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endParaRPr>
          </a:p>
        </p:txBody>
      </p:sp>
      <p:sp>
        <p:nvSpPr>
          <p:cNvPr id="132099" name="Text Box 3">
            <a:extLst>
              <a:ext uri="{FF2B5EF4-FFF2-40B4-BE49-F238E27FC236}">
                <a16:creationId xmlns:a16="http://schemas.microsoft.com/office/drawing/2014/main" id="{EDF0DC3A-5C08-46FF-9193-416531145E28}"/>
              </a:ext>
            </a:extLst>
          </p:cNvPr>
          <p:cNvSpPr txBox="1">
            <a:spLocks noChangeArrowheads="1"/>
          </p:cNvSpPr>
          <p:nvPr/>
        </p:nvSpPr>
        <p:spPr bwMode="auto">
          <a:xfrm>
            <a:off x="381000" y="1752600"/>
            <a:ext cx="8229600" cy="457200"/>
          </a:xfrm>
          <a:prstGeom prst="rect">
            <a:avLst/>
          </a:prstGeom>
          <a:solidFill>
            <a:srgbClr val="000099"/>
          </a:solidFill>
          <a:ln>
            <a:noFill/>
          </a:ln>
          <a:effectLst/>
          <a:extLst>
            <a:ext uri="{91240B29-F687-4F45-9708-019B960494DF}">
              <a14:hiddenLine xmlns:a14="http://schemas.microsoft.com/office/drawing/2010/main" w="12700" cap="sq">
                <a:solidFill>
                  <a:srgbClr val="FF33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增加分子链的刚性，使其构象在熔融前后变化变小，提高</a:t>
            </a:r>
            <a:r>
              <a:rPr lang="en-US" altLang="zh-CN" sz="2400" b="1" i="1">
                <a:solidFill>
                  <a:schemeClr val="bg1"/>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1" i="1" baseline="-25000">
                <a:solidFill>
                  <a:schemeClr val="bg1"/>
                </a:solidFill>
                <a:latin typeface="Times New Roman" panose="02020603050405020304" pitchFamily="18" charset="0"/>
                <a:ea typeface="宋体" panose="02010600030101010101" pitchFamily="2" charset="-122"/>
                <a:cs typeface="Times New Roman" panose="02020603050405020304" pitchFamily="18" charset="0"/>
              </a:rPr>
              <a:t>m</a:t>
            </a:r>
          </a:p>
        </p:txBody>
      </p:sp>
      <p:sp>
        <p:nvSpPr>
          <p:cNvPr id="132101" name="Text Box 5">
            <a:extLst>
              <a:ext uri="{FF2B5EF4-FFF2-40B4-BE49-F238E27FC236}">
                <a16:creationId xmlns:a16="http://schemas.microsoft.com/office/drawing/2014/main" id="{2D11C5C2-50B1-445F-B5D5-B7EBDEF69318}"/>
              </a:ext>
            </a:extLst>
          </p:cNvPr>
          <p:cNvSpPr txBox="1">
            <a:spLocks noChangeArrowheads="1"/>
          </p:cNvSpPr>
          <p:nvPr/>
        </p:nvSpPr>
        <p:spPr bwMode="auto">
          <a:xfrm>
            <a:off x="533400" y="25146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主链引入环状结构</a:t>
            </a:r>
          </a:p>
        </p:txBody>
      </p:sp>
      <p:sp>
        <p:nvSpPr>
          <p:cNvPr id="132102" name="Text Box 6">
            <a:extLst>
              <a:ext uri="{FF2B5EF4-FFF2-40B4-BE49-F238E27FC236}">
                <a16:creationId xmlns:a16="http://schemas.microsoft.com/office/drawing/2014/main" id="{62969982-AF3E-4B9D-B012-E0D0655EBBCF}"/>
              </a:ext>
            </a:extLst>
          </p:cNvPr>
          <p:cNvSpPr txBox="1">
            <a:spLocks noChangeArrowheads="1"/>
          </p:cNvSpPr>
          <p:nvPr/>
        </p:nvSpPr>
        <p:spPr bwMode="auto">
          <a:xfrm>
            <a:off x="3581400" y="2509838"/>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a:solidFill>
                  <a:schemeClr val="tx2"/>
                </a:solidFill>
                <a:latin typeface="Comic Sans MS" panose="030F0702030302020204" pitchFamily="66" charset="0"/>
                <a:ea typeface="楷体_GB2312" pitchFamily="49" charset="-122"/>
                <a:sym typeface="Symbol" panose="05050102010706020507" pitchFamily="18" charset="2"/>
              </a:rPr>
              <a:t>T</a:t>
            </a:r>
            <a:r>
              <a:rPr kumimoji="1" lang="en-US" altLang="zh-CN" sz="2400" b="1" i="1" baseline="-25000">
                <a:solidFill>
                  <a:schemeClr val="tx2"/>
                </a:solidFill>
                <a:latin typeface="Comic Sans MS" panose="030F0702030302020204" pitchFamily="66" charset="0"/>
                <a:ea typeface="楷体_GB2312" pitchFamily="49" charset="-122"/>
                <a:sym typeface="Symbol" panose="05050102010706020507" pitchFamily="18" charset="2"/>
              </a:rPr>
              <a:t>m</a:t>
            </a:r>
            <a:endParaRPr kumimoji="1" lang="zh-CN" altLang="en-US" sz="2400" b="1" i="1" baseline="-25000">
              <a:solidFill>
                <a:schemeClr val="tx2"/>
              </a:solidFill>
              <a:latin typeface="Comic Sans MS" panose="030F0702030302020204" pitchFamily="66" charset="0"/>
              <a:ea typeface="楷体_GB2312" pitchFamily="49" charset="-122"/>
              <a:sym typeface="Symbol" panose="05050102010706020507" pitchFamily="18" charset="2"/>
            </a:endParaRPr>
          </a:p>
        </p:txBody>
      </p:sp>
      <p:sp>
        <p:nvSpPr>
          <p:cNvPr id="132103" name="AutoShape 7">
            <a:extLst>
              <a:ext uri="{FF2B5EF4-FFF2-40B4-BE49-F238E27FC236}">
                <a16:creationId xmlns:a16="http://schemas.microsoft.com/office/drawing/2014/main" id="{CC46DB6A-0110-443B-A994-DB3B8A779034}"/>
              </a:ext>
            </a:extLst>
          </p:cNvPr>
          <p:cNvSpPr>
            <a:spLocks noChangeArrowheads="1"/>
          </p:cNvSpPr>
          <p:nvPr/>
        </p:nvSpPr>
        <p:spPr bwMode="auto">
          <a:xfrm>
            <a:off x="4191000" y="2433638"/>
            <a:ext cx="228600" cy="533400"/>
          </a:xfrm>
          <a:prstGeom prst="upArrow">
            <a:avLst>
              <a:gd name="adj1" fmla="val 50000"/>
              <a:gd name="adj2" fmla="val 58333"/>
            </a:avLst>
          </a:prstGeom>
          <a:solidFill>
            <a:srgbClr val="FF33CC"/>
          </a:solidFill>
          <a:ln w="12700" cap="sq">
            <a:solidFill>
              <a:srgbClr val="FF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132104" name="Object 8">
            <a:extLst>
              <a:ext uri="{FF2B5EF4-FFF2-40B4-BE49-F238E27FC236}">
                <a16:creationId xmlns:a16="http://schemas.microsoft.com/office/drawing/2014/main" id="{402009D1-75F8-4465-8658-4013EC71D859}"/>
              </a:ext>
            </a:extLst>
          </p:cNvPr>
          <p:cNvGraphicFramePr>
            <a:graphicFrameLocks noChangeAspect="1"/>
          </p:cNvGraphicFramePr>
          <p:nvPr/>
        </p:nvGraphicFramePr>
        <p:xfrm>
          <a:off x="446088" y="3190875"/>
          <a:ext cx="1219200" cy="565150"/>
        </p:xfrm>
        <a:graphic>
          <a:graphicData uri="http://schemas.openxmlformats.org/presentationml/2006/ole">
            <mc:AlternateContent xmlns:mc="http://schemas.openxmlformats.org/markup-compatibility/2006">
              <mc:Choice xmlns:v="urn:schemas-microsoft-com:vml" Requires="v">
                <p:oleObj spid="_x0000_s132266" name="CS ChemDraw Drawing" r:id="rId3" imgW="1607760" imgH="744120" progId="ChemDraw.Document.4.5">
                  <p:embed/>
                </p:oleObj>
              </mc:Choice>
              <mc:Fallback>
                <p:oleObj name="CS ChemDraw Drawing" r:id="rId3" imgW="1607760" imgH="744120" progId="ChemDraw.Document.4.5">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88" y="3190875"/>
                        <a:ext cx="1219200" cy="565150"/>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solidFill>
                              <a:srgbClr val="FF0000"/>
                            </a:solidFill>
                            <a:miter lim="800000"/>
                            <a:headEnd type="none" w="sm" len="sm"/>
                            <a:tailEnd type="none" w="sm" len="sm"/>
                          </a14:hiddenLine>
                        </a:ext>
                      </a:extLst>
                    </p:spPr>
                  </p:pic>
                </p:oleObj>
              </mc:Fallback>
            </mc:AlternateContent>
          </a:graphicData>
        </a:graphic>
      </p:graphicFrame>
      <p:graphicFrame>
        <p:nvGraphicFramePr>
          <p:cNvPr id="132105" name="Object 9">
            <a:extLst>
              <a:ext uri="{FF2B5EF4-FFF2-40B4-BE49-F238E27FC236}">
                <a16:creationId xmlns:a16="http://schemas.microsoft.com/office/drawing/2014/main" id="{BA74185C-4B0A-4EF2-8A50-66542F730567}"/>
              </a:ext>
            </a:extLst>
          </p:cNvPr>
          <p:cNvGraphicFramePr>
            <a:graphicFrameLocks noChangeAspect="1"/>
          </p:cNvGraphicFramePr>
          <p:nvPr/>
        </p:nvGraphicFramePr>
        <p:xfrm>
          <a:off x="1885950" y="3190875"/>
          <a:ext cx="2133600" cy="577850"/>
        </p:xfrm>
        <a:graphic>
          <a:graphicData uri="http://schemas.openxmlformats.org/presentationml/2006/ole">
            <mc:AlternateContent xmlns:mc="http://schemas.openxmlformats.org/markup-compatibility/2006">
              <mc:Choice xmlns:v="urn:schemas-microsoft-com:vml" Requires="v">
                <p:oleObj spid="_x0000_s132267" name="CS ChemDraw Drawing" r:id="rId5" imgW="2750760" imgH="744120" progId="ChemDraw.Document.4.5">
                  <p:embed/>
                </p:oleObj>
              </mc:Choice>
              <mc:Fallback>
                <p:oleObj name="CS ChemDraw Drawing" r:id="rId5" imgW="2750760" imgH="744120" progId="ChemDraw.Document.4.5">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950" y="3190875"/>
                        <a:ext cx="2133600" cy="577850"/>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solidFill>
                              <a:srgbClr val="FF0000"/>
                            </a:solidFill>
                            <a:miter lim="800000"/>
                            <a:headEnd type="none" w="sm" len="sm"/>
                            <a:tailEnd type="none" w="sm" len="sm"/>
                          </a14:hiddenLine>
                        </a:ext>
                      </a:extLst>
                    </p:spPr>
                  </p:pic>
                </p:oleObj>
              </mc:Fallback>
            </mc:AlternateContent>
          </a:graphicData>
        </a:graphic>
      </p:graphicFrame>
      <p:graphicFrame>
        <p:nvGraphicFramePr>
          <p:cNvPr id="132106" name="Object 10">
            <a:extLst>
              <a:ext uri="{FF2B5EF4-FFF2-40B4-BE49-F238E27FC236}">
                <a16:creationId xmlns:a16="http://schemas.microsoft.com/office/drawing/2014/main" id="{24998425-52F3-466E-9B34-4DA5A864556D}"/>
              </a:ext>
            </a:extLst>
          </p:cNvPr>
          <p:cNvGraphicFramePr>
            <a:graphicFrameLocks noChangeAspect="1"/>
          </p:cNvGraphicFramePr>
          <p:nvPr/>
        </p:nvGraphicFramePr>
        <p:xfrm>
          <a:off x="4191000" y="3119438"/>
          <a:ext cx="1752600" cy="682625"/>
        </p:xfrm>
        <a:graphic>
          <a:graphicData uri="http://schemas.openxmlformats.org/presentationml/2006/ole">
            <mc:AlternateContent xmlns:mc="http://schemas.openxmlformats.org/markup-compatibility/2006">
              <mc:Choice xmlns:v="urn:schemas-microsoft-com:vml" Requires="v">
                <p:oleObj spid="_x0000_s132268" name="CS ChemDraw Drawing" r:id="rId7" imgW="2163960" imgH="843120" progId="ChemDraw.Document.4.5">
                  <p:embed/>
                </p:oleObj>
              </mc:Choice>
              <mc:Fallback>
                <p:oleObj name="CS ChemDraw Drawing" r:id="rId7" imgW="2163960" imgH="843120" progId="ChemDraw.Document.4.5">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0" y="3119438"/>
                        <a:ext cx="1752600" cy="682625"/>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solidFill>
                              <a:srgbClr val="FF0000"/>
                            </a:solidFill>
                            <a:miter lim="800000"/>
                            <a:headEnd type="none" w="sm" len="sm"/>
                            <a:tailEnd type="none" w="sm" len="sm"/>
                          </a14:hiddenLine>
                        </a:ext>
                      </a:extLst>
                    </p:spPr>
                  </p:pic>
                </p:oleObj>
              </mc:Fallback>
            </mc:AlternateContent>
          </a:graphicData>
        </a:graphic>
      </p:graphicFrame>
      <p:sp>
        <p:nvSpPr>
          <p:cNvPr id="132107" name="Text Box 11">
            <a:extLst>
              <a:ext uri="{FF2B5EF4-FFF2-40B4-BE49-F238E27FC236}">
                <a16:creationId xmlns:a16="http://schemas.microsoft.com/office/drawing/2014/main" id="{8E5E3355-8303-4516-A953-EA23B3A392AA}"/>
              </a:ext>
            </a:extLst>
          </p:cNvPr>
          <p:cNvSpPr txBox="1">
            <a:spLocks noChangeArrowheads="1"/>
          </p:cNvSpPr>
          <p:nvPr/>
        </p:nvSpPr>
        <p:spPr bwMode="auto">
          <a:xfrm>
            <a:off x="6245225" y="3284538"/>
            <a:ext cx="205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Comic Sans MS" panose="030F0702030302020204" pitchFamily="66" charset="0"/>
                <a:ea typeface="楷体_GB2312" pitchFamily="49" charset="-122"/>
              </a:rPr>
              <a:t>-</a:t>
            </a:r>
            <a:r>
              <a:rPr kumimoji="1" lang="en-US" altLang="zh-CN" sz="2400" b="1">
                <a:latin typeface="Comic Sans MS" panose="030F0702030302020204" pitchFamily="66" charset="0"/>
                <a:ea typeface="楷体_GB2312" pitchFamily="49" charset="-122"/>
              </a:rPr>
              <a:t>C=C-C=C-</a:t>
            </a:r>
          </a:p>
        </p:txBody>
      </p:sp>
      <p:sp>
        <p:nvSpPr>
          <p:cNvPr id="132108" name="Text Box 12">
            <a:extLst>
              <a:ext uri="{FF2B5EF4-FFF2-40B4-BE49-F238E27FC236}">
                <a16:creationId xmlns:a16="http://schemas.microsoft.com/office/drawing/2014/main" id="{6D7695B2-8C7D-4505-8A8F-8B6B50EFFAC9}"/>
              </a:ext>
            </a:extLst>
          </p:cNvPr>
          <p:cNvSpPr txBox="1">
            <a:spLocks noChangeArrowheads="1"/>
          </p:cNvSpPr>
          <p:nvPr/>
        </p:nvSpPr>
        <p:spPr bwMode="auto">
          <a:xfrm>
            <a:off x="517525" y="3946525"/>
            <a:ext cx="1150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8000"/>
                </a:solidFill>
                <a:latin typeface="Comic Sans MS" panose="030F0702030302020204" pitchFamily="66" charset="0"/>
                <a:ea typeface="楷体_GB2312" pitchFamily="49" charset="-122"/>
              </a:rPr>
              <a:t>次苯基</a:t>
            </a:r>
          </a:p>
        </p:txBody>
      </p:sp>
      <p:sp>
        <p:nvSpPr>
          <p:cNvPr id="132109" name="Text Box 13">
            <a:extLst>
              <a:ext uri="{FF2B5EF4-FFF2-40B4-BE49-F238E27FC236}">
                <a16:creationId xmlns:a16="http://schemas.microsoft.com/office/drawing/2014/main" id="{20FDEF82-01E4-43B0-B129-3EC8E59E7FA2}"/>
              </a:ext>
            </a:extLst>
          </p:cNvPr>
          <p:cNvSpPr txBox="1">
            <a:spLocks noChangeArrowheads="1"/>
          </p:cNvSpPr>
          <p:nvPr/>
        </p:nvSpPr>
        <p:spPr bwMode="auto">
          <a:xfrm>
            <a:off x="2390775" y="3946525"/>
            <a:ext cx="1150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8000"/>
                </a:solidFill>
                <a:latin typeface="Comic Sans MS" panose="030F0702030302020204" pitchFamily="66" charset="0"/>
                <a:ea typeface="楷体_GB2312" pitchFamily="49" charset="-122"/>
              </a:rPr>
              <a:t>联苯基</a:t>
            </a:r>
          </a:p>
        </p:txBody>
      </p:sp>
      <p:sp>
        <p:nvSpPr>
          <p:cNvPr id="132110" name="Text Box 14">
            <a:extLst>
              <a:ext uri="{FF2B5EF4-FFF2-40B4-BE49-F238E27FC236}">
                <a16:creationId xmlns:a16="http://schemas.microsoft.com/office/drawing/2014/main" id="{1326CDBE-514A-471E-94BF-7714EFA921C8}"/>
              </a:ext>
            </a:extLst>
          </p:cNvPr>
          <p:cNvSpPr txBox="1">
            <a:spLocks noChangeArrowheads="1"/>
          </p:cNvSpPr>
          <p:nvPr/>
        </p:nvSpPr>
        <p:spPr bwMode="auto">
          <a:xfrm>
            <a:off x="4622800" y="3946525"/>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8000"/>
                </a:solidFill>
                <a:latin typeface="Comic Sans MS" panose="030F0702030302020204" pitchFamily="66" charset="0"/>
                <a:ea typeface="楷体_GB2312" pitchFamily="49" charset="-122"/>
              </a:rPr>
              <a:t>萘基</a:t>
            </a:r>
          </a:p>
        </p:txBody>
      </p:sp>
      <p:sp>
        <p:nvSpPr>
          <p:cNvPr id="132111" name="Text Box 15">
            <a:extLst>
              <a:ext uri="{FF2B5EF4-FFF2-40B4-BE49-F238E27FC236}">
                <a16:creationId xmlns:a16="http://schemas.microsoft.com/office/drawing/2014/main" id="{BFD1592B-586E-4EEA-AD2E-DA28D99B5564}"/>
              </a:ext>
            </a:extLst>
          </p:cNvPr>
          <p:cNvSpPr txBox="1">
            <a:spLocks noChangeArrowheads="1"/>
          </p:cNvSpPr>
          <p:nvPr/>
        </p:nvSpPr>
        <p:spPr bwMode="auto">
          <a:xfrm>
            <a:off x="6638925" y="3946525"/>
            <a:ext cx="1511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rgbClr val="008000"/>
                </a:solidFill>
                <a:latin typeface="Comic Sans MS" panose="030F0702030302020204" pitchFamily="66" charset="0"/>
                <a:ea typeface="楷体_GB2312" pitchFamily="49" charset="-122"/>
              </a:rPr>
              <a:t>共轭双键</a:t>
            </a:r>
          </a:p>
        </p:txBody>
      </p:sp>
      <p:graphicFrame>
        <p:nvGraphicFramePr>
          <p:cNvPr id="132112" name="Object 16">
            <a:extLst>
              <a:ext uri="{FF2B5EF4-FFF2-40B4-BE49-F238E27FC236}">
                <a16:creationId xmlns:a16="http://schemas.microsoft.com/office/drawing/2014/main" id="{9C87C8B6-0666-473E-A8C5-387DFC81D130}"/>
              </a:ext>
            </a:extLst>
          </p:cNvPr>
          <p:cNvGraphicFramePr>
            <a:graphicFrameLocks noChangeAspect="1"/>
          </p:cNvGraphicFramePr>
          <p:nvPr/>
        </p:nvGraphicFramePr>
        <p:xfrm>
          <a:off x="457200" y="4572000"/>
          <a:ext cx="7416800" cy="1765300"/>
        </p:xfrm>
        <a:graphic>
          <a:graphicData uri="http://schemas.openxmlformats.org/presentationml/2006/ole">
            <mc:AlternateContent xmlns:mc="http://schemas.openxmlformats.org/markup-compatibility/2006">
              <mc:Choice xmlns:v="urn:schemas-microsoft-com:vml" Requires="v">
                <p:oleObj spid="_x0000_s132269" name="Document" r:id="rId9" imgW="4962525" imgH="1181100" progId="ChemWindow.Document">
                  <p:embed/>
                </p:oleObj>
              </mc:Choice>
              <mc:Fallback>
                <p:oleObj name="Document" r:id="rId9" imgW="4962525" imgH="1181100" progId="ChemWindow.Document">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572000"/>
                        <a:ext cx="7416800" cy="1765300"/>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32116" name="Text Box 20">
            <a:extLst>
              <a:ext uri="{FF2B5EF4-FFF2-40B4-BE49-F238E27FC236}">
                <a16:creationId xmlns:a16="http://schemas.microsoft.com/office/drawing/2014/main" id="{6A1DF459-B5FD-4163-8EA6-1B11B07E65EA}"/>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2" name="灯片编号占位符 1">
            <a:extLst>
              <a:ext uri="{FF2B5EF4-FFF2-40B4-BE49-F238E27FC236}">
                <a16:creationId xmlns:a16="http://schemas.microsoft.com/office/drawing/2014/main" id="{457E71B7-D7A0-4425-8BED-32B81B3D84CE}"/>
              </a:ext>
            </a:extLst>
          </p:cNvPr>
          <p:cNvSpPr>
            <a:spLocks noGrp="1"/>
          </p:cNvSpPr>
          <p:nvPr>
            <p:ph type="sldNum" sz="quarter" idx="12"/>
          </p:nvPr>
        </p:nvSpPr>
        <p:spPr/>
        <p:txBody>
          <a:bodyPr/>
          <a:lstStyle/>
          <a:p>
            <a:fld id="{8A7A6979-0714-4377-B894-6BE4C2D6E202}" type="slidenum">
              <a:rPr lang="en-US" smtClean="0"/>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69CC6489-1F36-4D69-89F6-7A5078F53975}"/>
              </a:ext>
            </a:extLst>
          </p:cNvPr>
          <p:cNvSpPr txBox="1">
            <a:spLocks noChangeArrowheads="1"/>
          </p:cNvSpPr>
          <p:nvPr/>
        </p:nvSpPr>
        <p:spPr bwMode="auto">
          <a:xfrm>
            <a:off x="533400" y="1295400"/>
            <a:ext cx="490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b, </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侧链引入庞大、刚性基团</a:t>
            </a:r>
          </a:p>
        </p:txBody>
      </p:sp>
      <p:graphicFrame>
        <p:nvGraphicFramePr>
          <p:cNvPr id="134147" name="Object 3">
            <a:extLst>
              <a:ext uri="{FF2B5EF4-FFF2-40B4-BE49-F238E27FC236}">
                <a16:creationId xmlns:a16="http://schemas.microsoft.com/office/drawing/2014/main" id="{5E8D6814-B7D9-40AD-B5BE-6FA0BB3D6475}"/>
              </a:ext>
            </a:extLst>
          </p:cNvPr>
          <p:cNvGraphicFramePr>
            <a:graphicFrameLocks noChangeAspect="1"/>
          </p:cNvGraphicFramePr>
          <p:nvPr/>
        </p:nvGraphicFramePr>
        <p:xfrm>
          <a:off x="1600200" y="2057400"/>
          <a:ext cx="1782763" cy="842963"/>
        </p:xfrm>
        <a:graphic>
          <a:graphicData uri="http://schemas.openxmlformats.org/presentationml/2006/ole">
            <mc:AlternateContent xmlns:mc="http://schemas.openxmlformats.org/markup-compatibility/2006">
              <mc:Choice xmlns:v="urn:schemas-microsoft-com:vml" Requires="v">
                <p:oleObj spid="_x0000_s134424" name="CS ChemDraw Drawing" r:id="rId3" imgW="1783080" imgH="843120" progId="ChemDraw.Document.4.5">
                  <p:embed/>
                </p:oleObj>
              </mc:Choice>
              <mc:Fallback>
                <p:oleObj name="CS ChemDraw Drawing" r:id="rId3" imgW="1783080" imgH="843120" progId="ChemDraw.Document.4.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057400"/>
                        <a:ext cx="1782763" cy="842963"/>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solidFill>
                              <a:srgbClr val="FF0000"/>
                            </a:solidFill>
                            <a:miter lim="800000"/>
                            <a:headEnd type="none" w="sm" len="sm"/>
                            <a:tailEnd type="none" w="sm" len="sm"/>
                          </a14:hiddenLine>
                        </a:ext>
                      </a:extLst>
                    </p:spPr>
                  </p:pic>
                </p:oleObj>
              </mc:Fallback>
            </mc:AlternateContent>
          </a:graphicData>
        </a:graphic>
      </p:graphicFrame>
      <p:sp>
        <p:nvSpPr>
          <p:cNvPr id="134148" name="Text Box 4">
            <a:extLst>
              <a:ext uri="{FF2B5EF4-FFF2-40B4-BE49-F238E27FC236}">
                <a16:creationId xmlns:a16="http://schemas.microsoft.com/office/drawing/2014/main" id="{41FB86C2-F826-4B85-B1F1-FC12ED23977B}"/>
              </a:ext>
            </a:extLst>
          </p:cNvPr>
          <p:cNvSpPr txBox="1">
            <a:spLocks noChangeArrowheads="1"/>
          </p:cNvSpPr>
          <p:nvPr/>
        </p:nvSpPr>
        <p:spPr bwMode="auto">
          <a:xfrm>
            <a:off x="1885950" y="3533775"/>
            <a:ext cx="100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rgbClr val="008000"/>
                </a:solidFill>
                <a:latin typeface="Comic Sans MS" panose="030F0702030302020204" pitchFamily="66" charset="0"/>
                <a:ea typeface="宋体" panose="02010600030101010101" pitchFamily="2" charset="-122"/>
              </a:rPr>
              <a:t>萘基</a:t>
            </a:r>
          </a:p>
        </p:txBody>
      </p:sp>
      <p:graphicFrame>
        <p:nvGraphicFramePr>
          <p:cNvPr id="134149" name="Object 5">
            <a:extLst>
              <a:ext uri="{FF2B5EF4-FFF2-40B4-BE49-F238E27FC236}">
                <a16:creationId xmlns:a16="http://schemas.microsoft.com/office/drawing/2014/main" id="{601F14CD-5303-4687-8843-15705D9C9246}"/>
              </a:ext>
            </a:extLst>
          </p:cNvPr>
          <p:cNvGraphicFramePr>
            <a:graphicFrameLocks noChangeAspect="1"/>
          </p:cNvGraphicFramePr>
          <p:nvPr/>
        </p:nvGraphicFramePr>
        <p:xfrm>
          <a:off x="3962400" y="2133600"/>
          <a:ext cx="1709738" cy="744538"/>
        </p:xfrm>
        <a:graphic>
          <a:graphicData uri="http://schemas.openxmlformats.org/presentationml/2006/ole">
            <mc:AlternateContent xmlns:mc="http://schemas.openxmlformats.org/markup-compatibility/2006">
              <mc:Choice xmlns:v="urn:schemas-microsoft-com:vml" Requires="v">
                <p:oleObj spid="_x0000_s134425" name="CS ChemDraw Drawing" r:id="rId5" imgW="1709280" imgH="744120" progId="ChemDraw.Document.4.5">
                  <p:embed/>
                </p:oleObj>
              </mc:Choice>
              <mc:Fallback>
                <p:oleObj name="CS ChemDraw Drawing" r:id="rId5" imgW="1709280" imgH="744120" progId="ChemDraw.Document.4.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2133600"/>
                        <a:ext cx="1709738" cy="744538"/>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solidFill>
                              <a:srgbClr val="FF0000"/>
                            </a:solidFill>
                            <a:miter lim="800000"/>
                            <a:headEnd type="none" w="sm" len="sm"/>
                            <a:tailEnd type="none" w="sm" len="sm"/>
                          </a14:hiddenLine>
                        </a:ext>
                      </a:extLst>
                    </p:spPr>
                  </p:pic>
                </p:oleObj>
              </mc:Fallback>
            </mc:AlternateContent>
          </a:graphicData>
        </a:graphic>
      </p:graphicFrame>
      <p:sp>
        <p:nvSpPr>
          <p:cNvPr id="134150" name="Text Box 6">
            <a:extLst>
              <a:ext uri="{FF2B5EF4-FFF2-40B4-BE49-F238E27FC236}">
                <a16:creationId xmlns:a16="http://schemas.microsoft.com/office/drawing/2014/main" id="{DEA545BC-6E3C-48F7-B263-9E58C074A55C}"/>
              </a:ext>
            </a:extLst>
          </p:cNvPr>
          <p:cNvSpPr txBox="1">
            <a:spLocks noChangeArrowheads="1"/>
          </p:cNvSpPr>
          <p:nvPr/>
        </p:nvSpPr>
        <p:spPr bwMode="auto">
          <a:xfrm>
            <a:off x="3973513" y="353377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rgbClr val="008000"/>
                </a:solidFill>
                <a:latin typeface="Comic Sans MS" panose="030F0702030302020204" pitchFamily="66" charset="0"/>
                <a:ea typeface="宋体" panose="02010600030101010101" pitchFamily="2" charset="-122"/>
              </a:rPr>
              <a:t>氯苯基</a:t>
            </a:r>
          </a:p>
        </p:txBody>
      </p:sp>
      <p:graphicFrame>
        <p:nvGraphicFramePr>
          <p:cNvPr id="134151" name="Object 7">
            <a:extLst>
              <a:ext uri="{FF2B5EF4-FFF2-40B4-BE49-F238E27FC236}">
                <a16:creationId xmlns:a16="http://schemas.microsoft.com/office/drawing/2014/main" id="{FFC75ED7-B9DC-48E7-A8BC-55CCAC6C1A09}"/>
              </a:ext>
            </a:extLst>
          </p:cNvPr>
          <p:cNvGraphicFramePr>
            <a:graphicFrameLocks noChangeAspect="1"/>
          </p:cNvGraphicFramePr>
          <p:nvPr/>
        </p:nvGraphicFramePr>
        <p:xfrm>
          <a:off x="6324600" y="1905000"/>
          <a:ext cx="1303338" cy="1473200"/>
        </p:xfrm>
        <a:graphic>
          <a:graphicData uri="http://schemas.openxmlformats.org/presentationml/2006/ole">
            <mc:AlternateContent xmlns:mc="http://schemas.openxmlformats.org/markup-compatibility/2006">
              <mc:Choice xmlns:v="urn:schemas-microsoft-com:vml" Requires="v">
                <p:oleObj spid="_x0000_s134426" name="CS ChemDraw Drawing" r:id="rId7" imgW="1302840" imgH="1473120" progId="ChemDraw.Document.4.5">
                  <p:embed/>
                </p:oleObj>
              </mc:Choice>
              <mc:Fallback>
                <p:oleObj name="CS ChemDraw Drawing" r:id="rId7" imgW="1302840" imgH="1473120" progId="ChemDraw.Document.4.5">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1905000"/>
                        <a:ext cx="1303338" cy="1473200"/>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solidFill>
                              <a:srgbClr val="FF0000"/>
                            </a:solidFill>
                            <a:miter lim="800000"/>
                            <a:headEnd type="none" w="sm" len="sm"/>
                            <a:tailEnd type="none" w="sm" len="sm"/>
                          </a14:hiddenLine>
                        </a:ext>
                      </a:extLst>
                    </p:spPr>
                  </p:pic>
                </p:oleObj>
              </mc:Fallback>
            </mc:AlternateContent>
          </a:graphicData>
        </a:graphic>
      </p:graphicFrame>
      <p:sp>
        <p:nvSpPr>
          <p:cNvPr id="134152" name="Text Box 8">
            <a:extLst>
              <a:ext uri="{FF2B5EF4-FFF2-40B4-BE49-F238E27FC236}">
                <a16:creationId xmlns:a16="http://schemas.microsoft.com/office/drawing/2014/main" id="{323469BB-0376-4F5D-8ED0-11D68DBB166A}"/>
              </a:ext>
            </a:extLst>
          </p:cNvPr>
          <p:cNvSpPr txBox="1">
            <a:spLocks noChangeArrowheads="1"/>
          </p:cNvSpPr>
          <p:nvPr/>
        </p:nvSpPr>
        <p:spPr bwMode="auto">
          <a:xfrm>
            <a:off x="6205538" y="3533775"/>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rgbClr val="008000"/>
                </a:solidFill>
                <a:latin typeface="Comic Sans MS" panose="030F0702030302020204" pitchFamily="66" charset="0"/>
                <a:ea typeface="宋体" panose="02010600030101010101" pitchFamily="2" charset="-122"/>
              </a:rPr>
              <a:t>叔丁基</a:t>
            </a:r>
          </a:p>
        </p:txBody>
      </p:sp>
      <p:sp>
        <p:nvSpPr>
          <p:cNvPr id="134153" name="Rectangle 9">
            <a:extLst>
              <a:ext uri="{FF2B5EF4-FFF2-40B4-BE49-F238E27FC236}">
                <a16:creationId xmlns:a16="http://schemas.microsoft.com/office/drawing/2014/main" id="{1DC83814-0611-4E31-BDB0-77E7FF17485B}"/>
              </a:ext>
            </a:extLst>
          </p:cNvPr>
          <p:cNvSpPr>
            <a:spLocks noChangeArrowheads="1"/>
          </p:cNvSpPr>
          <p:nvPr/>
        </p:nvSpPr>
        <p:spPr bwMode="auto">
          <a:xfrm>
            <a:off x="2971800" y="4191000"/>
            <a:ext cx="398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侧基体积增加，熔点升高</a:t>
            </a:r>
          </a:p>
        </p:txBody>
      </p:sp>
      <p:graphicFrame>
        <p:nvGraphicFramePr>
          <p:cNvPr id="134154" name="Object 10">
            <a:extLst>
              <a:ext uri="{FF2B5EF4-FFF2-40B4-BE49-F238E27FC236}">
                <a16:creationId xmlns:a16="http://schemas.microsoft.com/office/drawing/2014/main" id="{3D3B8C92-3B3A-46E5-8FDC-3C91DEC8DA5D}"/>
              </a:ext>
            </a:extLst>
          </p:cNvPr>
          <p:cNvGraphicFramePr>
            <a:graphicFrameLocks noChangeAspect="1"/>
          </p:cNvGraphicFramePr>
          <p:nvPr/>
        </p:nvGraphicFramePr>
        <p:xfrm>
          <a:off x="1600200" y="5410200"/>
          <a:ext cx="1819275" cy="219075"/>
        </p:xfrm>
        <a:graphic>
          <a:graphicData uri="http://schemas.openxmlformats.org/presentationml/2006/ole">
            <mc:AlternateContent xmlns:mc="http://schemas.openxmlformats.org/markup-compatibility/2006">
              <mc:Choice xmlns:v="urn:schemas-microsoft-com:vml" Requires="v">
                <p:oleObj spid="_x0000_s134427" name="CS ChemDraw Drawing" r:id="rId9" imgW="2280600" imgH="274320" progId="ChemDraw.Document.4.5">
                  <p:embed/>
                </p:oleObj>
              </mc:Choice>
              <mc:Fallback>
                <p:oleObj name="CS ChemDraw Drawing" r:id="rId9" imgW="2280600" imgH="274320" progId="ChemDraw.Document.4.5">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5410200"/>
                        <a:ext cx="1819275" cy="219075"/>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lgn="ctr">
                            <a:solidFill>
                              <a:srgbClr val="FF0000"/>
                            </a:solidFill>
                            <a:miter lim="800000"/>
                            <a:headEnd type="none" w="sm" len="sm"/>
                            <a:tailEnd type="none" w="sm" len="sm"/>
                          </a14:hiddenLine>
                        </a:ext>
                      </a:extLst>
                    </p:spPr>
                  </p:pic>
                </p:oleObj>
              </mc:Fallback>
            </mc:AlternateContent>
          </a:graphicData>
        </a:graphic>
      </p:graphicFrame>
      <p:graphicFrame>
        <p:nvGraphicFramePr>
          <p:cNvPr id="134155" name="Object 11">
            <a:extLst>
              <a:ext uri="{FF2B5EF4-FFF2-40B4-BE49-F238E27FC236}">
                <a16:creationId xmlns:a16="http://schemas.microsoft.com/office/drawing/2014/main" id="{BB9E0B3C-8449-49A1-94F1-5963833792F5}"/>
              </a:ext>
            </a:extLst>
          </p:cNvPr>
          <p:cNvGraphicFramePr>
            <a:graphicFrameLocks noChangeAspect="1"/>
          </p:cNvGraphicFramePr>
          <p:nvPr/>
        </p:nvGraphicFramePr>
        <p:xfrm>
          <a:off x="3686175" y="5178425"/>
          <a:ext cx="1511300" cy="595313"/>
        </p:xfrm>
        <a:graphic>
          <a:graphicData uri="http://schemas.openxmlformats.org/presentationml/2006/ole">
            <mc:AlternateContent xmlns:mc="http://schemas.openxmlformats.org/markup-compatibility/2006">
              <mc:Choice xmlns:v="urn:schemas-microsoft-com:vml" Requires="v">
                <p:oleObj spid="_x0000_s134428" name="CS ChemDraw Drawing" r:id="rId11" imgW="2280600" imgH="898920" progId="ChemDraw.Document.4.5">
                  <p:embed/>
                </p:oleObj>
              </mc:Choice>
              <mc:Fallback>
                <p:oleObj name="CS ChemDraw Drawing" r:id="rId11" imgW="2280600" imgH="898920" progId="ChemDraw.Document.4.5">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6175" y="5178425"/>
                        <a:ext cx="1511300" cy="595313"/>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lgn="ctr">
                            <a:solidFill>
                              <a:srgbClr val="FF0000"/>
                            </a:solidFill>
                            <a:miter lim="800000"/>
                            <a:headEnd type="none" w="sm" len="sm"/>
                            <a:tailEnd type="none" w="sm" len="sm"/>
                          </a14:hiddenLine>
                        </a:ext>
                      </a:extLst>
                    </p:spPr>
                  </p:pic>
                </p:oleObj>
              </mc:Fallback>
            </mc:AlternateContent>
          </a:graphicData>
        </a:graphic>
      </p:graphicFrame>
      <p:graphicFrame>
        <p:nvGraphicFramePr>
          <p:cNvPr id="134156" name="Object 12">
            <a:extLst>
              <a:ext uri="{FF2B5EF4-FFF2-40B4-BE49-F238E27FC236}">
                <a16:creationId xmlns:a16="http://schemas.microsoft.com/office/drawing/2014/main" id="{62516633-1CC0-4DC6-859B-EB551BCFB5DF}"/>
              </a:ext>
            </a:extLst>
          </p:cNvPr>
          <p:cNvGraphicFramePr>
            <a:graphicFrameLocks noChangeAspect="1"/>
          </p:cNvGraphicFramePr>
          <p:nvPr/>
        </p:nvGraphicFramePr>
        <p:xfrm>
          <a:off x="5486400" y="4953000"/>
          <a:ext cx="1439863" cy="946150"/>
        </p:xfrm>
        <a:graphic>
          <a:graphicData uri="http://schemas.openxmlformats.org/presentationml/2006/ole">
            <mc:AlternateContent xmlns:mc="http://schemas.openxmlformats.org/markup-compatibility/2006">
              <mc:Choice xmlns:v="urn:schemas-microsoft-com:vml" Requires="v">
                <p:oleObj spid="_x0000_s134429" name="CS ChemDraw Drawing" r:id="rId13" imgW="2435760" imgH="1600200" progId="ChemDraw.Document.4.5">
                  <p:embed/>
                </p:oleObj>
              </mc:Choice>
              <mc:Fallback>
                <p:oleObj name="CS ChemDraw Drawing" r:id="rId13" imgW="2435760" imgH="1600200" progId="ChemDraw.Document.4.5">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6400" y="4953000"/>
                        <a:ext cx="1439863" cy="946150"/>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lgn="ctr">
                            <a:solidFill>
                              <a:srgbClr val="FF0000"/>
                            </a:solidFill>
                            <a:miter lim="800000"/>
                            <a:headEnd type="none" w="sm" len="sm"/>
                            <a:tailEnd type="none" w="sm" len="sm"/>
                          </a14:hiddenLine>
                        </a:ext>
                      </a:extLst>
                    </p:spPr>
                  </p:pic>
                </p:oleObj>
              </mc:Fallback>
            </mc:AlternateContent>
          </a:graphicData>
        </a:graphic>
      </p:graphicFrame>
      <p:graphicFrame>
        <p:nvGraphicFramePr>
          <p:cNvPr id="134157" name="Object 13">
            <a:extLst>
              <a:ext uri="{FF2B5EF4-FFF2-40B4-BE49-F238E27FC236}">
                <a16:creationId xmlns:a16="http://schemas.microsoft.com/office/drawing/2014/main" id="{00E11CC6-976A-4303-A774-8A8CA189E72C}"/>
              </a:ext>
            </a:extLst>
          </p:cNvPr>
          <p:cNvGraphicFramePr>
            <a:graphicFrameLocks noChangeAspect="1"/>
          </p:cNvGraphicFramePr>
          <p:nvPr/>
        </p:nvGraphicFramePr>
        <p:xfrm>
          <a:off x="7358063" y="4962525"/>
          <a:ext cx="1439862" cy="946150"/>
        </p:xfrm>
        <a:graphic>
          <a:graphicData uri="http://schemas.openxmlformats.org/presentationml/2006/ole">
            <mc:AlternateContent xmlns:mc="http://schemas.openxmlformats.org/markup-compatibility/2006">
              <mc:Choice xmlns:v="urn:schemas-microsoft-com:vml" Requires="v">
                <p:oleObj spid="_x0000_s134430" name="CS ChemDraw Drawing" r:id="rId15" imgW="2435760" imgH="1600200" progId="ChemDraw.Document.4.5">
                  <p:embed/>
                </p:oleObj>
              </mc:Choice>
              <mc:Fallback>
                <p:oleObj name="CS ChemDraw Drawing" r:id="rId15" imgW="2435760" imgH="1600200" progId="ChemDraw.Document.4.5">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58063" y="4962525"/>
                        <a:ext cx="1439862" cy="946150"/>
                      </a:xfrm>
                      <a:prstGeom prst="rect">
                        <a:avLst/>
                      </a:prstGeom>
                      <a:solidFill>
                        <a:schemeClr val="accent1"/>
                      </a:solidFill>
                      <a:ln>
                        <a:noFill/>
                      </a:ln>
                      <a:effectLst>
                        <a:outerShdw dist="107763" dir="2700000" algn="ctr" rotWithShape="0">
                          <a:srgbClr val="B2B2B2">
                            <a:alpha val="50000"/>
                          </a:srgbClr>
                        </a:outerShdw>
                      </a:effectLst>
                      <a:extLst>
                        <a:ext uri="{91240B29-F687-4F45-9708-019B960494DF}">
                          <a14:hiddenLine xmlns:a14="http://schemas.microsoft.com/office/drawing/2010/main" w="12700" cap="sq" algn="ctr">
                            <a:solidFill>
                              <a:srgbClr val="FF0000"/>
                            </a:solidFill>
                            <a:miter lim="800000"/>
                            <a:headEnd type="none" w="sm" len="sm"/>
                            <a:tailEnd type="none" w="sm" len="sm"/>
                          </a14:hiddenLine>
                        </a:ext>
                      </a:extLst>
                    </p:spPr>
                  </p:pic>
                </p:oleObj>
              </mc:Fallback>
            </mc:AlternateContent>
          </a:graphicData>
        </a:graphic>
      </p:graphicFrame>
      <p:sp>
        <p:nvSpPr>
          <p:cNvPr id="134158" name="Rectangle 14">
            <a:extLst>
              <a:ext uri="{FF2B5EF4-FFF2-40B4-BE49-F238E27FC236}">
                <a16:creationId xmlns:a16="http://schemas.microsoft.com/office/drawing/2014/main" id="{45582914-FB16-44EF-95F7-2101F8BEAEA6}"/>
              </a:ext>
            </a:extLst>
          </p:cNvPr>
          <p:cNvSpPr>
            <a:spLocks noChangeArrowheads="1"/>
          </p:cNvSpPr>
          <p:nvPr/>
        </p:nvSpPr>
        <p:spPr bwMode="auto">
          <a:xfrm>
            <a:off x="381000" y="6172200"/>
            <a:ext cx="1120775"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00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rgbClr val="B2B2B2">
                      <a:alpha val="50000"/>
                    </a:srgbClr>
                  </a:outerShdw>
                </a:effectLst>
              </a14:hiddenEffects>
            </a:ext>
          </a:extLst>
        </p:spPr>
        <p:txBody>
          <a:bodyPr wrap="none"/>
          <a:lstStyle/>
          <a:p>
            <a:r>
              <a:rPr kumimoji="1" lang="en-US" altLang="zh-CN" b="1" i="1">
                <a:solidFill>
                  <a:schemeClr val="tx2"/>
                </a:solidFill>
                <a:latin typeface="Comic Sans MS" panose="030F0702030302020204" pitchFamily="66" charset="0"/>
                <a:ea typeface="楷体_GB2312" pitchFamily="49" charset="-122"/>
              </a:rPr>
              <a:t>Tm /</a:t>
            </a:r>
            <a:r>
              <a:rPr kumimoji="1" lang="zh-CN" altLang="en-US" b="1" i="1">
                <a:solidFill>
                  <a:schemeClr val="tx2"/>
                </a:solidFill>
                <a:latin typeface="Comic Sans MS" panose="030F0702030302020204" pitchFamily="66" charset="0"/>
                <a:ea typeface="楷体_GB2312" pitchFamily="49" charset="-122"/>
              </a:rPr>
              <a:t>℃</a:t>
            </a:r>
          </a:p>
        </p:txBody>
      </p:sp>
      <p:sp>
        <p:nvSpPr>
          <p:cNvPr id="134159" name="Rectangle 15">
            <a:extLst>
              <a:ext uri="{FF2B5EF4-FFF2-40B4-BE49-F238E27FC236}">
                <a16:creationId xmlns:a16="http://schemas.microsoft.com/office/drawing/2014/main" id="{A9405BD0-51EC-4CE1-95B6-581137C68199}"/>
              </a:ext>
            </a:extLst>
          </p:cNvPr>
          <p:cNvSpPr>
            <a:spLocks noChangeArrowheads="1"/>
          </p:cNvSpPr>
          <p:nvPr/>
        </p:nvSpPr>
        <p:spPr bwMode="auto">
          <a:xfrm>
            <a:off x="2386013" y="6108700"/>
            <a:ext cx="60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00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rgbClr val="B2B2B2">
                      <a:alpha val="50000"/>
                    </a:srgbClr>
                  </a:outerShdw>
                </a:effectLst>
              </a14:hiddenEffects>
            </a:ext>
          </a:extLst>
        </p:spPr>
        <p:txBody>
          <a:bodyPr wrap="none"/>
          <a:lstStyle/>
          <a:p>
            <a:pPr>
              <a:spcBef>
                <a:spcPct val="50000"/>
              </a:spcBef>
            </a:pPr>
            <a:r>
              <a:rPr kumimoji="1" lang="en-US" altLang="zh-CN" sz="2000" b="1" i="1">
                <a:solidFill>
                  <a:srgbClr val="008000"/>
                </a:solidFill>
                <a:latin typeface="Comic Sans MS" panose="030F0702030302020204" pitchFamily="66" charset="0"/>
                <a:ea typeface="楷体_GB2312" pitchFamily="49" charset="-122"/>
              </a:rPr>
              <a:t>146</a:t>
            </a:r>
            <a:endParaRPr kumimoji="1" lang="zh-CN" altLang="en-US" sz="2000" b="1" i="1">
              <a:solidFill>
                <a:srgbClr val="008000"/>
              </a:solidFill>
              <a:latin typeface="Comic Sans MS" panose="030F0702030302020204" pitchFamily="66" charset="0"/>
              <a:ea typeface="楷体_GB2312" pitchFamily="49" charset="-122"/>
            </a:endParaRPr>
          </a:p>
        </p:txBody>
      </p:sp>
      <p:sp>
        <p:nvSpPr>
          <p:cNvPr id="134160" name="Rectangle 16">
            <a:extLst>
              <a:ext uri="{FF2B5EF4-FFF2-40B4-BE49-F238E27FC236}">
                <a16:creationId xmlns:a16="http://schemas.microsoft.com/office/drawing/2014/main" id="{104DC945-544F-4C6A-93B9-42BF28118EBC}"/>
              </a:ext>
            </a:extLst>
          </p:cNvPr>
          <p:cNvSpPr>
            <a:spLocks noChangeArrowheads="1"/>
          </p:cNvSpPr>
          <p:nvPr/>
        </p:nvSpPr>
        <p:spPr bwMode="auto">
          <a:xfrm>
            <a:off x="4259263" y="6108700"/>
            <a:ext cx="60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00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rgbClr val="B2B2B2">
                      <a:alpha val="50000"/>
                    </a:srgbClr>
                  </a:outerShdw>
                </a:effectLst>
              </a14:hiddenEffects>
            </a:ext>
          </a:extLst>
        </p:spPr>
        <p:txBody>
          <a:bodyPr wrap="none"/>
          <a:lstStyle/>
          <a:p>
            <a:r>
              <a:rPr kumimoji="1" lang="en-US" altLang="zh-CN" sz="2000" b="1" i="1">
                <a:solidFill>
                  <a:srgbClr val="008000"/>
                </a:solidFill>
                <a:latin typeface="Comic Sans MS" panose="030F0702030302020204" pitchFamily="66" charset="0"/>
                <a:ea typeface="楷体_GB2312" pitchFamily="49" charset="-122"/>
              </a:rPr>
              <a:t>200</a:t>
            </a:r>
            <a:endParaRPr kumimoji="1" lang="zh-CN" altLang="en-US" sz="2000" b="1" i="1">
              <a:solidFill>
                <a:srgbClr val="008000"/>
              </a:solidFill>
              <a:latin typeface="Comic Sans MS" panose="030F0702030302020204" pitchFamily="66" charset="0"/>
              <a:ea typeface="楷体_GB2312" pitchFamily="49" charset="-122"/>
            </a:endParaRPr>
          </a:p>
        </p:txBody>
      </p:sp>
      <p:sp>
        <p:nvSpPr>
          <p:cNvPr id="134161" name="Rectangle 17">
            <a:extLst>
              <a:ext uri="{FF2B5EF4-FFF2-40B4-BE49-F238E27FC236}">
                <a16:creationId xmlns:a16="http://schemas.microsoft.com/office/drawing/2014/main" id="{78612C0D-9139-4873-99D5-E2EC7C422735}"/>
              </a:ext>
            </a:extLst>
          </p:cNvPr>
          <p:cNvSpPr>
            <a:spLocks noChangeArrowheads="1"/>
          </p:cNvSpPr>
          <p:nvPr/>
        </p:nvSpPr>
        <p:spPr bwMode="auto">
          <a:xfrm>
            <a:off x="6059488" y="6108700"/>
            <a:ext cx="60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00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rgbClr val="B2B2B2">
                      <a:alpha val="50000"/>
                    </a:srgbClr>
                  </a:outerShdw>
                </a:effectLst>
              </a14:hiddenEffects>
            </a:ext>
          </a:extLst>
        </p:spPr>
        <p:txBody>
          <a:bodyPr wrap="none"/>
          <a:lstStyle/>
          <a:p>
            <a:r>
              <a:rPr kumimoji="1" lang="en-US" altLang="zh-CN" sz="2000" b="1" i="1">
                <a:solidFill>
                  <a:srgbClr val="008000"/>
                </a:solidFill>
                <a:latin typeface="Comic Sans MS" panose="030F0702030302020204" pitchFamily="66" charset="0"/>
                <a:ea typeface="楷体_GB2312" pitchFamily="49" charset="-122"/>
              </a:rPr>
              <a:t>304</a:t>
            </a:r>
            <a:endParaRPr kumimoji="1" lang="zh-CN" altLang="en-US" sz="2000" b="1" i="1">
              <a:solidFill>
                <a:srgbClr val="008000"/>
              </a:solidFill>
              <a:latin typeface="Comic Sans MS" panose="030F0702030302020204" pitchFamily="66" charset="0"/>
              <a:ea typeface="楷体_GB2312" pitchFamily="49" charset="-122"/>
            </a:endParaRPr>
          </a:p>
        </p:txBody>
      </p:sp>
      <p:sp>
        <p:nvSpPr>
          <p:cNvPr id="134162" name="Rectangle 18">
            <a:extLst>
              <a:ext uri="{FF2B5EF4-FFF2-40B4-BE49-F238E27FC236}">
                <a16:creationId xmlns:a16="http://schemas.microsoft.com/office/drawing/2014/main" id="{1D25E902-46C9-4EF1-99D3-31A9B70DBF83}"/>
              </a:ext>
            </a:extLst>
          </p:cNvPr>
          <p:cNvSpPr>
            <a:spLocks noChangeArrowheads="1"/>
          </p:cNvSpPr>
          <p:nvPr/>
        </p:nvSpPr>
        <p:spPr bwMode="auto">
          <a:xfrm>
            <a:off x="7931150" y="6108700"/>
            <a:ext cx="60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00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rgbClr val="B2B2B2">
                      <a:alpha val="50000"/>
                    </a:srgbClr>
                  </a:outerShdw>
                </a:effectLst>
              </a14:hiddenEffects>
            </a:ext>
          </a:extLst>
        </p:spPr>
        <p:txBody>
          <a:bodyPr wrap="none"/>
          <a:lstStyle/>
          <a:p>
            <a:r>
              <a:rPr kumimoji="1" lang="en-US" altLang="zh-CN" sz="2000" b="1" i="1">
                <a:solidFill>
                  <a:srgbClr val="008000"/>
                </a:solidFill>
                <a:latin typeface="Comic Sans MS" panose="030F0702030302020204" pitchFamily="66" charset="0"/>
                <a:ea typeface="楷体_GB2312" pitchFamily="49" charset="-122"/>
              </a:rPr>
              <a:t>320</a:t>
            </a:r>
            <a:endParaRPr kumimoji="1" lang="zh-CN" altLang="en-US" sz="2000" b="1" i="1">
              <a:solidFill>
                <a:srgbClr val="008000"/>
              </a:solidFill>
              <a:latin typeface="Comic Sans MS" panose="030F0702030302020204" pitchFamily="66" charset="0"/>
              <a:ea typeface="楷体_GB2312" pitchFamily="49" charset="-122"/>
            </a:endParaRPr>
          </a:p>
        </p:txBody>
      </p:sp>
      <p:sp>
        <p:nvSpPr>
          <p:cNvPr id="134164" name="Text Box 20">
            <a:extLst>
              <a:ext uri="{FF2B5EF4-FFF2-40B4-BE49-F238E27FC236}">
                <a16:creationId xmlns:a16="http://schemas.microsoft.com/office/drawing/2014/main" id="{0AA93FED-EBB9-4E24-8F8D-0D1810861DF0}"/>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2" name="灯片编号占位符 1">
            <a:extLst>
              <a:ext uri="{FF2B5EF4-FFF2-40B4-BE49-F238E27FC236}">
                <a16:creationId xmlns:a16="http://schemas.microsoft.com/office/drawing/2014/main" id="{C8E79EC1-6BD4-46A0-A76A-34B3F36F7D35}"/>
              </a:ext>
            </a:extLst>
          </p:cNvPr>
          <p:cNvSpPr>
            <a:spLocks noGrp="1"/>
          </p:cNvSpPr>
          <p:nvPr>
            <p:ph type="sldNum" sz="quarter" idx="12"/>
          </p:nvPr>
        </p:nvSpPr>
        <p:spPr/>
        <p:txBody>
          <a:bodyPr/>
          <a:lstStyle/>
          <a:p>
            <a:fld id="{8A7A6979-0714-4377-B894-6BE4C2D6E202}" type="slidenum">
              <a:rPr lang="en-US" smtClean="0"/>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ext Box 3">
            <a:extLst>
              <a:ext uri="{FF2B5EF4-FFF2-40B4-BE49-F238E27FC236}">
                <a16:creationId xmlns:a16="http://schemas.microsoft.com/office/drawing/2014/main" id="{8756C391-815C-415B-AD2C-921382A66A08}"/>
              </a:ext>
            </a:extLst>
          </p:cNvPr>
          <p:cNvSpPr txBox="1">
            <a:spLocks noChangeArrowheads="1"/>
          </p:cNvSpPr>
          <p:nvPr/>
        </p:nvSpPr>
        <p:spPr bwMode="auto">
          <a:xfrm>
            <a:off x="457200" y="1206500"/>
            <a:ext cx="397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 </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分子链的对称性和规整性</a:t>
            </a:r>
          </a:p>
        </p:txBody>
      </p:sp>
      <p:graphicFrame>
        <p:nvGraphicFramePr>
          <p:cNvPr id="136196" name="Object 4">
            <a:extLst>
              <a:ext uri="{FF2B5EF4-FFF2-40B4-BE49-F238E27FC236}">
                <a16:creationId xmlns:a16="http://schemas.microsoft.com/office/drawing/2014/main" id="{5EA5B080-E66D-4B36-9778-6EA95DBDAE91}"/>
              </a:ext>
            </a:extLst>
          </p:cNvPr>
          <p:cNvGraphicFramePr>
            <a:graphicFrameLocks noChangeAspect="1"/>
          </p:cNvGraphicFramePr>
          <p:nvPr>
            <p:extLst>
              <p:ext uri="{D42A27DB-BD31-4B8C-83A1-F6EECF244321}">
                <p14:modId xmlns:p14="http://schemas.microsoft.com/office/powerpoint/2010/main" val="3754762444"/>
              </p:ext>
            </p:extLst>
          </p:nvPr>
        </p:nvGraphicFramePr>
        <p:xfrm>
          <a:off x="823312" y="2663825"/>
          <a:ext cx="7416800" cy="1993900"/>
        </p:xfrm>
        <a:graphic>
          <a:graphicData uri="http://schemas.openxmlformats.org/presentationml/2006/ole">
            <mc:AlternateContent xmlns:mc="http://schemas.openxmlformats.org/markup-compatibility/2006">
              <mc:Choice xmlns:v="urn:schemas-microsoft-com:vml" Requires="v">
                <p:oleObj spid="_x0000_s136242" name="Document" r:id="rId3" imgW="4924425" imgH="1323975" progId="ChemWindow.Document">
                  <p:embed/>
                </p:oleObj>
              </mc:Choice>
              <mc:Fallback>
                <p:oleObj name="Document" r:id="rId3" imgW="4924425" imgH="1323975"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312" y="2663825"/>
                        <a:ext cx="7416800" cy="1993900"/>
                      </a:xfrm>
                      <a:prstGeom prst="rect">
                        <a:avLst/>
                      </a:prstGeom>
                      <a:solidFill>
                        <a:schemeClr val="accent1"/>
                      </a:solidFill>
                      <a:effectLst>
                        <a:outerShdw dist="107763" dir="2700000" algn="ctr" rotWithShape="0">
                          <a:srgbClr val="808080">
                            <a:alpha val="50000"/>
                          </a:srgbClr>
                        </a:outerShdw>
                      </a:effectLst>
                    </p:spPr>
                  </p:pic>
                </p:oleObj>
              </mc:Fallback>
            </mc:AlternateContent>
          </a:graphicData>
        </a:graphic>
      </p:graphicFrame>
      <p:sp>
        <p:nvSpPr>
          <p:cNvPr id="136203" name="Text Box 11">
            <a:extLst>
              <a:ext uri="{FF2B5EF4-FFF2-40B4-BE49-F238E27FC236}">
                <a16:creationId xmlns:a16="http://schemas.microsoft.com/office/drawing/2014/main" id="{78DA0E77-558C-42C4-AA72-BB94CDE4ABE1}"/>
              </a:ext>
            </a:extLst>
          </p:cNvPr>
          <p:cNvSpPr txBox="1">
            <a:spLocks noChangeArrowheads="1"/>
          </p:cNvSpPr>
          <p:nvPr/>
        </p:nvSpPr>
        <p:spPr bwMode="auto">
          <a:xfrm>
            <a:off x="533400" y="1752600"/>
            <a:ext cx="8153400" cy="822325"/>
          </a:xfrm>
          <a:prstGeom prst="rect">
            <a:avLst/>
          </a:prstGeom>
          <a:solidFill>
            <a:srgbClr val="000099"/>
          </a:solidFill>
          <a:ln>
            <a:noFill/>
          </a:ln>
          <a:effectLst/>
          <a:extLst>
            <a:ext uri="{91240B29-F687-4F45-9708-019B960494DF}">
              <a14:hiddenLine xmlns:a14="http://schemas.microsoft.com/office/drawing/2010/main" w="12700" cap="sq" algn="ctr">
                <a:solidFill>
                  <a:srgbClr val="FF33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增加对称性和规整性，分子链排列更紧密，熔融过程熵变减小，熔点提高</a:t>
            </a:r>
          </a:p>
        </p:txBody>
      </p:sp>
      <p:sp>
        <p:nvSpPr>
          <p:cNvPr id="136204" name="Text Box 12">
            <a:extLst>
              <a:ext uri="{FF2B5EF4-FFF2-40B4-BE49-F238E27FC236}">
                <a16:creationId xmlns:a16="http://schemas.microsoft.com/office/drawing/2014/main" id="{DCC70C9B-08FD-4D7C-AD04-47F78356F52C}"/>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2" name="灯片编号占位符 1">
            <a:extLst>
              <a:ext uri="{FF2B5EF4-FFF2-40B4-BE49-F238E27FC236}">
                <a16:creationId xmlns:a16="http://schemas.microsoft.com/office/drawing/2014/main" id="{74A9C763-E7F6-41F2-AEE3-BED3278D0C25}"/>
              </a:ext>
            </a:extLst>
          </p:cNvPr>
          <p:cNvSpPr>
            <a:spLocks noGrp="1"/>
          </p:cNvSpPr>
          <p:nvPr>
            <p:ph type="sldNum" sz="quarter" idx="12"/>
          </p:nvPr>
        </p:nvSpPr>
        <p:spPr/>
        <p:txBody>
          <a:bodyPr/>
          <a:lstStyle/>
          <a:p>
            <a:fld id="{8A7A6979-0714-4377-B894-6BE4C2D6E202}" type="slidenum">
              <a:rPr lang="en-US" smtClean="0"/>
              <a:t>84</a:t>
            </a:fld>
            <a:endParaRPr lang="en-US" dirty="0"/>
          </a:p>
        </p:txBody>
      </p:sp>
      <p:sp>
        <p:nvSpPr>
          <p:cNvPr id="7" name="Rectangle 2">
            <a:extLst>
              <a:ext uri="{FF2B5EF4-FFF2-40B4-BE49-F238E27FC236}">
                <a16:creationId xmlns:a16="http://schemas.microsoft.com/office/drawing/2014/main" id="{82DFA1AF-217A-413C-B4A8-C03C7D23D5CF}"/>
              </a:ext>
            </a:extLst>
          </p:cNvPr>
          <p:cNvSpPr>
            <a:spLocks noChangeArrowheads="1"/>
          </p:cNvSpPr>
          <p:nvPr/>
        </p:nvSpPr>
        <p:spPr bwMode="auto">
          <a:xfrm>
            <a:off x="975519" y="5330825"/>
            <a:ext cx="69135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pPr>
            <a:r>
              <a:rPr lang="zh-CN" altLang="en-US" sz="1800">
                <a:latin typeface="Comic Sans MS" panose="030F0702030302020204" pitchFamily="66" charset="0"/>
              </a:rPr>
              <a:t>原因：</a:t>
            </a:r>
            <a:r>
              <a:rPr lang="zh-CN" altLang="en-US" sz="1800">
                <a:solidFill>
                  <a:srgbClr val="0000FF"/>
                </a:solidFill>
                <a:latin typeface="Comic Sans MS" panose="030F0702030302020204" pitchFamily="66" charset="0"/>
              </a:rPr>
              <a:t>对称的缘故，对位基旋转</a:t>
            </a:r>
            <a:r>
              <a:rPr lang="en-US" altLang="zh-CN" sz="1800">
                <a:solidFill>
                  <a:srgbClr val="0000FF"/>
                </a:solidFill>
                <a:latin typeface="Comic Sans MS" panose="030F0702030302020204" pitchFamily="66" charset="0"/>
              </a:rPr>
              <a:t>180</a:t>
            </a:r>
            <a:r>
              <a:rPr lang="zh-CN" altLang="en-US" sz="1800">
                <a:solidFill>
                  <a:srgbClr val="0000FF"/>
                </a:solidFill>
                <a:latin typeface="Comic Sans MS" panose="030F0702030302020204" pitchFamily="66" charset="0"/>
              </a:rPr>
              <a:t>度，使构象不变，   减小，所以 </a:t>
            </a:r>
            <a:r>
              <a:rPr lang="en-US" altLang="zh-CN" sz="1800">
                <a:solidFill>
                  <a:srgbClr val="0000FF"/>
                </a:solidFill>
                <a:latin typeface="Comic Sans MS" panose="030F0702030302020204" pitchFamily="66" charset="0"/>
              </a:rPr>
              <a:t>Tm</a:t>
            </a:r>
            <a:r>
              <a:rPr lang="zh-CN" altLang="en-US" sz="1800">
                <a:solidFill>
                  <a:srgbClr val="0000FF"/>
                </a:solidFill>
                <a:latin typeface="Comic Sans MS" panose="030F0702030302020204" pitchFamily="66" charset="0"/>
              </a:rPr>
              <a:t>高；间位基转动后构象改变，   大，所以</a:t>
            </a:r>
            <a:r>
              <a:rPr lang="en-US" altLang="zh-CN" sz="1800">
                <a:solidFill>
                  <a:srgbClr val="0000FF"/>
                </a:solidFill>
                <a:latin typeface="Comic Sans MS" panose="030F0702030302020204" pitchFamily="66" charset="0"/>
              </a:rPr>
              <a:t>Tm</a:t>
            </a:r>
            <a:r>
              <a:rPr lang="zh-CN" altLang="en-US" sz="1800">
                <a:solidFill>
                  <a:srgbClr val="0000FF"/>
                </a:solidFill>
                <a:latin typeface="Comic Sans MS" panose="030F0702030302020204" pitchFamily="66" charset="0"/>
              </a:rPr>
              <a:t>低。</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3B4E9423-52E2-4B68-BCD6-3C601A36334B}"/>
              </a:ext>
            </a:extLst>
          </p:cNvPr>
          <p:cNvSpPr>
            <a:spLocks noChangeArrowheads="1"/>
          </p:cNvSpPr>
          <p:nvPr/>
        </p:nvSpPr>
        <p:spPr bwMode="auto">
          <a:xfrm>
            <a:off x="228600" y="1371600"/>
            <a:ext cx="6553200" cy="457200"/>
          </a:xfrm>
          <a:prstGeom prst="rect">
            <a:avLst/>
          </a:prstGeom>
          <a:solidFill>
            <a:srgbClr val="000099"/>
          </a:solidFill>
          <a:ln>
            <a:noFill/>
          </a:ln>
          <a:effectLst/>
          <a:extLst>
            <a:ext uri="{91240B29-F687-4F45-9708-019B960494DF}">
              <a14:hiddenLine xmlns:a14="http://schemas.microsoft.com/office/drawing/2010/main" w="12700" cap="sq" algn="ctr">
                <a:solidFill>
                  <a:srgbClr val="FF33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主链上含双键，柔性较好，</a:t>
            </a:r>
            <a:r>
              <a:rPr lang="en-US" altLang="zh-CN" sz="2400" b="1" i="1">
                <a:solidFill>
                  <a:schemeClr val="bg1"/>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1" i="1" baseline="-25000">
                <a:solidFill>
                  <a:schemeClr val="bg1"/>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较低</a:t>
            </a:r>
          </a:p>
        </p:txBody>
      </p:sp>
      <p:graphicFrame>
        <p:nvGraphicFramePr>
          <p:cNvPr id="137219" name="Object 3">
            <a:extLst>
              <a:ext uri="{FF2B5EF4-FFF2-40B4-BE49-F238E27FC236}">
                <a16:creationId xmlns:a16="http://schemas.microsoft.com/office/drawing/2014/main" id="{CD88689F-0FCB-44ED-B8A8-A08C0904AFE9}"/>
              </a:ext>
            </a:extLst>
          </p:cNvPr>
          <p:cNvGraphicFramePr>
            <a:graphicFrameLocks noChangeAspect="1"/>
          </p:cNvGraphicFramePr>
          <p:nvPr/>
        </p:nvGraphicFramePr>
        <p:xfrm>
          <a:off x="1812925" y="2190750"/>
          <a:ext cx="4102100" cy="587375"/>
        </p:xfrm>
        <a:graphic>
          <a:graphicData uri="http://schemas.openxmlformats.org/presentationml/2006/ole">
            <mc:AlternateContent xmlns:mc="http://schemas.openxmlformats.org/markup-compatibility/2006">
              <mc:Choice xmlns:v="urn:schemas-microsoft-com:vml" Requires="v">
                <p:oleObj spid="_x0000_s137300" name="Document" r:id="rId4" imgW="2257425" imgH="323850" progId="ChemWindow.Document">
                  <p:embed/>
                </p:oleObj>
              </mc:Choice>
              <mc:Fallback>
                <p:oleObj name="Document" r:id="rId4" imgW="2257425" imgH="323850" progId="ChemWindow.Document">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925" y="2190750"/>
                        <a:ext cx="4102100" cy="587375"/>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37220" name="Rectangle 4">
            <a:extLst>
              <a:ext uri="{FF2B5EF4-FFF2-40B4-BE49-F238E27FC236}">
                <a16:creationId xmlns:a16="http://schemas.microsoft.com/office/drawing/2014/main" id="{62453286-3278-4944-B11A-88C0886B2F3D}"/>
              </a:ext>
            </a:extLst>
          </p:cNvPr>
          <p:cNvSpPr>
            <a:spLocks noChangeArrowheads="1"/>
          </p:cNvSpPr>
          <p:nvPr/>
        </p:nvSpPr>
        <p:spPr bwMode="auto">
          <a:xfrm>
            <a:off x="152400" y="3276600"/>
            <a:ext cx="8763000" cy="457200"/>
          </a:xfrm>
          <a:prstGeom prst="rect">
            <a:avLst/>
          </a:prstGeom>
          <a:solidFill>
            <a:srgbClr val="000099"/>
          </a:solidFill>
          <a:ln>
            <a:noFill/>
          </a:ln>
          <a:effectLst/>
          <a:extLst>
            <a:ext uri="{91240B29-F687-4F45-9708-019B960494DF}">
              <a14:hiddenLine xmlns:a14="http://schemas.microsoft.com/office/drawing/2010/main" w="12700" cap="sq" algn="ctr">
                <a:solidFill>
                  <a:srgbClr val="FF33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顺式（对称性差）不易结晶，是橡胶；反式（对称性好）易结晶</a:t>
            </a:r>
          </a:p>
        </p:txBody>
      </p:sp>
      <p:graphicFrame>
        <p:nvGraphicFramePr>
          <p:cNvPr id="137221" name="Object 5">
            <a:extLst>
              <a:ext uri="{FF2B5EF4-FFF2-40B4-BE49-F238E27FC236}">
                <a16:creationId xmlns:a16="http://schemas.microsoft.com/office/drawing/2014/main" id="{34CBB555-F8CB-423F-9908-3C5F5AF873C0}"/>
              </a:ext>
            </a:extLst>
          </p:cNvPr>
          <p:cNvGraphicFramePr>
            <a:graphicFrameLocks noChangeAspect="1"/>
          </p:cNvGraphicFramePr>
          <p:nvPr/>
        </p:nvGraphicFramePr>
        <p:xfrm>
          <a:off x="533400" y="4114800"/>
          <a:ext cx="7740650" cy="962025"/>
        </p:xfrm>
        <a:graphic>
          <a:graphicData uri="http://schemas.openxmlformats.org/presentationml/2006/ole">
            <mc:AlternateContent xmlns:mc="http://schemas.openxmlformats.org/markup-compatibility/2006">
              <mc:Choice xmlns:v="urn:schemas-microsoft-com:vml" Requires="v">
                <p:oleObj spid="_x0000_s137301" name="Document" r:id="rId6" imgW="4905375" imgH="609600" progId="ChemWindow.Document">
                  <p:embed/>
                </p:oleObj>
              </mc:Choice>
              <mc:Fallback>
                <p:oleObj name="Document" r:id="rId6" imgW="4905375" imgH="609600" progId="ChemWindow.Document">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4114800"/>
                        <a:ext cx="7740650" cy="962025"/>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37222" name="Text Box 6">
            <a:extLst>
              <a:ext uri="{FF2B5EF4-FFF2-40B4-BE49-F238E27FC236}">
                <a16:creationId xmlns:a16="http://schemas.microsoft.com/office/drawing/2014/main" id="{5C88A281-472F-4F90-B095-7589B139206D}"/>
              </a:ext>
            </a:extLst>
          </p:cNvPr>
          <p:cNvSpPr txBox="1">
            <a:spLocks noChangeArrowheads="1"/>
          </p:cNvSpPr>
          <p:nvPr/>
        </p:nvSpPr>
        <p:spPr bwMode="auto">
          <a:xfrm>
            <a:off x="641350" y="5437188"/>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构型</a:t>
            </a:r>
          </a:p>
        </p:txBody>
      </p:sp>
      <p:sp>
        <p:nvSpPr>
          <p:cNvPr id="137223" name="Text Box 7">
            <a:extLst>
              <a:ext uri="{FF2B5EF4-FFF2-40B4-BE49-F238E27FC236}">
                <a16:creationId xmlns:a16="http://schemas.microsoft.com/office/drawing/2014/main" id="{1933A593-7589-4234-962D-F57861B11B35}"/>
              </a:ext>
            </a:extLst>
          </p:cNvPr>
          <p:cNvSpPr txBox="1">
            <a:spLocks noChangeArrowheads="1"/>
          </p:cNvSpPr>
          <p:nvPr/>
        </p:nvSpPr>
        <p:spPr bwMode="auto">
          <a:xfrm>
            <a:off x="1577975" y="5508625"/>
            <a:ext cx="352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一般：顺式 </a:t>
            </a:r>
            <a:r>
              <a:rPr kumimoji="1" lang="en-US" altLang="zh-CN" sz="24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400" b="1" i="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a:t>
            </a:r>
            <a:r>
              <a:rPr kumimoji="1"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 &lt; </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反式 </a:t>
            </a:r>
            <a:r>
              <a:rPr kumimoji="1" lang="en-US" altLang="zh-CN" sz="24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400" b="1" i="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a:t>
            </a:r>
            <a:endParaRPr kumimoji="1" lang="zh-CN" altLang="en-US" sz="2400" b="1" i="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7224" name="Text Box 8">
            <a:extLst>
              <a:ext uri="{FF2B5EF4-FFF2-40B4-BE49-F238E27FC236}">
                <a16:creationId xmlns:a16="http://schemas.microsoft.com/office/drawing/2014/main" id="{7D9728FD-21C2-4917-BD94-5EF34B476090}"/>
              </a:ext>
            </a:extLst>
          </p:cNvPr>
          <p:cNvSpPr txBox="1">
            <a:spLocks noChangeArrowheads="1"/>
          </p:cNvSpPr>
          <p:nvPr/>
        </p:nvSpPr>
        <p:spPr bwMode="auto">
          <a:xfrm>
            <a:off x="5537200" y="5508625"/>
            <a:ext cx="2449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Similar to </a:t>
            </a:r>
            <a:r>
              <a:rPr kumimoji="1" lang="en-US" altLang="zh-CN" sz="24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400" b="1" i="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endParaRPr kumimoji="1" lang="en-US" altLang="zh-CN" sz="24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7225" name="Text Box 9">
            <a:extLst>
              <a:ext uri="{FF2B5EF4-FFF2-40B4-BE49-F238E27FC236}">
                <a16:creationId xmlns:a16="http://schemas.microsoft.com/office/drawing/2014/main" id="{BF89FA2D-3A1F-4B09-80D9-7FDC503CC4D6}"/>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2" name="灯片编号占位符 1">
            <a:extLst>
              <a:ext uri="{FF2B5EF4-FFF2-40B4-BE49-F238E27FC236}">
                <a16:creationId xmlns:a16="http://schemas.microsoft.com/office/drawing/2014/main" id="{8B4E0F07-0575-43C9-8C5A-B3241DAF778A}"/>
              </a:ext>
            </a:extLst>
          </p:cNvPr>
          <p:cNvSpPr>
            <a:spLocks noGrp="1"/>
          </p:cNvSpPr>
          <p:nvPr>
            <p:ph type="sldNum" sz="quarter" idx="12"/>
          </p:nvPr>
        </p:nvSpPr>
        <p:spPr/>
        <p:txBody>
          <a:bodyPr/>
          <a:lstStyle/>
          <a:p>
            <a:fld id="{8A7A6979-0714-4377-B894-6BE4C2D6E202}" type="slidenum">
              <a:rPr lang="en-US" smtClean="0"/>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C46A4867-F4B6-4EA5-B70E-65A731BE9DCB}"/>
              </a:ext>
            </a:extLst>
          </p:cNvPr>
          <p:cNvSpPr>
            <a:spLocks noChangeArrowheads="1"/>
          </p:cNvSpPr>
          <p:nvPr/>
        </p:nvSpPr>
        <p:spPr bwMode="auto">
          <a:xfrm>
            <a:off x="304800" y="1143000"/>
            <a:ext cx="655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2,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其它因素对熔点</a:t>
            </a:r>
            <a:r>
              <a:rPr lang="en-US" altLang="zh-CN"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T</a:t>
            </a:r>
            <a:r>
              <a:rPr lang="en-US" altLang="zh-CN" sz="2800" i="1" baseline="-250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m </a:t>
            </a:r>
            <a:r>
              <a:rPr lang="zh-CN" altLang="en-US" sz="2800" i="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Times New Roman" panose="02020603050405020304" pitchFamily="18" charset="0"/>
              </a:rPr>
              <a:t>的影响</a:t>
            </a:r>
          </a:p>
        </p:txBody>
      </p:sp>
      <p:sp>
        <p:nvSpPr>
          <p:cNvPr id="140291" name="Text Box 3">
            <a:extLst>
              <a:ext uri="{FF2B5EF4-FFF2-40B4-BE49-F238E27FC236}">
                <a16:creationId xmlns:a16="http://schemas.microsoft.com/office/drawing/2014/main" id="{A5CD2BA5-186C-45EB-A672-DA092807D5EC}"/>
              </a:ext>
            </a:extLst>
          </p:cNvPr>
          <p:cNvSpPr txBox="1">
            <a:spLocks noChangeArrowheads="1"/>
          </p:cNvSpPr>
          <p:nvPr/>
        </p:nvSpPr>
        <p:spPr bwMode="auto">
          <a:xfrm>
            <a:off x="457200" y="1752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(1) </a:t>
            </a: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结晶温度 </a:t>
            </a:r>
            <a:r>
              <a:rPr kumimoji="1" lang="en-US" altLang="zh-CN" sz="2400" b="1" i="1">
                <a:solidFill>
                  <a:schemeClr val="tx2"/>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4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c</a:t>
            </a:r>
            <a:endParaRPr kumimoji="1"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292" name="Rectangle 4">
            <a:extLst>
              <a:ext uri="{FF2B5EF4-FFF2-40B4-BE49-F238E27FC236}">
                <a16:creationId xmlns:a16="http://schemas.microsoft.com/office/drawing/2014/main" id="{0FCDC00C-CB2B-452D-966D-B58831C82F96}"/>
              </a:ext>
            </a:extLst>
          </p:cNvPr>
          <p:cNvSpPr>
            <a:spLocks noChangeArrowheads="1"/>
          </p:cNvSpPr>
          <p:nvPr/>
        </p:nvSpPr>
        <p:spPr bwMode="auto">
          <a:xfrm>
            <a:off x="457200" y="2286000"/>
            <a:ext cx="8305800" cy="1565275"/>
          </a:xfrm>
          <a:prstGeom prst="rect">
            <a:avLst/>
          </a:prstGeom>
          <a:noFill/>
          <a:ln w="12700" cap="sq">
            <a:solidFill>
              <a:srgbClr val="FF33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anose="05000000000000000000" pitchFamily="2" charset="2"/>
              <a:buChar char="v"/>
            </a:pP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聚合物的熔点和熔限和结晶形成的温度</a:t>
            </a:r>
            <a:r>
              <a:rPr kumimoji="1" lang="en-US" altLang="zh-CN" sz="24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Tc</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有一定的关系：</a:t>
            </a: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结晶温度</a:t>
            </a:r>
            <a:r>
              <a:rPr kumimoji="1" lang="en-US" altLang="zh-CN" sz="2400" b="1"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Tc</a:t>
            </a:r>
            <a:r>
              <a:rPr kumimoji="1" lang="zh-CN" altLang="en-US"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a:t>
            </a: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，分子链活动能力低，结晶所得晶体不完善，从而</a:t>
            </a:r>
            <a:r>
              <a:rPr kumimoji="1" lang="zh-CN" altLang="en-US"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熔限宽，熔点低</a:t>
            </a: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；结晶温度</a:t>
            </a:r>
            <a:r>
              <a:rPr kumimoji="1" lang="en-US" altLang="zh-CN" sz="2400" b="1"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Tc</a:t>
            </a:r>
            <a:r>
              <a:rPr kumimoji="1" lang="zh-CN" altLang="en-US"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高</a:t>
            </a: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，分子链活动力强，结晶所得晶体更加完善，从而</a:t>
            </a:r>
            <a:r>
              <a:rPr kumimoji="1" lang="zh-CN" altLang="en-US"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熔限窄，熔点高</a:t>
            </a: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293" name="Rectangle 5">
            <a:extLst>
              <a:ext uri="{FF2B5EF4-FFF2-40B4-BE49-F238E27FC236}">
                <a16:creationId xmlns:a16="http://schemas.microsoft.com/office/drawing/2014/main" id="{621A6872-C670-4F13-AA3A-EC7EE68580F9}"/>
              </a:ext>
            </a:extLst>
          </p:cNvPr>
          <p:cNvSpPr>
            <a:spLocks noChangeArrowheads="1"/>
          </p:cNvSpPr>
          <p:nvPr/>
        </p:nvSpPr>
        <p:spPr bwMode="auto">
          <a:xfrm>
            <a:off x="528638" y="4351338"/>
            <a:ext cx="34702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eaLnBrk="0" hangingPunct="0">
              <a:defRPr sz="4400">
                <a:solidFill>
                  <a:schemeClr val="tx2"/>
                </a:solidFill>
                <a:latin typeface="Arial" panose="020B0604020202020204" pitchFamily="34" charset="0"/>
                <a:ea typeface="宋体" panose="02010600030101010101" pitchFamily="2" charset="-122"/>
              </a:defRPr>
            </a:lvl1pPr>
            <a:lvl2pPr algn="ctr" eaLnBrk="0" hangingPunct="0">
              <a:defRPr sz="4400">
                <a:solidFill>
                  <a:schemeClr val="tx2"/>
                </a:solidFill>
                <a:latin typeface="Arial" panose="020B0604020202020204" pitchFamily="34" charset="0"/>
                <a:ea typeface="宋体" panose="02010600030101010101" pitchFamily="2" charset="-122"/>
              </a:defRPr>
            </a:lvl2pPr>
            <a:lvl3pPr algn="ctr" eaLnBrk="0" hangingPunct="0">
              <a:defRPr sz="4400">
                <a:solidFill>
                  <a:schemeClr val="tx2"/>
                </a:solidFill>
                <a:latin typeface="Arial" panose="020B0604020202020204" pitchFamily="34" charset="0"/>
                <a:ea typeface="宋体" panose="02010600030101010101" pitchFamily="2" charset="-122"/>
              </a:defRPr>
            </a:lvl3pPr>
            <a:lvl4pPr algn="ctr" eaLnBrk="0" hangingPunct="0">
              <a:defRPr sz="4400">
                <a:solidFill>
                  <a:schemeClr val="tx2"/>
                </a:solidFill>
                <a:latin typeface="Arial" panose="020B0604020202020204" pitchFamily="34" charset="0"/>
                <a:ea typeface="宋体" panose="02010600030101010101" pitchFamily="2" charset="-122"/>
              </a:defRPr>
            </a:lvl4pPr>
            <a:lvl5pPr algn="ctr" eaLnBrk="0" hangingPunct="0">
              <a:defRPr sz="4400">
                <a:solidFill>
                  <a:schemeClr val="tx2"/>
                </a:solidFill>
                <a:latin typeface="Arial" panose="020B0604020202020204" pitchFamily="34" charset="0"/>
                <a:ea typeface="宋体" panose="02010600030101010101" pitchFamily="2" charset="-122"/>
              </a:defRPr>
            </a:lvl5pPr>
            <a:lvl6pPr marL="4572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lang="zh-CN" altLang="en-US" sz="2400" b="1">
              <a:latin typeface="Times New Roman" panose="02020603050405020304" pitchFamily="18" charset="0"/>
              <a:cs typeface="Times New Roman" panose="02020603050405020304" pitchFamily="18" charset="0"/>
            </a:endParaRPr>
          </a:p>
        </p:txBody>
      </p:sp>
      <p:sp>
        <p:nvSpPr>
          <p:cNvPr id="140294" name="Text Box 6">
            <a:extLst>
              <a:ext uri="{FF2B5EF4-FFF2-40B4-BE49-F238E27FC236}">
                <a16:creationId xmlns:a16="http://schemas.microsoft.com/office/drawing/2014/main" id="{CEC036D7-4F8B-4E21-A894-2E667F3D549E}"/>
              </a:ext>
            </a:extLst>
          </p:cNvPr>
          <p:cNvSpPr txBox="1">
            <a:spLocks noChangeArrowheads="1"/>
          </p:cNvSpPr>
          <p:nvPr/>
        </p:nvSpPr>
        <p:spPr bwMode="auto">
          <a:xfrm>
            <a:off x="3048000" y="4117975"/>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4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endParaRPr kumimoji="1" lang="zh-CN" altLang="en-US" sz="2400" b="1" i="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40295" name="AutoShape 7">
            <a:extLst>
              <a:ext uri="{FF2B5EF4-FFF2-40B4-BE49-F238E27FC236}">
                <a16:creationId xmlns:a16="http://schemas.microsoft.com/office/drawing/2014/main" id="{0270BABC-40FD-494B-B04D-86E0B68BC55B}"/>
              </a:ext>
            </a:extLst>
          </p:cNvPr>
          <p:cNvSpPr>
            <a:spLocks noChangeArrowheads="1"/>
          </p:cNvSpPr>
          <p:nvPr/>
        </p:nvSpPr>
        <p:spPr bwMode="auto">
          <a:xfrm>
            <a:off x="3733800" y="4117975"/>
            <a:ext cx="228600" cy="574675"/>
          </a:xfrm>
          <a:prstGeom prst="downArrow">
            <a:avLst>
              <a:gd name="adj1" fmla="val 50000"/>
              <a:gd name="adj2" fmla="val 62847"/>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0296" name="Text Box 8">
            <a:extLst>
              <a:ext uri="{FF2B5EF4-FFF2-40B4-BE49-F238E27FC236}">
                <a16:creationId xmlns:a16="http://schemas.microsoft.com/office/drawing/2014/main" id="{A25A5F01-886D-4C7E-946D-D4B65A046500}"/>
              </a:ext>
            </a:extLst>
          </p:cNvPr>
          <p:cNvSpPr txBox="1">
            <a:spLocks noChangeArrowheads="1"/>
          </p:cNvSpPr>
          <p:nvPr/>
        </p:nvSpPr>
        <p:spPr bwMode="auto">
          <a:xfrm>
            <a:off x="4151313" y="4056063"/>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400" b="1" i="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a:t>
            </a:r>
            <a:endParaRPr kumimoji="1" lang="zh-CN" altLang="en-US" sz="2400" b="1" i="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297" name="AutoShape 9">
            <a:extLst>
              <a:ext uri="{FF2B5EF4-FFF2-40B4-BE49-F238E27FC236}">
                <a16:creationId xmlns:a16="http://schemas.microsoft.com/office/drawing/2014/main" id="{90CF960F-81B5-4FEF-A1F7-20D1F7BD3C01}"/>
              </a:ext>
            </a:extLst>
          </p:cNvPr>
          <p:cNvSpPr>
            <a:spLocks noChangeArrowheads="1"/>
          </p:cNvSpPr>
          <p:nvPr/>
        </p:nvSpPr>
        <p:spPr bwMode="auto">
          <a:xfrm>
            <a:off x="4787900" y="4056063"/>
            <a:ext cx="227013" cy="576262"/>
          </a:xfrm>
          <a:prstGeom prst="upArrow">
            <a:avLst>
              <a:gd name="adj1" fmla="val 50000"/>
              <a:gd name="adj2" fmla="val 63461"/>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0298" name="Text Box 10">
            <a:extLst>
              <a:ext uri="{FF2B5EF4-FFF2-40B4-BE49-F238E27FC236}">
                <a16:creationId xmlns:a16="http://schemas.microsoft.com/office/drawing/2014/main" id="{7EA10681-2A2D-48FB-9B17-685B0A339990}"/>
              </a:ext>
            </a:extLst>
          </p:cNvPr>
          <p:cNvSpPr txBox="1">
            <a:spLocks noChangeArrowheads="1"/>
          </p:cNvSpPr>
          <p:nvPr/>
        </p:nvSpPr>
        <p:spPr bwMode="auto">
          <a:xfrm>
            <a:off x="457200" y="5565775"/>
            <a:ext cx="8305800" cy="835025"/>
          </a:xfrm>
          <a:prstGeom prst="rect">
            <a:avLst/>
          </a:prstGeom>
          <a:noFill/>
          <a:ln w="12700" cap="sq" algn="ctr">
            <a:solidFill>
              <a:srgbClr val="FF33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Wingdings" panose="05000000000000000000" pitchFamily="2" charset="2"/>
              <a:buChar char="v"/>
            </a:pP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对结晶聚合物，拉伸有助于结晶，从而提高结晶度，熔点升高</a:t>
            </a:r>
          </a:p>
        </p:txBody>
      </p:sp>
      <p:sp>
        <p:nvSpPr>
          <p:cNvPr id="140299" name="Text Box 11">
            <a:extLst>
              <a:ext uri="{FF2B5EF4-FFF2-40B4-BE49-F238E27FC236}">
                <a16:creationId xmlns:a16="http://schemas.microsoft.com/office/drawing/2014/main" id="{5D652FAF-4BC9-4257-A739-8B86D9D6B2D5}"/>
              </a:ext>
            </a:extLst>
          </p:cNvPr>
          <p:cNvSpPr txBox="1">
            <a:spLocks noChangeArrowheads="1"/>
          </p:cNvSpPr>
          <p:nvPr/>
        </p:nvSpPr>
        <p:spPr bwMode="auto">
          <a:xfrm>
            <a:off x="457200" y="4879975"/>
            <a:ext cx="8382000" cy="469900"/>
          </a:xfrm>
          <a:prstGeom prst="rect">
            <a:avLst/>
          </a:prstGeom>
          <a:noFill/>
          <a:ln w="12700" cap="sq" algn="ctr">
            <a:solidFill>
              <a:srgbClr val="FF33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anose="05000000000000000000" pitchFamily="2" charset="2"/>
              <a:buChar char="v"/>
            </a:pP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压力作用下，晶片厚度增加，从而熔点升高</a:t>
            </a:r>
          </a:p>
        </p:txBody>
      </p:sp>
      <p:sp>
        <p:nvSpPr>
          <p:cNvPr id="140300" name="Text Box 12">
            <a:extLst>
              <a:ext uri="{FF2B5EF4-FFF2-40B4-BE49-F238E27FC236}">
                <a16:creationId xmlns:a16="http://schemas.microsoft.com/office/drawing/2014/main" id="{CE688990-E325-44C8-8138-CB918F9E9BCA}"/>
              </a:ext>
            </a:extLst>
          </p:cNvPr>
          <p:cNvSpPr txBox="1">
            <a:spLocks noChangeArrowheads="1"/>
          </p:cNvSpPr>
          <p:nvPr/>
        </p:nvSpPr>
        <p:spPr bwMode="auto">
          <a:xfrm>
            <a:off x="457200" y="3965575"/>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应力和压力</a:t>
            </a:r>
            <a:endParaRPr kumimoji="1" lang="en-US" altLang="zh-CN" sz="24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308" name="Text Box 20">
            <a:extLst>
              <a:ext uri="{FF2B5EF4-FFF2-40B4-BE49-F238E27FC236}">
                <a16:creationId xmlns:a16="http://schemas.microsoft.com/office/drawing/2014/main" id="{C62D07AE-F5AB-4F1A-932E-4DE2F0CD5FF4}"/>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2" name="灯片编号占位符 1">
            <a:extLst>
              <a:ext uri="{FF2B5EF4-FFF2-40B4-BE49-F238E27FC236}">
                <a16:creationId xmlns:a16="http://schemas.microsoft.com/office/drawing/2014/main" id="{29DE419B-8F84-405D-A761-03A6C2AD16B5}"/>
              </a:ext>
            </a:extLst>
          </p:cNvPr>
          <p:cNvSpPr>
            <a:spLocks noGrp="1"/>
          </p:cNvSpPr>
          <p:nvPr>
            <p:ph type="sldNum" sz="quarter" idx="12"/>
          </p:nvPr>
        </p:nvSpPr>
        <p:spPr/>
        <p:txBody>
          <a:bodyPr/>
          <a:lstStyle/>
          <a:p>
            <a:fld id="{8A7A6979-0714-4377-B894-6BE4C2D6E202}" type="slidenum">
              <a:rPr lang="en-US" smtClean="0"/>
              <a:t>86</a:t>
            </a:fld>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a:extLst>
              <a:ext uri="{FF2B5EF4-FFF2-40B4-BE49-F238E27FC236}">
                <a16:creationId xmlns:a16="http://schemas.microsoft.com/office/drawing/2014/main" id="{1CB28295-5A7E-44DF-B8C4-FB204A62972F}"/>
              </a:ext>
            </a:extLst>
          </p:cNvPr>
          <p:cNvSpPr>
            <a:spLocks noGrp="1"/>
          </p:cNvSpPr>
          <p:nvPr>
            <p:ph type="sldNum" sz="quarter" idx="12"/>
          </p:nvPr>
        </p:nvSpPr>
        <p:spPr/>
        <p:txBody>
          <a:bodyPr/>
          <a:lstStyle/>
          <a:p>
            <a:fld id="{709A7A5C-1C32-4B9A-858A-8A7BEC866E1F}" type="slidenum">
              <a:rPr lang="zh-CN" altLang="en-US"/>
              <a:pPr/>
              <a:t>87</a:t>
            </a:fld>
            <a:endParaRPr lang="en-US" altLang="zh-CN"/>
          </a:p>
        </p:txBody>
      </p:sp>
      <p:graphicFrame>
        <p:nvGraphicFramePr>
          <p:cNvPr id="984066" name="Object 2">
            <a:extLst>
              <a:ext uri="{FF2B5EF4-FFF2-40B4-BE49-F238E27FC236}">
                <a16:creationId xmlns:a16="http://schemas.microsoft.com/office/drawing/2014/main" id="{191FDE70-EE13-4613-BFDE-73BDA65FA46A}"/>
              </a:ext>
            </a:extLst>
          </p:cNvPr>
          <p:cNvGraphicFramePr>
            <a:graphicFrameLocks noChangeAspect="1"/>
          </p:cNvGraphicFramePr>
          <p:nvPr/>
        </p:nvGraphicFramePr>
        <p:xfrm>
          <a:off x="1835150" y="2636838"/>
          <a:ext cx="4953000" cy="1063625"/>
        </p:xfrm>
        <a:graphic>
          <a:graphicData uri="http://schemas.openxmlformats.org/presentationml/2006/ole">
            <mc:AlternateContent xmlns:mc="http://schemas.openxmlformats.org/markup-compatibility/2006">
              <mc:Choice xmlns:v="urn:schemas-microsoft-com:vml" Requires="v">
                <p:oleObj spid="_x0000_s145426" name="CS ChemDraw Drawing" r:id="rId4" imgW="4617720" imgH="1064160" progId="ChemDraw.Document.6.0">
                  <p:embed/>
                </p:oleObj>
              </mc:Choice>
              <mc:Fallback>
                <p:oleObj name="CS ChemDraw Drawing" r:id="rId4" imgW="4617720" imgH="1064160" progId="ChemDraw.Document.6.0">
                  <p:embed/>
                  <p:pic>
                    <p:nvPicPr>
                      <p:cNvPr id="984066" name="Object 2">
                        <a:extLst>
                          <a:ext uri="{FF2B5EF4-FFF2-40B4-BE49-F238E27FC236}">
                            <a16:creationId xmlns:a16="http://schemas.microsoft.com/office/drawing/2014/main" id="{191FDE70-EE13-4613-BFDE-73BDA65FA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2636838"/>
                        <a:ext cx="4953000" cy="1063625"/>
                      </a:xfrm>
                      <a:prstGeom prst="rect">
                        <a:avLst/>
                      </a:prstGeom>
                      <a:solidFill>
                        <a:schemeClr val="accent1"/>
                      </a:solidFill>
                      <a:ln>
                        <a:noFill/>
                      </a:ln>
                      <a:effectLst>
                        <a:outerShdw dist="107763" dir="2700000" algn="ctr" rotWithShape="0">
                          <a:srgbClr val="C0C0C0"/>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84067" name="Text Box 3">
            <a:extLst>
              <a:ext uri="{FF2B5EF4-FFF2-40B4-BE49-F238E27FC236}">
                <a16:creationId xmlns:a16="http://schemas.microsoft.com/office/drawing/2014/main" id="{DED2469F-DEE4-4147-BCBB-215F4E581CD2}"/>
              </a:ext>
            </a:extLst>
          </p:cNvPr>
          <p:cNvSpPr txBox="1">
            <a:spLocks noChangeArrowheads="1"/>
          </p:cNvSpPr>
          <p:nvPr/>
        </p:nvSpPr>
        <p:spPr bwMode="auto">
          <a:xfrm>
            <a:off x="1371600" y="1371600"/>
            <a:ext cx="5943600"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30000"/>
              </a:spcBef>
            </a:pPr>
            <a:r>
              <a:rPr lang="zh-CN" altLang="en-US" sz="2400">
                <a:latin typeface="Comic Sans MS" panose="030F0702030302020204" pitchFamily="66" charset="0"/>
                <a:sym typeface="Symbol" panose="05050102010706020507" pitchFamily="18" charset="2"/>
              </a:rPr>
              <a:t>对苯二甲酰对苯二胺    </a:t>
            </a:r>
            <a:r>
              <a:rPr lang="en-US" altLang="zh-CN" sz="2400">
                <a:latin typeface="Comic Sans MS" panose="030F0702030302020204" pitchFamily="66" charset="0"/>
                <a:sym typeface="Symbol" panose="05050102010706020507" pitchFamily="18" charset="2"/>
              </a:rPr>
              <a:t>PPTA</a:t>
            </a:r>
          </a:p>
          <a:p>
            <a:pPr algn="l" eaLnBrk="0" hangingPunct="0">
              <a:spcBef>
                <a:spcPct val="30000"/>
              </a:spcBef>
            </a:pPr>
            <a:r>
              <a:rPr lang="en-US" altLang="zh-CN" sz="2400">
                <a:solidFill>
                  <a:srgbClr val="0000FF"/>
                </a:solidFill>
                <a:latin typeface="Comic Sans MS" panose="030F0702030302020204" pitchFamily="66" charset="0"/>
                <a:sym typeface="Symbol" panose="05050102010706020507" pitchFamily="18" charset="2"/>
              </a:rPr>
              <a:t>Poly(p-phenylene-terephthalamide)</a:t>
            </a:r>
            <a:endParaRPr lang="en-US" altLang="zh-CN" sz="2400">
              <a:solidFill>
                <a:srgbClr val="0000FF"/>
              </a:solidFill>
              <a:latin typeface="Comic Sans MS" panose="030F0702030302020204" pitchFamily="66" charset="0"/>
            </a:endParaRPr>
          </a:p>
        </p:txBody>
      </p:sp>
      <p:sp>
        <p:nvSpPr>
          <p:cNvPr id="984068" name="Line 4">
            <a:extLst>
              <a:ext uri="{FF2B5EF4-FFF2-40B4-BE49-F238E27FC236}">
                <a16:creationId xmlns:a16="http://schemas.microsoft.com/office/drawing/2014/main" id="{6244072B-E907-4C4E-8DDD-D95BD1B3747D}"/>
              </a:ext>
            </a:extLst>
          </p:cNvPr>
          <p:cNvSpPr>
            <a:spLocks noChangeShapeType="1"/>
          </p:cNvSpPr>
          <p:nvPr/>
        </p:nvSpPr>
        <p:spPr bwMode="auto">
          <a:xfrm flipV="1">
            <a:off x="4191000" y="3657600"/>
            <a:ext cx="152400" cy="6096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069" name="Text Box 5">
            <a:extLst>
              <a:ext uri="{FF2B5EF4-FFF2-40B4-BE49-F238E27FC236}">
                <a16:creationId xmlns:a16="http://schemas.microsoft.com/office/drawing/2014/main" id="{52A5970C-4D5A-4C78-A438-858DDD7927DD}"/>
              </a:ext>
            </a:extLst>
          </p:cNvPr>
          <p:cNvSpPr txBox="1">
            <a:spLocks noChangeArrowheads="1"/>
          </p:cNvSpPr>
          <p:nvPr/>
        </p:nvSpPr>
        <p:spPr bwMode="auto">
          <a:xfrm>
            <a:off x="2533650" y="4357688"/>
            <a:ext cx="2286000" cy="946150"/>
          </a:xfrm>
          <a:prstGeom prst="rect">
            <a:avLst/>
          </a:prstGeom>
          <a:gradFill rotWithShape="0">
            <a:gsLst>
              <a:gs pos="0">
                <a:schemeClr val="tx1"/>
              </a:gs>
              <a:gs pos="100000">
                <a:srgbClr val="3366FF"/>
              </a:gs>
            </a:gsLst>
            <a:lin ang="27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a:solidFill>
                  <a:schemeClr val="bg2"/>
                </a:solidFill>
                <a:latin typeface="Comic Sans MS" panose="030F0702030302020204" pitchFamily="66" charset="0"/>
              </a:rPr>
              <a:t>可形成氢键</a:t>
            </a:r>
            <a:r>
              <a:rPr kumimoji="1" lang="zh-CN" altLang="en-US" i="1">
                <a:solidFill>
                  <a:schemeClr val="bg2"/>
                </a:solidFill>
                <a:latin typeface="Comic Sans MS" panose="030F0702030302020204" pitchFamily="66" charset="0"/>
                <a:sym typeface="Symbol" panose="05050102010706020507" pitchFamily="18" charset="2"/>
              </a:rPr>
              <a:t></a:t>
            </a:r>
            <a:r>
              <a:rPr kumimoji="1" lang="en-US" altLang="zh-CN" i="1">
                <a:solidFill>
                  <a:schemeClr val="bg2"/>
                </a:solidFill>
                <a:latin typeface="Comic Sans MS" panose="030F0702030302020204" pitchFamily="66" charset="0"/>
                <a:sym typeface="Symbol" panose="05050102010706020507" pitchFamily="18" charset="2"/>
              </a:rPr>
              <a:t>H</a:t>
            </a:r>
            <a:r>
              <a:rPr kumimoji="1" lang="en-US" altLang="zh-CN" i="1" baseline="-25000">
                <a:solidFill>
                  <a:schemeClr val="bg2"/>
                </a:solidFill>
                <a:latin typeface="Comic Sans MS" panose="030F0702030302020204" pitchFamily="66" charset="0"/>
                <a:sym typeface="Symbol" panose="05050102010706020507" pitchFamily="18" charset="2"/>
              </a:rPr>
              <a:t>m</a:t>
            </a:r>
            <a:r>
              <a:rPr kumimoji="1" lang="zh-CN" altLang="en-US">
                <a:solidFill>
                  <a:schemeClr val="bg2"/>
                </a:solidFill>
                <a:latin typeface="Comic Sans MS" panose="030F0702030302020204" pitchFamily="66" charset="0"/>
                <a:sym typeface="Symbol" panose="05050102010706020507" pitchFamily="18" charset="2"/>
              </a:rPr>
              <a:t>增加</a:t>
            </a:r>
            <a:endParaRPr kumimoji="1" lang="zh-CN" altLang="en-US" i="1" baseline="-25000">
              <a:solidFill>
                <a:schemeClr val="bg2"/>
              </a:solidFill>
              <a:latin typeface="Comic Sans MS" panose="030F0702030302020204" pitchFamily="66" charset="0"/>
              <a:sym typeface="Symbol" panose="05050102010706020507" pitchFamily="18" charset="2"/>
            </a:endParaRPr>
          </a:p>
        </p:txBody>
      </p:sp>
      <p:sp>
        <p:nvSpPr>
          <p:cNvPr id="984070" name="Line 6">
            <a:extLst>
              <a:ext uri="{FF2B5EF4-FFF2-40B4-BE49-F238E27FC236}">
                <a16:creationId xmlns:a16="http://schemas.microsoft.com/office/drawing/2014/main" id="{4F660DFC-29A0-4A58-8E92-85B00E89C36C}"/>
              </a:ext>
            </a:extLst>
          </p:cNvPr>
          <p:cNvSpPr>
            <a:spLocks noChangeShapeType="1"/>
          </p:cNvSpPr>
          <p:nvPr/>
        </p:nvSpPr>
        <p:spPr bwMode="auto">
          <a:xfrm flipH="1" flipV="1">
            <a:off x="5791200" y="3657600"/>
            <a:ext cx="228600" cy="685800"/>
          </a:xfrm>
          <a:prstGeom prst="line">
            <a:avLst/>
          </a:prstGeom>
          <a:noFill/>
          <a:ln w="3810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071" name="Text Box 7">
            <a:extLst>
              <a:ext uri="{FF2B5EF4-FFF2-40B4-BE49-F238E27FC236}">
                <a16:creationId xmlns:a16="http://schemas.microsoft.com/office/drawing/2014/main" id="{F25B3739-7665-46FB-9239-C92271373572}"/>
              </a:ext>
            </a:extLst>
          </p:cNvPr>
          <p:cNvSpPr txBox="1">
            <a:spLocks noChangeArrowheads="1"/>
          </p:cNvSpPr>
          <p:nvPr/>
        </p:nvSpPr>
        <p:spPr bwMode="auto">
          <a:xfrm>
            <a:off x="4938713" y="4343400"/>
            <a:ext cx="3665537" cy="946150"/>
          </a:xfrm>
          <a:prstGeom prst="rect">
            <a:avLst/>
          </a:prstGeom>
          <a:gradFill rotWithShape="0">
            <a:gsLst>
              <a:gs pos="0">
                <a:schemeClr val="tx1"/>
              </a:gs>
              <a:gs pos="100000">
                <a:srgbClr val="3366FF"/>
              </a:gs>
            </a:gsLst>
            <a:lin ang="27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a:solidFill>
                  <a:schemeClr val="bg2"/>
                </a:solidFill>
                <a:latin typeface="Comic Sans MS" panose="030F0702030302020204" pitchFamily="66" charset="0"/>
              </a:rPr>
              <a:t>含苯撑结构,使链旋转能力降低,</a:t>
            </a:r>
            <a:r>
              <a:rPr kumimoji="1" lang="zh-CN" altLang="en-US" i="1">
                <a:solidFill>
                  <a:schemeClr val="bg2"/>
                </a:solidFill>
                <a:latin typeface="Comic Sans MS" panose="030F0702030302020204" pitchFamily="66" charset="0"/>
                <a:sym typeface="Symbol" panose="05050102010706020507" pitchFamily="18" charset="2"/>
              </a:rPr>
              <a:t></a:t>
            </a:r>
            <a:r>
              <a:rPr kumimoji="1" lang="en-US" altLang="zh-CN" i="1">
                <a:solidFill>
                  <a:schemeClr val="bg2"/>
                </a:solidFill>
                <a:latin typeface="Comic Sans MS" panose="030F0702030302020204" pitchFamily="66" charset="0"/>
                <a:sym typeface="Symbol" panose="05050102010706020507" pitchFamily="18" charset="2"/>
              </a:rPr>
              <a:t>S</a:t>
            </a:r>
            <a:r>
              <a:rPr kumimoji="1" lang="en-US" altLang="zh-CN" i="1" baseline="-25000">
                <a:solidFill>
                  <a:schemeClr val="bg2"/>
                </a:solidFill>
                <a:latin typeface="Comic Sans MS" panose="030F0702030302020204" pitchFamily="66" charset="0"/>
                <a:sym typeface="Symbol" panose="05050102010706020507" pitchFamily="18" charset="2"/>
              </a:rPr>
              <a:t>m</a:t>
            </a:r>
            <a:r>
              <a:rPr kumimoji="1" lang="zh-CN" altLang="en-US">
                <a:solidFill>
                  <a:schemeClr val="bg2"/>
                </a:solidFill>
                <a:latin typeface="Comic Sans MS" panose="030F0702030302020204" pitchFamily="66" charset="0"/>
                <a:sym typeface="Symbol" panose="05050102010706020507" pitchFamily="18" charset="2"/>
              </a:rPr>
              <a:t>减小</a:t>
            </a:r>
          </a:p>
        </p:txBody>
      </p:sp>
      <p:graphicFrame>
        <p:nvGraphicFramePr>
          <p:cNvPr id="984072" name="Object 8">
            <a:extLst>
              <a:ext uri="{FF2B5EF4-FFF2-40B4-BE49-F238E27FC236}">
                <a16:creationId xmlns:a16="http://schemas.microsoft.com/office/drawing/2014/main" id="{78C12C80-B761-464A-AED6-B7ECD45D73F1}"/>
              </a:ext>
            </a:extLst>
          </p:cNvPr>
          <p:cNvGraphicFramePr>
            <a:graphicFrameLocks noChangeAspect="1"/>
          </p:cNvGraphicFramePr>
          <p:nvPr/>
        </p:nvGraphicFramePr>
        <p:xfrm>
          <a:off x="2484438" y="5472113"/>
          <a:ext cx="1600200" cy="1030287"/>
        </p:xfrm>
        <a:graphic>
          <a:graphicData uri="http://schemas.openxmlformats.org/presentationml/2006/ole">
            <mc:AlternateContent xmlns:mc="http://schemas.openxmlformats.org/markup-compatibility/2006">
              <mc:Choice xmlns:v="urn:schemas-microsoft-com:vml" Requires="v">
                <p:oleObj spid="_x0000_s145427" r:id="rId6" imgW="698197" imgH="444307" progId="Equation.3">
                  <p:embed/>
                </p:oleObj>
              </mc:Choice>
              <mc:Fallback>
                <p:oleObj r:id="rId6" imgW="698197" imgH="444307" progId="Equation.3">
                  <p:embed/>
                  <p:pic>
                    <p:nvPicPr>
                      <p:cNvPr id="984072" name="Object 8">
                        <a:extLst>
                          <a:ext uri="{FF2B5EF4-FFF2-40B4-BE49-F238E27FC236}">
                            <a16:creationId xmlns:a16="http://schemas.microsoft.com/office/drawing/2014/main" id="{78C12C80-B761-464A-AED6-B7ECD45D73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438" y="5472113"/>
                        <a:ext cx="1600200" cy="1030287"/>
                      </a:xfrm>
                      <a:prstGeom prst="rect">
                        <a:avLst/>
                      </a:prstGeom>
                      <a:solidFill>
                        <a:schemeClr val="accent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4073" name="AutoShape 9">
            <a:extLst>
              <a:ext uri="{FF2B5EF4-FFF2-40B4-BE49-F238E27FC236}">
                <a16:creationId xmlns:a16="http://schemas.microsoft.com/office/drawing/2014/main" id="{A375279E-3CE7-478E-A87C-B2F1E7760D6E}"/>
              </a:ext>
            </a:extLst>
          </p:cNvPr>
          <p:cNvSpPr>
            <a:spLocks noChangeArrowheads="1"/>
          </p:cNvSpPr>
          <p:nvPr/>
        </p:nvSpPr>
        <p:spPr bwMode="auto">
          <a:xfrm>
            <a:off x="4271963" y="5445125"/>
            <a:ext cx="228600" cy="457200"/>
          </a:xfrm>
          <a:prstGeom prst="upArrow">
            <a:avLst>
              <a:gd name="adj1" fmla="val 50000"/>
              <a:gd name="adj2" fmla="val 50000"/>
            </a:avLst>
          </a:prstGeom>
          <a:solidFill>
            <a:srgbClr val="66FF66"/>
          </a:solidFill>
          <a:ln w="12700" cap="sq">
            <a:solidFill>
              <a:srgbClr val="00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74" name="Text Box 10">
            <a:extLst>
              <a:ext uri="{FF2B5EF4-FFF2-40B4-BE49-F238E27FC236}">
                <a16:creationId xmlns:a16="http://schemas.microsoft.com/office/drawing/2014/main" id="{A572044A-F4FE-4B55-949D-BA6E4C26AF4D}"/>
              </a:ext>
            </a:extLst>
          </p:cNvPr>
          <p:cNvSpPr txBox="1">
            <a:spLocks noChangeArrowheads="1"/>
          </p:cNvSpPr>
          <p:nvPr/>
        </p:nvSpPr>
        <p:spPr bwMode="auto">
          <a:xfrm>
            <a:off x="5029200" y="5597525"/>
            <a:ext cx="3214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i="1">
                <a:solidFill>
                  <a:srgbClr val="008000"/>
                </a:solidFill>
                <a:latin typeface="Comic Sans MS" panose="030F0702030302020204" pitchFamily="66" charset="0"/>
              </a:rPr>
              <a:t>T</a:t>
            </a:r>
            <a:r>
              <a:rPr kumimoji="1" lang="en-US" altLang="zh-CN" i="1" baseline="-25000">
                <a:solidFill>
                  <a:srgbClr val="008000"/>
                </a:solidFill>
                <a:latin typeface="Comic Sans MS" panose="030F0702030302020204" pitchFamily="66" charset="0"/>
              </a:rPr>
              <a:t>m</a:t>
            </a:r>
            <a:r>
              <a:rPr kumimoji="1" lang="en-US" altLang="zh-CN" i="1">
                <a:solidFill>
                  <a:srgbClr val="008000"/>
                </a:solidFill>
                <a:latin typeface="Comic Sans MS" panose="030F0702030302020204" pitchFamily="66" charset="0"/>
              </a:rPr>
              <a:t>=500</a:t>
            </a:r>
            <a:r>
              <a:rPr kumimoji="1" lang="zh-CN" altLang="en-US" i="1">
                <a:solidFill>
                  <a:srgbClr val="008000"/>
                </a:solidFill>
                <a:latin typeface="Comic Sans MS" panose="030F0702030302020204" pitchFamily="66" charset="0"/>
              </a:rPr>
              <a:t>℃</a:t>
            </a:r>
          </a:p>
        </p:txBody>
      </p:sp>
      <p:sp>
        <p:nvSpPr>
          <p:cNvPr id="984075" name="AutoShape 11">
            <a:extLst>
              <a:ext uri="{FF2B5EF4-FFF2-40B4-BE49-F238E27FC236}">
                <a16:creationId xmlns:a16="http://schemas.microsoft.com/office/drawing/2014/main" id="{EC129112-D0B2-45A1-92FD-84B6E4A52737}"/>
              </a:ext>
            </a:extLst>
          </p:cNvPr>
          <p:cNvSpPr>
            <a:spLocks noChangeArrowheads="1"/>
          </p:cNvSpPr>
          <p:nvPr/>
        </p:nvSpPr>
        <p:spPr bwMode="auto">
          <a:xfrm>
            <a:off x="4271963" y="6054725"/>
            <a:ext cx="228600" cy="457200"/>
          </a:xfrm>
          <a:prstGeom prst="downArrow">
            <a:avLst>
              <a:gd name="adj1" fmla="val 50000"/>
              <a:gd name="adj2" fmla="val 50000"/>
            </a:avLst>
          </a:prstGeom>
          <a:solidFill>
            <a:srgbClr val="66FF66"/>
          </a:solidFill>
          <a:ln w="12700" cap="sq">
            <a:solidFill>
              <a:srgbClr val="00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76" name="AutoShape 12">
            <a:extLst>
              <a:ext uri="{FF2B5EF4-FFF2-40B4-BE49-F238E27FC236}">
                <a16:creationId xmlns:a16="http://schemas.microsoft.com/office/drawing/2014/main" id="{B22DF648-9E63-4224-9606-BC60E8066491}"/>
              </a:ext>
            </a:extLst>
          </p:cNvPr>
          <p:cNvSpPr>
            <a:spLocks noChangeArrowheads="1"/>
          </p:cNvSpPr>
          <p:nvPr/>
        </p:nvSpPr>
        <p:spPr bwMode="auto">
          <a:xfrm>
            <a:off x="2124075" y="5688013"/>
            <a:ext cx="228600" cy="533400"/>
          </a:xfrm>
          <a:prstGeom prst="upArrow">
            <a:avLst>
              <a:gd name="adj1" fmla="val 50000"/>
              <a:gd name="adj2" fmla="val 58333"/>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77" name="Rectangle 13">
            <a:extLst>
              <a:ext uri="{FF2B5EF4-FFF2-40B4-BE49-F238E27FC236}">
                <a16:creationId xmlns:a16="http://schemas.microsoft.com/office/drawing/2014/main" id="{FA4B4EB8-FCE6-447D-ABA7-241DF84FD1E5}"/>
              </a:ext>
            </a:extLst>
          </p:cNvPr>
          <p:cNvSpPr>
            <a:spLocks noChangeArrowheads="1"/>
          </p:cNvSpPr>
          <p:nvPr/>
        </p:nvSpPr>
        <p:spPr bwMode="auto">
          <a:xfrm>
            <a:off x="1476375" y="595313"/>
            <a:ext cx="5776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a:latin typeface="Comic Sans MS" panose="030F0702030302020204" pitchFamily="66" charset="0"/>
              </a:rPr>
              <a:t>Kevlar fiber - </a:t>
            </a:r>
            <a:r>
              <a:rPr lang="zh-CN" altLang="en-US" sz="2400">
                <a:latin typeface="Comic Sans MS" panose="030F0702030302020204" pitchFamily="66" charset="0"/>
              </a:rPr>
              <a:t>成功的范例（芳香尼龙）</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a:extLst>
              <a:ext uri="{FF2B5EF4-FFF2-40B4-BE49-F238E27FC236}">
                <a16:creationId xmlns:a16="http://schemas.microsoft.com/office/drawing/2014/main" id="{BA428BDC-E60B-4C7C-9887-1535A40DB495}"/>
              </a:ext>
            </a:extLst>
          </p:cNvPr>
          <p:cNvSpPr>
            <a:spLocks noGrp="1"/>
          </p:cNvSpPr>
          <p:nvPr>
            <p:ph type="sldNum" sz="quarter" idx="12"/>
          </p:nvPr>
        </p:nvSpPr>
        <p:spPr/>
        <p:txBody>
          <a:bodyPr/>
          <a:lstStyle/>
          <a:p>
            <a:fld id="{3464C9D1-1EA7-418F-BD27-4BF71802813A}" type="slidenum">
              <a:rPr lang="zh-CN" altLang="en-US"/>
              <a:pPr/>
              <a:t>88</a:t>
            </a:fld>
            <a:endParaRPr lang="en-US" altLang="zh-CN"/>
          </a:p>
        </p:txBody>
      </p:sp>
      <p:sp>
        <p:nvSpPr>
          <p:cNvPr id="986115" name="Text Box 3">
            <a:extLst>
              <a:ext uri="{FF2B5EF4-FFF2-40B4-BE49-F238E27FC236}">
                <a16:creationId xmlns:a16="http://schemas.microsoft.com/office/drawing/2014/main" id="{48868540-ABFB-45C9-8CC6-C0D4D3CE9D93}"/>
              </a:ext>
            </a:extLst>
          </p:cNvPr>
          <p:cNvSpPr txBox="1">
            <a:spLocks noChangeArrowheads="1"/>
          </p:cNvSpPr>
          <p:nvPr/>
        </p:nvSpPr>
        <p:spPr bwMode="auto">
          <a:xfrm>
            <a:off x="543718" y="1620043"/>
            <a:ext cx="31900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1" lang="en-US" altLang="zh-CN" sz="2800" dirty="0">
                <a:latin typeface="Comic Sans MS" panose="030F0702030302020204" pitchFamily="66" charset="0"/>
              </a:rPr>
              <a:t>(1) </a:t>
            </a:r>
            <a:r>
              <a:rPr kumimoji="1" lang="zh-CN" altLang="en-US" sz="2800" dirty="0">
                <a:latin typeface="Comic Sans MS" panose="030F0702030302020204" pitchFamily="66" charset="0"/>
              </a:rPr>
              <a:t>结晶温度 </a:t>
            </a:r>
            <a:r>
              <a:rPr kumimoji="1" lang="en-US" altLang="zh-CN" sz="2800" i="1" dirty="0">
                <a:latin typeface="Comic Sans MS" panose="030F0702030302020204" pitchFamily="66" charset="0"/>
              </a:rPr>
              <a:t>T</a:t>
            </a:r>
            <a:r>
              <a:rPr kumimoji="1" lang="en-US" altLang="zh-CN" sz="2800" i="1" baseline="-25000" dirty="0">
                <a:latin typeface="Comic Sans MS" panose="030F0702030302020204" pitchFamily="66" charset="0"/>
              </a:rPr>
              <a:t>c</a:t>
            </a:r>
            <a:endParaRPr kumimoji="1" lang="en-US" altLang="zh-CN" sz="2800" dirty="0">
              <a:latin typeface="Comic Sans MS" panose="030F0702030302020204" pitchFamily="66" charset="0"/>
            </a:endParaRPr>
          </a:p>
        </p:txBody>
      </p:sp>
      <p:sp>
        <p:nvSpPr>
          <p:cNvPr id="986116" name="Rectangle 4">
            <a:extLst>
              <a:ext uri="{FF2B5EF4-FFF2-40B4-BE49-F238E27FC236}">
                <a16:creationId xmlns:a16="http://schemas.microsoft.com/office/drawing/2014/main" id="{E03A9B99-87B2-4D82-A164-81E365733B56}"/>
              </a:ext>
            </a:extLst>
          </p:cNvPr>
          <p:cNvSpPr>
            <a:spLocks noChangeArrowheads="1"/>
          </p:cNvSpPr>
          <p:nvPr/>
        </p:nvSpPr>
        <p:spPr bwMode="auto">
          <a:xfrm>
            <a:off x="1119981" y="2196306"/>
            <a:ext cx="721518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200">
                <a:solidFill>
                  <a:srgbClr val="0000FF"/>
                </a:solidFill>
                <a:latin typeface="微软雅黑" panose="020B0503020204020204" pitchFamily="34" charset="-122"/>
                <a:ea typeface="微软雅黑" panose="020B0503020204020204" pitchFamily="34" charset="-122"/>
              </a:rPr>
              <a:t>聚合物的熔点和熔限和结晶形成的温度</a:t>
            </a:r>
            <a:r>
              <a:rPr kumimoji="1" lang="en-US" altLang="zh-CN" sz="2200" i="1">
                <a:solidFill>
                  <a:srgbClr val="0000FF"/>
                </a:solidFill>
                <a:latin typeface="微软雅黑" panose="020B0503020204020204" pitchFamily="34" charset="-122"/>
                <a:ea typeface="微软雅黑" panose="020B0503020204020204" pitchFamily="34" charset="-122"/>
              </a:rPr>
              <a:t>Tc</a:t>
            </a:r>
            <a:r>
              <a:rPr kumimoji="1" lang="zh-CN" altLang="en-US" sz="2200">
                <a:solidFill>
                  <a:srgbClr val="0000FF"/>
                </a:solidFill>
                <a:latin typeface="微软雅黑" panose="020B0503020204020204" pitchFamily="34" charset="-122"/>
                <a:ea typeface="微软雅黑" panose="020B0503020204020204" pitchFamily="34" charset="-122"/>
              </a:rPr>
              <a:t>有一定的关系：</a:t>
            </a:r>
            <a:r>
              <a:rPr kumimoji="1" lang="zh-CN" altLang="en-US" sz="2200">
                <a:solidFill>
                  <a:srgbClr val="008000"/>
                </a:solidFill>
                <a:latin typeface="微软雅黑" panose="020B0503020204020204" pitchFamily="34" charset="-122"/>
                <a:ea typeface="微软雅黑" panose="020B0503020204020204" pitchFamily="34" charset="-122"/>
              </a:rPr>
              <a:t>结晶温度</a:t>
            </a:r>
            <a:r>
              <a:rPr kumimoji="1" lang="en-US" altLang="zh-CN" sz="2200" i="1">
                <a:solidFill>
                  <a:srgbClr val="FF0000"/>
                </a:solidFill>
                <a:latin typeface="微软雅黑" panose="020B0503020204020204" pitchFamily="34" charset="-122"/>
                <a:ea typeface="微软雅黑" panose="020B0503020204020204" pitchFamily="34" charset="-122"/>
              </a:rPr>
              <a:t>Tc</a:t>
            </a:r>
            <a:r>
              <a:rPr kumimoji="1" lang="zh-CN" altLang="en-US" sz="2200">
                <a:solidFill>
                  <a:srgbClr val="FF0000"/>
                </a:solidFill>
                <a:latin typeface="微软雅黑" panose="020B0503020204020204" pitchFamily="34" charset="-122"/>
                <a:ea typeface="微软雅黑" panose="020B0503020204020204" pitchFamily="34" charset="-122"/>
              </a:rPr>
              <a:t>低</a:t>
            </a:r>
            <a:r>
              <a:rPr kumimoji="1" lang="zh-CN" altLang="en-US" sz="2200">
                <a:solidFill>
                  <a:srgbClr val="008000"/>
                </a:solidFill>
                <a:latin typeface="微软雅黑" panose="020B0503020204020204" pitchFamily="34" charset="-122"/>
                <a:ea typeface="微软雅黑" panose="020B0503020204020204" pitchFamily="34" charset="-122"/>
              </a:rPr>
              <a:t>，分子链活动能力低，结晶所得晶体不完善，从而</a:t>
            </a:r>
            <a:r>
              <a:rPr kumimoji="1" lang="zh-CN" altLang="en-US" sz="2200">
                <a:solidFill>
                  <a:srgbClr val="FF0000"/>
                </a:solidFill>
                <a:latin typeface="微软雅黑" panose="020B0503020204020204" pitchFamily="34" charset="-122"/>
                <a:ea typeface="微软雅黑" panose="020B0503020204020204" pitchFamily="34" charset="-122"/>
              </a:rPr>
              <a:t>熔限宽，熔点低</a:t>
            </a:r>
            <a:r>
              <a:rPr kumimoji="1" lang="zh-CN" altLang="en-US" sz="2200">
                <a:solidFill>
                  <a:srgbClr val="008000"/>
                </a:solidFill>
                <a:latin typeface="微软雅黑" panose="020B0503020204020204" pitchFamily="34" charset="-122"/>
                <a:ea typeface="微软雅黑" panose="020B0503020204020204" pitchFamily="34" charset="-122"/>
              </a:rPr>
              <a:t>；结晶温度</a:t>
            </a:r>
            <a:r>
              <a:rPr kumimoji="1" lang="en-US" altLang="zh-CN" sz="2200" i="1">
                <a:solidFill>
                  <a:srgbClr val="FF0000"/>
                </a:solidFill>
                <a:latin typeface="微软雅黑" panose="020B0503020204020204" pitchFamily="34" charset="-122"/>
                <a:ea typeface="微软雅黑" panose="020B0503020204020204" pitchFamily="34" charset="-122"/>
              </a:rPr>
              <a:t>Tc</a:t>
            </a:r>
            <a:r>
              <a:rPr kumimoji="1" lang="zh-CN" altLang="en-US" sz="2200">
                <a:solidFill>
                  <a:srgbClr val="FF0000"/>
                </a:solidFill>
                <a:latin typeface="微软雅黑" panose="020B0503020204020204" pitchFamily="34" charset="-122"/>
                <a:ea typeface="微软雅黑" panose="020B0503020204020204" pitchFamily="34" charset="-122"/>
              </a:rPr>
              <a:t>高</a:t>
            </a:r>
            <a:r>
              <a:rPr kumimoji="1" lang="zh-CN" altLang="en-US" sz="2200">
                <a:solidFill>
                  <a:srgbClr val="008000"/>
                </a:solidFill>
                <a:latin typeface="微软雅黑" panose="020B0503020204020204" pitchFamily="34" charset="-122"/>
                <a:ea typeface="微软雅黑" panose="020B0503020204020204" pitchFamily="34" charset="-122"/>
              </a:rPr>
              <a:t>，分子链活动力强，结晶所得晶体更加完善，从而</a:t>
            </a:r>
            <a:r>
              <a:rPr kumimoji="1" lang="zh-CN" altLang="en-US" sz="2200">
                <a:solidFill>
                  <a:srgbClr val="FF0000"/>
                </a:solidFill>
                <a:latin typeface="微软雅黑" panose="020B0503020204020204" pitchFamily="34" charset="-122"/>
                <a:ea typeface="微软雅黑" panose="020B0503020204020204" pitchFamily="34" charset="-122"/>
              </a:rPr>
              <a:t>熔限窄，熔点高</a:t>
            </a:r>
            <a:r>
              <a:rPr kumimoji="1" lang="zh-CN" altLang="en-US" sz="2200">
                <a:solidFill>
                  <a:srgbClr val="008000"/>
                </a:solidFill>
                <a:latin typeface="微软雅黑" panose="020B0503020204020204" pitchFamily="34" charset="-122"/>
                <a:ea typeface="微软雅黑" panose="020B0503020204020204" pitchFamily="34" charset="-122"/>
              </a:rPr>
              <a:t>。</a:t>
            </a:r>
            <a:endParaRPr kumimoji="1" lang="en-US" altLang="zh-CN" sz="2200">
              <a:solidFill>
                <a:srgbClr val="008000"/>
              </a:solidFill>
              <a:latin typeface="微软雅黑" panose="020B0503020204020204" pitchFamily="34" charset="-122"/>
              <a:ea typeface="微软雅黑" panose="020B0503020204020204" pitchFamily="34" charset="-122"/>
            </a:endParaRPr>
          </a:p>
        </p:txBody>
      </p:sp>
      <p:sp>
        <p:nvSpPr>
          <p:cNvPr id="986117" name="Rectangle 5">
            <a:extLst>
              <a:ext uri="{FF2B5EF4-FFF2-40B4-BE49-F238E27FC236}">
                <a16:creationId xmlns:a16="http://schemas.microsoft.com/office/drawing/2014/main" id="{2531AB10-37A0-45A0-A5B7-D515DBC7716C}"/>
              </a:ext>
            </a:extLst>
          </p:cNvPr>
          <p:cNvSpPr>
            <a:spLocks noChangeArrowheads="1"/>
          </p:cNvSpPr>
          <p:nvPr/>
        </p:nvSpPr>
        <p:spPr bwMode="auto">
          <a:xfrm>
            <a:off x="611188" y="4914900"/>
            <a:ext cx="34702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Comic Sans MS" panose="030F0702030302020204" pitchFamily="66" charset="0"/>
                <a:ea typeface="宋体" panose="02010600030101010101" pitchFamily="2" charset="-122"/>
              </a:defRPr>
            </a:lvl1pPr>
            <a:lvl2pPr>
              <a:defRPr sz="4400">
                <a:solidFill>
                  <a:schemeClr val="tx1"/>
                </a:solidFill>
                <a:latin typeface="Comic Sans MS" panose="030F0702030302020204" pitchFamily="66" charset="0"/>
                <a:ea typeface="宋体" panose="02010600030101010101" pitchFamily="2" charset="-122"/>
              </a:defRPr>
            </a:lvl2pPr>
            <a:lvl3pPr>
              <a:defRPr sz="4400">
                <a:solidFill>
                  <a:schemeClr val="tx1"/>
                </a:solidFill>
                <a:latin typeface="Comic Sans MS" panose="030F0702030302020204" pitchFamily="66" charset="0"/>
                <a:ea typeface="宋体" panose="02010600030101010101" pitchFamily="2" charset="-122"/>
              </a:defRPr>
            </a:lvl3pPr>
            <a:lvl4pPr>
              <a:defRPr sz="4400">
                <a:solidFill>
                  <a:schemeClr val="tx1"/>
                </a:solidFill>
                <a:latin typeface="Comic Sans MS" panose="030F0702030302020204" pitchFamily="66" charset="0"/>
                <a:ea typeface="宋体" panose="02010600030101010101" pitchFamily="2" charset="-122"/>
              </a:defRPr>
            </a:lvl4pPr>
            <a:lvl5pPr>
              <a:defRPr sz="4400">
                <a:solidFill>
                  <a:schemeClr val="tx1"/>
                </a:solidFill>
                <a:latin typeface="Comic Sans MS" panose="030F0702030302020204" pitchFamily="66" charset="0"/>
                <a:ea typeface="宋体" panose="02010600030101010101" pitchFamily="2" charset="-122"/>
              </a:defRPr>
            </a:lvl5pPr>
            <a:lvl6pPr marL="4572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6pPr>
            <a:lvl7pPr marL="9144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7pPr>
            <a:lvl8pPr marL="13716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8pPr>
            <a:lvl9pPr marL="1828800" algn="ctr" fontAlgn="base">
              <a:spcBef>
                <a:spcPct val="0"/>
              </a:spcBef>
              <a:spcAft>
                <a:spcPct val="0"/>
              </a:spcAft>
              <a:defRPr sz="4400">
                <a:solidFill>
                  <a:schemeClr val="tx1"/>
                </a:solidFill>
                <a:latin typeface="Comic Sans MS" panose="030F0702030302020204" pitchFamily="66" charset="0"/>
                <a:ea typeface="宋体" panose="02010600030101010101" pitchFamily="2" charset="-122"/>
              </a:defRPr>
            </a:lvl9pPr>
          </a:lstStyle>
          <a:p>
            <a:endParaRPr lang="zh-CN" altLang="en-US">
              <a:ea typeface="楷体_GB2312" pitchFamily="49" charset="-122"/>
            </a:endParaRPr>
          </a:p>
        </p:txBody>
      </p:sp>
      <p:sp>
        <p:nvSpPr>
          <p:cNvPr id="986118" name="Text Box 6">
            <a:extLst>
              <a:ext uri="{FF2B5EF4-FFF2-40B4-BE49-F238E27FC236}">
                <a16:creationId xmlns:a16="http://schemas.microsoft.com/office/drawing/2014/main" id="{68E1BF78-E94F-49F9-B8B4-8BB82BD972F4}"/>
              </a:ext>
            </a:extLst>
          </p:cNvPr>
          <p:cNvSpPr txBox="1">
            <a:spLocks noChangeArrowheads="1"/>
          </p:cNvSpPr>
          <p:nvPr/>
        </p:nvSpPr>
        <p:spPr bwMode="auto">
          <a:xfrm>
            <a:off x="3624263" y="4473575"/>
            <a:ext cx="83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i="1">
                <a:solidFill>
                  <a:srgbClr val="0000FF"/>
                </a:solidFill>
                <a:latin typeface="Comic Sans MS" panose="030F0702030302020204" pitchFamily="66" charset="0"/>
                <a:sym typeface="Symbol" panose="05050102010706020507" pitchFamily="18" charset="2"/>
              </a:rPr>
              <a:t></a:t>
            </a:r>
            <a:r>
              <a:rPr kumimoji="1" lang="en-US" altLang="zh-CN" i="1">
                <a:solidFill>
                  <a:srgbClr val="0000FF"/>
                </a:solidFill>
                <a:latin typeface="Comic Sans MS" panose="030F0702030302020204" pitchFamily="66" charset="0"/>
                <a:sym typeface="Symbol" panose="05050102010706020507" pitchFamily="18" charset="2"/>
              </a:rPr>
              <a:t>S</a:t>
            </a:r>
            <a:endParaRPr kumimoji="1" lang="zh-CN" altLang="en-US" i="1" baseline="-25000">
              <a:solidFill>
                <a:srgbClr val="0000FF"/>
              </a:solidFill>
              <a:latin typeface="Comic Sans MS" panose="030F0702030302020204" pitchFamily="66" charset="0"/>
              <a:sym typeface="Symbol" panose="05050102010706020507" pitchFamily="18" charset="2"/>
            </a:endParaRPr>
          </a:p>
        </p:txBody>
      </p:sp>
      <p:sp>
        <p:nvSpPr>
          <p:cNvPr id="986119" name="AutoShape 7">
            <a:extLst>
              <a:ext uri="{FF2B5EF4-FFF2-40B4-BE49-F238E27FC236}">
                <a16:creationId xmlns:a16="http://schemas.microsoft.com/office/drawing/2014/main" id="{A472545B-5063-43FA-9EE1-8954ECC507BF}"/>
              </a:ext>
            </a:extLst>
          </p:cNvPr>
          <p:cNvSpPr>
            <a:spLocks noChangeArrowheads="1"/>
          </p:cNvSpPr>
          <p:nvPr/>
        </p:nvSpPr>
        <p:spPr bwMode="auto">
          <a:xfrm>
            <a:off x="4343400" y="4484687"/>
            <a:ext cx="228600" cy="574675"/>
          </a:xfrm>
          <a:prstGeom prst="downArrow">
            <a:avLst>
              <a:gd name="adj1" fmla="val 50000"/>
              <a:gd name="adj2" fmla="val 62847"/>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86120" name="Text Box 8">
            <a:extLst>
              <a:ext uri="{FF2B5EF4-FFF2-40B4-BE49-F238E27FC236}">
                <a16:creationId xmlns:a16="http://schemas.microsoft.com/office/drawing/2014/main" id="{AEA6344A-822D-4891-9E26-622730A2AD9E}"/>
              </a:ext>
            </a:extLst>
          </p:cNvPr>
          <p:cNvSpPr txBox="1">
            <a:spLocks noChangeArrowheads="1"/>
          </p:cNvSpPr>
          <p:nvPr/>
        </p:nvSpPr>
        <p:spPr bwMode="auto">
          <a:xfrm>
            <a:off x="4727575" y="4411662"/>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i="1">
                <a:solidFill>
                  <a:srgbClr val="0000FF"/>
                </a:solidFill>
                <a:latin typeface="Comic Sans MS" panose="030F0702030302020204" pitchFamily="66" charset="0"/>
              </a:rPr>
              <a:t>T</a:t>
            </a:r>
            <a:r>
              <a:rPr kumimoji="1" lang="en-US" altLang="zh-CN" i="1" baseline="-25000">
                <a:solidFill>
                  <a:srgbClr val="0000FF"/>
                </a:solidFill>
                <a:latin typeface="Comic Sans MS" panose="030F0702030302020204" pitchFamily="66" charset="0"/>
              </a:rPr>
              <a:t>m</a:t>
            </a:r>
            <a:endParaRPr kumimoji="1" lang="zh-CN" altLang="en-US" i="1" baseline="-25000">
              <a:solidFill>
                <a:srgbClr val="0000FF"/>
              </a:solidFill>
              <a:latin typeface="Comic Sans MS" panose="030F0702030302020204" pitchFamily="66" charset="0"/>
            </a:endParaRPr>
          </a:p>
        </p:txBody>
      </p:sp>
      <p:sp>
        <p:nvSpPr>
          <p:cNvPr id="986121" name="AutoShape 9">
            <a:extLst>
              <a:ext uri="{FF2B5EF4-FFF2-40B4-BE49-F238E27FC236}">
                <a16:creationId xmlns:a16="http://schemas.microsoft.com/office/drawing/2014/main" id="{CEA06DDC-9F02-4634-A2E1-0034EE3257D1}"/>
              </a:ext>
            </a:extLst>
          </p:cNvPr>
          <p:cNvSpPr>
            <a:spLocks noChangeArrowheads="1"/>
          </p:cNvSpPr>
          <p:nvPr/>
        </p:nvSpPr>
        <p:spPr bwMode="auto">
          <a:xfrm>
            <a:off x="5364163" y="4411662"/>
            <a:ext cx="227012" cy="576263"/>
          </a:xfrm>
          <a:prstGeom prst="upArrow">
            <a:avLst>
              <a:gd name="adj1" fmla="val 50000"/>
              <a:gd name="adj2" fmla="val 63462"/>
            </a:avLst>
          </a:prstGeom>
          <a:solidFill>
            <a:schemeClr val="tx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86122" name="Text Box 10">
            <a:extLst>
              <a:ext uri="{FF2B5EF4-FFF2-40B4-BE49-F238E27FC236}">
                <a16:creationId xmlns:a16="http://schemas.microsoft.com/office/drawing/2014/main" id="{3A53A248-14E2-44C9-B077-2DE24F6961C8}"/>
              </a:ext>
            </a:extLst>
          </p:cNvPr>
          <p:cNvSpPr txBox="1">
            <a:spLocks noChangeArrowheads="1"/>
          </p:cNvSpPr>
          <p:nvPr/>
        </p:nvSpPr>
        <p:spPr bwMode="auto">
          <a:xfrm>
            <a:off x="971550" y="5275262"/>
            <a:ext cx="7321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0000"/>
              </a:buClr>
              <a:buFont typeface="Wingdings" panose="05000000000000000000" pitchFamily="2" charset="2"/>
              <a:buChar char="ü"/>
            </a:pPr>
            <a:r>
              <a:rPr kumimoji="1" lang="zh-CN" altLang="en-US" sz="2000">
                <a:solidFill>
                  <a:srgbClr val="0000FF"/>
                </a:solidFill>
                <a:latin typeface="微软雅黑" panose="020B0503020204020204" pitchFamily="34" charset="-122"/>
                <a:ea typeface="微软雅黑" panose="020B0503020204020204" pitchFamily="34" charset="-122"/>
              </a:rPr>
              <a:t>对结晶聚合物，拉伸有助于结晶，从而提高结晶度，熔点升高</a:t>
            </a:r>
          </a:p>
        </p:txBody>
      </p:sp>
      <p:sp>
        <p:nvSpPr>
          <p:cNvPr id="986123" name="Text Box 11">
            <a:extLst>
              <a:ext uri="{FF2B5EF4-FFF2-40B4-BE49-F238E27FC236}">
                <a16:creationId xmlns:a16="http://schemas.microsoft.com/office/drawing/2014/main" id="{2887AC6C-9521-43CA-9816-D19989F0CA69}"/>
              </a:ext>
            </a:extLst>
          </p:cNvPr>
          <p:cNvSpPr txBox="1">
            <a:spLocks noChangeArrowheads="1"/>
          </p:cNvSpPr>
          <p:nvPr/>
        </p:nvSpPr>
        <p:spPr bwMode="auto">
          <a:xfrm>
            <a:off x="971550" y="5851525"/>
            <a:ext cx="5310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FF0000"/>
              </a:buClr>
              <a:buFont typeface="Wingdings" panose="05000000000000000000" pitchFamily="2" charset="2"/>
              <a:buChar char="ü"/>
            </a:pPr>
            <a:r>
              <a:rPr kumimoji="1" lang="zh-CN" altLang="en-US" sz="2000">
                <a:solidFill>
                  <a:srgbClr val="0000FF"/>
                </a:solidFill>
                <a:latin typeface="微软雅黑" panose="020B0503020204020204" pitchFamily="34" charset="-122"/>
                <a:ea typeface="微软雅黑" panose="020B0503020204020204" pitchFamily="34" charset="-122"/>
              </a:rPr>
              <a:t>压力作用下，晶片厚度增加，从而熔点升高</a:t>
            </a:r>
          </a:p>
        </p:txBody>
      </p:sp>
      <p:sp>
        <p:nvSpPr>
          <p:cNvPr id="986124" name="Text Box 12">
            <a:extLst>
              <a:ext uri="{FF2B5EF4-FFF2-40B4-BE49-F238E27FC236}">
                <a16:creationId xmlns:a16="http://schemas.microsoft.com/office/drawing/2014/main" id="{EE371230-C3C9-415E-8993-24C8F364F226}"/>
              </a:ext>
            </a:extLst>
          </p:cNvPr>
          <p:cNvSpPr txBox="1">
            <a:spLocks noChangeArrowheads="1"/>
          </p:cNvSpPr>
          <p:nvPr/>
        </p:nvSpPr>
        <p:spPr bwMode="auto">
          <a:xfrm>
            <a:off x="539750" y="4556125"/>
            <a:ext cx="2660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1" lang="en-US" altLang="zh-CN" sz="2800" dirty="0">
                <a:latin typeface="Comic Sans MS" panose="030F0702030302020204" pitchFamily="66" charset="0"/>
              </a:rPr>
              <a:t>(2) </a:t>
            </a:r>
            <a:r>
              <a:rPr lang="zh-CN" altLang="en-US" sz="2800" dirty="0">
                <a:latin typeface="Comic Sans MS" panose="030F0702030302020204" pitchFamily="66" charset="0"/>
              </a:rPr>
              <a:t>应力和压力</a:t>
            </a:r>
            <a:endParaRPr kumimoji="1" lang="en-US" altLang="zh-CN" sz="2800" i="1" baseline="-25000" dirty="0">
              <a:latin typeface="Comic Sans MS" panose="030F0702030302020204" pitchFamily="66" charset="0"/>
            </a:endParaRPr>
          </a:p>
        </p:txBody>
      </p:sp>
      <p:sp>
        <p:nvSpPr>
          <p:cNvPr id="21" name="Text Box 15">
            <a:extLst>
              <a:ext uri="{FF2B5EF4-FFF2-40B4-BE49-F238E27FC236}">
                <a16:creationId xmlns:a16="http://schemas.microsoft.com/office/drawing/2014/main" id="{F64F07C6-0A9C-4854-9B6D-6BA86A2C108D}"/>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4" name="Text Box 8">
            <a:extLst>
              <a:ext uri="{FF2B5EF4-FFF2-40B4-BE49-F238E27FC236}">
                <a16:creationId xmlns:a16="http://schemas.microsoft.com/office/drawing/2014/main" id="{12697522-8A92-445D-8E61-2DFEAD9E8F40}"/>
              </a:ext>
            </a:extLst>
          </p:cNvPr>
          <p:cNvSpPr txBox="1">
            <a:spLocks noChangeArrowheads="1"/>
          </p:cNvSpPr>
          <p:nvPr/>
        </p:nvSpPr>
        <p:spPr bwMode="auto">
          <a:xfrm>
            <a:off x="457200" y="12192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(3) </a:t>
            </a:r>
            <a:r>
              <a:rPr kumimoji="1"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晶片厚度</a:t>
            </a:r>
            <a:endParaRPr kumimoji="1" lang="en-US" altLang="zh-CN" sz="2400" b="1" i="1"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2346" name="Text Box 10">
            <a:extLst>
              <a:ext uri="{FF2B5EF4-FFF2-40B4-BE49-F238E27FC236}">
                <a16:creationId xmlns:a16="http://schemas.microsoft.com/office/drawing/2014/main" id="{2D5C402E-8BF3-4B75-9867-7633AFC9E7EB}"/>
              </a:ext>
            </a:extLst>
          </p:cNvPr>
          <p:cNvSpPr txBox="1">
            <a:spLocks noChangeArrowheads="1"/>
          </p:cNvSpPr>
          <p:nvPr/>
        </p:nvSpPr>
        <p:spPr bwMode="auto">
          <a:xfrm>
            <a:off x="1560513" y="4632325"/>
            <a:ext cx="68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l</a:t>
            </a:r>
            <a:endParaRPr kumimoji="1" lang="zh-CN" altLang="en-US" sz="28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2347" name="AutoShape 11">
            <a:extLst>
              <a:ext uri="{FF2B5EF4-FFF2-40B4-BE49-F238E27FC236}">
                <a16:creationId xmlns:a16="http://schemas.microsoft.com/office/drawing/2014/main" id="{40F82C17-CD33-4C6D-B419-DEFCF2A2E373}"/>
              </a:ext>
            </a:extLst>
          </p:cNvPr>
          <p:cNvSpPr>
            <a:spLocks noChangeArrowheads="1"/>
          </p:cNvSpPr>
          <p:nvPr/>
        </p:nvSpPr>
        <p:spPr bwMode="auto">
          <a:xfrm>
            <a:off x="2057400" y="4648200"/>
            <a:ext cx="228600" cy="457200"/>
          </a:xfrm>
          <a:prstGeom prst="upArrow">
            <a:avLst>
              <a:gd name="adj1" fmla="val 50000"/>
              <a:gd name="adj2" fmla="val 50000"/>
            </a:avLst>
          </a:prstGeom>
          <a:solidFill>
            <a:srgbClr val="FF33CC"/>
          </a:solidFill>
          <a:ln w="12700" cap="sq">
            <a:solidFill>
              <a:srgbClr val="FF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2348" name="Text Box 12">
            <a:extLst>
              <a:ext uri="{FF2B5EF4-FFF2-40B4-BE49-F238E27FC236}">
                <a16:creationId xmlns:a16="http://schemas.microsoft.com/office/drawing/2014/main" id="{5E2DBE0B-87FF-4E8D-8887-D00B05496A87}"/>
              </a:ext>
            </a:extLst>
          </p:cNvPr>
          <p:cNvSpPr txBox="1">
            <a:spLocks noChangeArrowheads="1"/>
          </p:cNvSpPr>
          <p:nvPr/>
        </p:nvSpPr>
        <p:spPr bwMode="auto">
          <a:xfrm>
            <a:off x="2352675" y="4632325"/>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800" b="1" i="1" baseline="-25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a:t>
            </a:r>
          </a:p>
        </p:txBody>
      </p:sp>
      <p:sp>
        <p:nvSpPr>
          <p:cNvPr id="142349" name="AutoShape 13">
            <a:extLst>
              <a:ext uri="{FF2B5EF4-FFF2-40B4-BE49-F238E27FC236}">
                <a16:creationId xmlns:a16="http://schemas.microsoft.com/office/drawing/2014/main" id="{5ADDDF86-DAB8-4A85-9A83-429AD1121AA8}"/>
              </a:ext>
            </a:extLst>
          </p:cNvPr>
          <p:cNvSpPr>
            <a:spLocks noChangeArrowheads="1"/>
          </p:cNvSpPr>
          <p:nvPr/>
        </p:nvSpPr>
        <p:spPr bwMode="auto">
          <a:xfrm>
            <a:off x="2971800" y="4648200"/>
            <a:ext cx="228600" cy="457200"/>
          </a:xfrm>
          <a:prstGeom prst="upArrow">
            <a:avLst>
              <a:gd name="adj1" fmla="val 50000"/>
              <a:gd name="adj2" fmla="val 50000"/>
            </a:avLst>
          </a:prstGeom>
          <a:solidFill>
            <a:srgbClr val="FF33CC"/>
          </a:solidFill>
          <a:ln w="12700" cap="sq" algn="ctr">
            <a:solidFill>
              <a:srgbClr val="FF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2350" name="Text Box 14">
            <a:extLst>
              <a:ext uri="{FF2B5EF4-FFF2-40B4-BE49-F238E27FC236}">
                <a16:creationId xmlns:a16="http://schemas.microsoft.com/office/drawing/2014/main" id="{469080C5-59F1-4A2E-A5DA-02E6A8150F26}"/>
              </a:ext>
            </a:extLst>
          </p:cNvPr>
          <p:cNvSpPr txBox="1">
            <a:spLocks noChangeArrowheads="1"/>
          </p:cNvSpPr>
          <p:nvPr/>
        </p:nvSpPr>
        <p:spPr bwMode="auto">
          <a:xfrm>
            <a:off x="3505200" y="46482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008000"/>
                </a:solidFill>
                <a:latin typeface="Times New Roman" panose="02020603050405020304" pitchFamily="18" charset="0"/>
                <a:ea typeface="宋体" panose="02010600030101010101" pitchFamily="2" charset="-122"/>
                <a:cs typeface="Times New Roman" panose="02020603050405020304" pitchFamily="18" charset="0"/>
              </a:rPr>
              <a:t>原因是晶片表面能减小</a:t>
            </a:r>
          </a:p>
        </p:txBody>
      </p:sp>
      <p:sp>
        <p:nvSpPr>
          <p:cNvPr id="142351" name="Text Box 15">
            <a:extLst>
              <a:ext uri="{FF2B5EF4-FFF2-40B4-BE49-F238E27FC236}">
                <a16:creationId xmlns:a16="http://schemas.microsoft.com/office/drawing/2014/main" id="{9527471E-C6A2-4727-9377-ED3B51582159}"/>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2" name="灯片编号占位符 1">
            <a:extLst>
              <a:ext uri="{FF2B5EF4-FFF2-40B4-BE49-F238E27FC236}">
                <a16:creationId xmlns:a16="http://schemas.microsoft.com/office/drawing/2014/main" id="{19C8F914-78CF-4276-BF55-ADCA5B384F17}"/>
              </a:ext>
            </a:extLst>
          </p:cNvPr>
          <p:cNvSpPr>
            <a:spLocks noGrp="1"/>
          </p:cNvSpPr>
          <p:nvPr>
            <p:ph type="sldNum" sz="quarter" idx="12"/>
          </p:nvPr>
        </p:nvSpPr>
        <p:spPr/>
        <p:txBody>
          <a:bodyPr/>
          <a:lstStyle/>
          <a:p>
            <a:fld id="{8A7A6979-0714-4377-B894-6BE4C2D6E202}" type="slidenum">
              <a:rPr lang="en-US" smtClean="0"/>
              <a:t>89</a:t>
            </a:fld>
            <a:endParaRPr lang="en-US" dirty="0"/>
          </a:p>
        </p:txBody>
      </p:sp>
      <p:graphicFrame>
        <p:nvGraphicFramePr>
          <p:cNvPr id="3" name="对象 2">
            <a:extLst>
              <a:ext uri="{FF2B5EF4-FFF2-40B4-BE49-F238E27FC236}">
                <a16:creationId xmlns:a16="http://schemas.microsoft.com/office/drawing/2014/main" id="{B1E31AC5-A6BE-4948-B131-D2D7B61C11B3}"/>
              </a:ext>
            </a:extLst>
          </p:cNvPr>
          <p:cNvGraphicFramePr>
            <a:graphicFrameLocks noChangeAspect="1"/>
          </p:cNvGraphicFramePr>
          <p:nvPr>
            <p:extLst>
              <p:ext uri="{D42A27DB-BD31-4B8C-83A1-F6EECF244321}">
                <p14:modId xmlns:p14="http://schemas.microsoft.com/office/powerpoint/2010/main" val="3323815898"/>
              </p:ext>
            </p:extLst>
          </p:nvPr>
        </p:nvGraphicFramePr>
        <p:xfrm>
          <a:off x="2473582" y="1676400"/>
          <a:ext cx="3250278" cy="1213959"/>
        </p:xfrm>
        <a:graphic>
          <a:graphicData uri="http://schemas.openxmlformats.org/presentationml/2006/ole">
            <mc:AlternateContent xmlns:mc="http://schemas.openxmlformats.org/markup-compatibility/2006">
              <mc:Choice xmlns:v="urn:schemas-microsoft-com:vml" Requires="v">
                <p:oleObj spid="_x0000_s142389" name="Equation" r:id="rId3" imgW="1054080" imgH="393480" progId="Equation.DSMT4">
                  <p:embed/>
                </p:oleObj>
              </mc:Choice>
              <mc:Fallback>
                <p:oleObj name="Equation" r:id="rId3" imgW="1054080" imgH="393480" progId="Equation.DSMT4">
                  <p:embed/>
                  <p:pic>
                    <p:nvPicPr>
                      <p:cNvPr id="0" name=""/>
                      <p:cNvPicPr/>
                      <p:nvPr/>
                    </p:nvPicPr>
                    <p:blipFill>
                      <a:blip r:embed="rId4"/>
                      <a:stretch>
                        <a:fillRect/>
                      </a:stretch>
                    </p:blipFill>
                    <p:spPr>
                      <a:xfrm>
                        <a:off x="2473582" y="1676400"/>
                        <a:ext cx="3250278" cy="1213959"/>
                      </a:xfrm>
                      <a:prstGeom prst="rect">
                        <a:avLst/>
                      </a:prstGeom>
                    </p:spPr>
                  </p:pic>
                </p:oleObj>
              </mc:Fallback>
            </mc:AlternateContent>
          </a:graphicData>
        </a:graphic>
      </p:graphicFrame>
      <p:cxnSp>
        <p:nvCxnSpPr>
          <p:cNvPr id="5" name="直接箭头连接符 4">
            <a:extLst>
              <a:ext uri="{FF2B5EF4-FFF2-40B4-BE49-F238E27FC236}">
                <a16:creationId xmlns:a16="http://schemas.microsoft.com/office/drawing/2014/main" id="{DF53775A-54C7-4BB5-96CA-8409031AA7EA}"/>
              </a:ext>
            </a:extLst>
          </p:cNvPr>
          <p:cNvCxnSpPr/>
          <p:nvPr/>
        </p:nvCxnSpPr>
        <p:spPr>
          <a:xfrm>
            <a:off x="5334000" y="2743200"/>
            <a:ext cx="3048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3E63016-A6FF-4BAE-8A45-28F10D8BE2EF}"/>
              </a:ext>
            </a:extLst>
          </p:cNvPr>
          <p:cNvSpPr txBox="1"/>
          <p:nvPr/>
        </p:nvSpPr>
        <p:spPr>
          <a:xfrm>
            <a:off x="5867400" y="3124200"/>
            <a:ext cx="16764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熔融热</a:t>
            </a:r>
          </a:p>
        </p:txBody>
      </p:sp>
      <p:cxnSp>
        <p:nvCxnSpPr>
          <p:cNvPr id="8" name="直接箭头连接符 7">
            <a:extLst>
              <a:ext uri="{FF2B5EF4-FFF2-40B4-BE49-F238E27FC236}">
                <a16:creationId xmlns:a16="http://schemas.microsoft.com/office/drawing/2014/main" id="{F0A98486-ADF5-452E-B8A6-DD25D9A1437A}"/>
              </a:ext>
            </a:extLst>
          </p:cNvPr>
          <p:cNvCxnSpPr/>
          <p:nvPr/>
        </p:nvCxnSpPr>
        <p:spPr>
          <a:xfrm flipV="1">
            <a:off x="5181600" y="1600200"/>
            <a:ext cx="6858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FD2D749-42FF-4475-B62A-314459F53B29}"/>
              </a:ext>
            </a:extLst>
          </p:cNvPr>
          <p:cNvSpPr txBox="1"/>
          <p:nvPr/>
        </p:nvSpPr>
        <p:spPr>
          <a:xfrm>
            <a:off x="5943600" y="1371600"/>
            <a:ext cx="179664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表面能</a:t>
            </a:r>
          </a:p>
        </p:txBody>
      </p:sp>
      <p:cxnSp>
        <p:nvCxnSpPr>
          <p:cNvPr id="11" name="直接箭头连接符 10">
            <a:extLst>
              <a:ext uri="{FF2B5EF4-FFF2-40B4-BE49-F238E27FC236}">
                <a16:creationId xmlns:a16="http://schemas.microsoft.com/office/drawing/2014/main" id="{274F64A4-33B7-4CA6-9795-5632CBA2B1D9}"/>
              </a:ext>
            </a:extLst>
          </p:cNvPr>
          <p:cNvCxnSpPr/>
          <p:nvPr/>
        </p:nvCxnSpPr>
        <p:spPr>
          <a:xfrm flipH="1">
            <a:off x="3619500" y="2695278"/>
            <a:ext cx="109604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02638C7-430C-467F-8BC2-77EBFAA33D4E}"/>
              </a:ext>
            </a:extLst>
          </p:cNvPr>
          <p:cNvSpPr txBox="1"/>
          <p:nvPr/>
        </p:nvSpPr>
        <p:spPr>
          <a:xfrm>
            <a:off x="2611180" y="3090344"/>
            <a:ext cx="14478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片晶厚度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12">
            <a:extLst>
              <a:ext uri="{FF2B5EF4-FFF2-40B4-BE49-F238E27FC236}">
                <a16:creationId xmlns:a16="http://schemas.microsoft.com/office/drawing/2014/main" id="{C4A0031D-C8A7-4EF6-93D2-047B7A69FE98}"/>
              </a:ext>
            </a:extLst>
          </p:cNvPr>
          <p:cNvSpPr>
            <a:spLocks noChangeArrowheads="1"/>
          </p:cNvSpPr>
          <p:nvPr/>
        </p:nvSpPr>
        <p:spPr bwMode="auto">
          <a:xfrm>
            <a:off x="304800" y="1222375"/>
            <a:ext cx="2895600" cy="457200"/>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a:solidFill>
                  <a:schemeClr val="bg1"/>
                </a:solidFill>
                <a:latin typeface="Times New Roman" panose="02020603050405020304" pitchFamily="18" charset="0"/>
                <a:ea typeface="隶书" panose="02010509060101010101" pitchFamily="49" charset="-122"/>
              </a:rPr>
              <a:t>2.</a:t>
            </a:r>
            <a:r>
              <a:rPr kumimoji="1" lang="zh-CN" altLang="en-US" sz="2600">
                <a:solidFill>
                  <a:schemeClr val="bg1"/>
                </a:solidFill>
                <a:latin typeface="Times New Roman" panose="02020603050405020304" pitchFamily="18" charset="0"/>
                <a:ea typeface="隶书" panose="02010509060101010101" pitchFamily="49" charset="-122"/>
              </a:rPr>
              <a:t>链段的运动</a:t>
            </a:r>
          </a:p>
        </p:txBody>
      </p:sp>
      <p:sp>
        <p:nvSpPr>
          <p:cNvPr id="29700" name="Text Box 13">
            <a:extLst>
              <a:ext uri="{FF2B5EF4-FFF2-40B4-BE49-F238E27FC236}">
                <a16:creationId xmlns:a16="http://schemas.microsoft.com/office/drawing/2014/main" id="{6A98F917-FEC5-4A58-B04F-34FFBEB9CD11}"/>
              </a:ext>
            </a:extLst>
          </p:cNvPr>
          <p:cNvSpPr txBox="1">
            <a:spLocks noChangeArrowheads="1"/>
          </p:cNvSpPr>
          <p:nvPr/>
        </p:nvSpPr>
        <p:spPr bwMode="auto">
          <a:xfrm>
            <a:off x="381000" y="1676400"/>
            <a:ext cx="8153400" cy="140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FF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b="1">
                <a:solidFill>
                  <a:srgbClr val="000099"/>
                </a:solidFill>
                <a:latin typeface="宋体" panose="02010600030101010101" pitchFamily="2" charset="-122"/>
              </a:rPr>
              <a:t>由于主链</a:t>
            </a:r>
            <a:r>
              <a:rPr kumimoji="1" lang="en-US" altLang="zh-CN" sz="2400" b="1">
                <a:solidFill>
                  <a:srgbClr val="000099"/>
                </a:solidFill>
                <a:latin typeface="宋体" panose="02010600030101010101" pitchFamily="2" charset="-122"/>
              </a:rPr>
              <a:t>σ</a:t>
            </a:r>
            <a:r>
              <a:rPr kumimoji="1" lang="zh-CN" altLang="en-US" sz="2400" b="1">
                <a:solidFill>
                  <a:srgbClr val="000099"/>
                </a:solidFill>
                <a:latin typeface="宋体" panose="02010600030101010101" pitchFamily="2" charset="-122"/>
              </a:rPr>
              <a:t>键的内旋转，使分子中一部分链段相对于另一部分链段而运动，但可以保持分子质量中心不变（宏观上不发生塑性形变）。</a:t>
            </a:r>
            <a:r>
              <a:rPr kumimoji="1" lang="zh-CN" altLang="en-US" sz="2400" b="1">
                <a:solidFill>
                  <a:srgbClr val="006600"/>
                </a:solidFill>
                <a:latin typeface="宋体" panose="02010600030101010101" pitchFamily="2" charset="-122"/>
              </a:rPr>
              <a:t>如橡皮筋的拉伸</a:t>
            </a:r>
            <a:r>
              <a:rPr kumimoji="1" lang="en-US" altLang="zh-CN" sz="2400" b="1">
                <a:solidFill>
                  <a:srgbClr val="006600"/>
                </a:solidFill>
                <a:latin typeface="宋体" panose="02010600030101010101" pitchFamily="2" charset="-122"/>
              </a:rPr>
              <a:t>-</a:t>
            </a:r>
            <a:r>
              <a:rPr kumimoji="1" lang="zh-CN" altLang="en-US" sz="2400" b="1">
                <a:solidFill>
                  <a:srgbClr val="006600"/>
                </a:solidFill>
                <a:latin typeface="宋体" panose="02010600030101010101" pitchFamily="2" charset="-122"/>
              </a:rPr>
              <a:t>回缩。</a:t>
            </a:r>
          </a:p>
        </p:txBody>
      </p:sp>
      <p:sp>
        <p:nvSpPr>
          <p:cNvPr id="68624" name="Rectangle 16">
            <a:extLst>
              <a:ext uri="{FF2B5EF4-FFF2-40B4-BE49-F238E27FC236}">
                <a16:creationId xmlns:a16="http://schemas.microsoft.com/office/drawing/2014/main" id="{AE55D2FB-210A-40C3-8F6D-CAE37918D45A}"/>
              </a:ext>
            </a:extLst>
          </p:cNvPr>
          <p:cNvSpPr>
            <a:spLocks noChangeArrowheads="1"/>
          </p:cNvSpPr>
          <p:nvPr/>
        </p:nvSpPr>
        <p:spPr bwMode="auto">
          <a:xfrm>
            <a:off x="304800" y="3429000"/>
            <a:ext cx="4191000" cy="460375"/>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a:solidFill>
                  <a:schemeClr val="bg1"/>
                </a:solidFill>
                <a:latin typeface="Times New Roman" panose="02020603050405020304" pitchFamily="18" charset="0"/>
                <a:ea typeface="隶书" panose="02010509060101010101" pitchFamily="49" charset="-122"/>
              </a:rPr>
              <a:t>3.</a:t>
            </a:r>
            <a:r>
              <a:rPr kumimoji="1" lang="zh-CN" altLang="en-US" sz="2600">
                <a:solidFill>
                  <a:schemeClr val="bg1"/>
                </a:solidFill>
                <a:latin typeface="Times New Roman" panose="02020603050405020304" pitchFamily="18" charset="0"/>
                <a:ea typeface="隶书" panose="02010509060101010101" pitchFamily="49" charset="-122"/>
              </a:rPr>
              <a:t>链节、侧基、支链的运动</a:t>
            </a:r>
          </a:p>
        </p:txBody>
      </p:sp>
      <p:sp>
        <p:nvSpPr>
          <p:cNvPr id="68625" name="Text Box 17">
            <a:extLst>
              <a:ext uri="{FF2B5EF4-FFF2-40B4-BE49-F238E27FC236}">
                <a16:creationId xmlns:a16="http://schemas.microsoft.com/office/drawing/2014/main" id="{655903DC-F1B6-4A26-BFB3-A0D51B33FC38}"/>
              </a:ext>
            </a:extLst>
          </p:cNvPr>
          <p:cNvSpPr txBox="1">
            <a:spLocks noChangeArrowheads="1"/>
          </p:cNvSpPr>
          <p:nvPr/>
        </p:nvSpPr>
        <p:spPr bwMode="auto">
          <a:xfrm>
            <a:off x="304800" y="3886200"/>
            <a:ext cx="8305800"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FF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b="1">
                <a:solidFill>
                  <a:srgbClr val="000099"/>
                </a:solidFill>
                <a:latin typeface="宋体" panose="02010600030101010101" pitchFamily="2" charset="-122"/>
              </a:rPr>
              <a:t>高分子主链上链节运动，或杂链高分子的杂链节运动；侧基、支链的转动</a:t>
            </a:r>
            <a:r>
              <a:rPr kumimoji="1" lang="en-US" altLang="zh-CN" sz="2400" b="1">
                <a:solidFill>
                  <a:srgbClr val="000099"/>
                </a:solidFill>
                <a:latin typeface="宋体" panose="02010600030101010101" pitchFamily="2" charset="-122"/>
              </a:rPr>
              <a:t>, </a:t>
            </a:r>
            <a:r>
              <a:rPr kumimoji="1" lang="zh-CN" altLang="en-US" sz="2400" b="1">
                <a:solidFill>
                  <a:srgbClr val="000099"/>
                </a:solidFill>
                <a:latin typeface="宋体" panose="02010600030101010101" pitchFamily="2" charset="-122"/>
              </a:rPr>
              <a:t>内旋转等。称为</a:t>
            </a:r>
            <a:r>
              <a:rPr kumimoji="1" lang="zh-CN" altLang="en-US" sz="2400" b="1">
                <a:solidFill>
                  <a:srgbClr val="FF0000"/>
                </a:solidFill>
                <a:latin typeface="宋体" panose="02010600030101010101" pitchFamily="2" charset="-122"/>
              </a:rPr>
              <a:t>次级松弛</a:t>
            </a:r>
            <a:r>
              <a:rPr kumimoji="1" lang="zh-CN" altLang="en-US" sz="2400" b="1">
                <a:solidFill>
                  <a:srgbClr val="000099"/>
                </a:solidFill>
                <a:latin typeface="宋体" panose="02010600030101010101" pitchFamily="2" charset="-122"/>
              </a:rPr>
              <a:t>。</a:t>
            </a:r>
          </a:p>
        </p:txBody>
      </p:sp>
      <p:sp>
        <p:nvSpPr>
          <p:cNvPr id="68626" name="Rectangle 18">
            <a:extLst>
              <a:ext uri="{FF2B5EF4-FFF2-40B4-BE49-F238E27FC236}">
                <a16:creationId xmlns:a16="http://schemas.microsoft.com/office/drawing/2014/main" id="{D49F10C8-0570-469E-A5E9-5D8619A39D7D}"/>
              </a:ext>
            </a:extLst>
          </p:cNvPr>
          <p:cNvSpPr>
            <a:spLocks noChangeArrowheads="1"/>
          </p:cNvSpPr>
          <p:nvPr/>
        </p:nvSpPr>
        <p:spPr bwMode="auto">
          <a:xfrm>
            <a:off x="304800" y="5257800"/>
            <a:ext cx="3276600" cy="457200"/>
          </a:xfrm>
          <a:prstGeom prst="rect">
            <a:avLst/>
          </a:prstGeom>
          <a:solidFill>
            <a:srgbClr val="000099"/>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a:solidFill>
                  <a:schemeClr val="bg1"/>
                </a:solidFill>
                <a:latin typeface="Times New Roman" panose="02020603050405020304" pitchFamily="18" charset="0"/>
                <a:ea typeface="隶书" panose="02010509060101010101" pitchFamily="49" charset="-122"/>
              </a:rPr>
              <a:t>4.</a:t>
            </a:r>
            <a:r>
              <a:rPr kumimoji="1" lang="zh-CN" altLang="en-US" sz="2600">
                <a:solidFill>
                  <a:schemeClr val="bg1"/>
                </a:solidFill>
                <a:latin typeface="Times New Roman" panose="02020603050405020304" pitchFamily="18" charset="0"/>
                <a:ea typeface="隶书" panose="02010509060101010101" pitchFamily="49" charset="-122"/>
              </a:rPr>
              <a:t>晶区内的运动</a:t>
            </a:r>
          </a:p>
        </p:txBody>
      </p:sp>
      <p:sp>
        <p:nvSpPr>
          <p:cNvPr id="68627" name="Text Box 19">
            <a:extLst>
              <a:ext uri="{FF2B5EF4-FFF2-40B4-BE49-F238E27FC236}">
                <a16:creationId xmlns:a16="http://schemas.microsoft.com/office/drawing/2014/main" id="{F74A25D0-7481-4A65-85DB-1F634FCD355D}"/>
              </a:ext>
            </a:extLst>
          </p:cNvPr>
          <p:cNvSpPr txBox="1">
            <a:spLocks noChangeArrowheads="1"/>
          </p:cNvSpPr>
          <p:nvPr/>
        </p:nvSpPr>
        <p:spPr bwMode="auto">
          <a:xfrm>
            <a:off x="304800" y="5715000"/>
            <a:ext cx="8458200"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FF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b="1">
                <a:solidFill>
                  <a:srgbClr val="000099"/>
                </a:solidFill>
                <a:latin typeface="宋体" panose="02010600030101010101" pitchFamily="2" charset="-122"/>
              </a:rPr>
              <a:t>晶型转变（不稳定的晶型向稳定的晶型转变），晶区缺陷的运动，晶区中的局部松弛模式等。</a:t>
            </a:r>
            <a:endParaRPr kumimoji="1" lang="en-US" altLang="zh-CN" sz="2400" b="1">
              <a:solidFill>
                <a:srgbClr val="000099"/>
              </a:solidFill>
              <a:latin typeface="宋体" panose="02010600030101010101" pitchFamily="2" charset="-122"/>
            </a:endParaRPr>
          </a:p>
        </p:txBody>
      </p:sp>
      <p:sp>
        <p:nvSpPr>
          <p:cNvPr id="29708" name="Rectangle 4">
            <a:extLst>
              <a:ext uri="{FF2B5EF4-FFF2-40B4-BE49-F238E27FC236}">
                <a16:creationId xmlns:a16="http://schemas.microsoft.com/office/drawing/2014/main" id="{D8991AC4-390A-4184-8033-29A141FE3A46}"/>
              </a:ext>
            </a:extLst>
          </p:cNvPr>
          <p:cNvSpPr>
            <a:spLocks noChangeArrowheads="1"/>
          </p:cNvSpPr>
          <p:nvPr/>
        </p:nvSpPr>
        <p:spPr bwMode="auto">
          <a:xfrm>
            <a:off x="76200" y="304800"/>
            <a:ext cx="4876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pPr>
            <a:r>
              <a:rPr lang="en-US" altLang="zh-CN"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5.1 </a:t>
            </a:r>
            <a:r>
              <a:rPr lang="zh-CN" altLang="en-US" sz="3000" b="1">
                <a:solidFill>
                  <a:srgbClr val="FF0000"/>
                </a:solidFill>
                <a:effectLst>
                  <a:outerShdw blurRad="38100" dist="38100" dir="2700000" algn="tl">
                    <a:srgbClr val="C0C0C0"/>
                  </a:outerShdw>
                </a:effectLst>
                <a:latin typeface="方正小标宋简体" pitchFamily="2" charset="-122"/>
                <a:ea typeface="方正小标宋简体" pitchFamily="2" charset="-122"/>
              </a:rPr>
              <a:t>高聚物分子运动的特点</a:t>
            </a:r>
          </a:p>
        </p:txBody>
      </p:sp>
      <p:sp>
        <p:nvSpPr>
          <p:cNvPr id="2" name="灯片编号占位符 1">
            <a:extLst>
              <a:ext uri="{FF2B5EF4-FFF2-40B4-BE49-F238E27FC236}">
                <a16:creationId xmlns:a16="http://schemas.microsoft.com/office/drawing/2014/main" id="{108662ED-7AF2-43AB-943B-5DF01BBA4A0D}"/>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7AE58A4-EF70-4109-B4B5-DCB238C7CE05}"/>
              </a:ext>
            </a:extLst>
          </p:cNvPr>
          <p:cNvSpPr>
            <a:spLocks noGrp="1"/>
          </p:cNvSpPr>
          <p:nvPr>
            <p:ph type="sldNum" sz="quarter" idx="12"/>
          </p:nvPr>
        </p:nvSpPr>
        <p:spPr/>
        <p:txBody>
          <a:bodyPr/>
          <a:lstStyle/>
          <a:p>
            <a:fld id="{8A7A6979-0714-4377-B894-6BE4C2D6E202}" type="slidenum">
              <a:rPr lang="en-US" smtClean="0"/>
              <a:t>90</a:t>
            </a:fld>
            <a:endParaRPr lang="en-US" dirty="0"/>
          </a:p>
        </p:txBody>
      </p:sp>
      <p:sp>
        <p:nvSpPr>
          <p:cNvPr id="5" name="Text Box 15">
            <a:extLst>
              <a:ext uri="{FF2B5EF4-FFF2-40B4-BE49-F238E27FC236}">
                <a16:creationId xmlns:a16="http://schemas.microsoft.com/office/drawing/2014/main" id="{EA25E305-A49C-45AC-B379-FFCF51B6B189}"/>
              </a:ext>
            </a:extLst>
          </p:cNvPr>
          <p:cNvSpPr txBox="1">
            <a:spLocks noChangeArrowheads="1"/>
          </p:cNvSpPr>
          <p:nvPr/>
        </p:nvSpPr>
        <p:spPr bwMode="auto">
          <a:xfrm>
            <a:off x="82550" y="304800"/>
            <a:ext cx="5632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3000" b="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5.5.2 </a:t>
            </a:r>
            <a:r>
              <a:rPr lang="zh-CN" altLang="en-US" sz="3000" b="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影响</a:t>
            </a:r>
            <a:r>
              <a:rPr lang="en-US" altLang="zh-CN" sz="3000" b="1" i="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T</a:t>
            </a:r>
            <a:r>
              <a:rPr lang="en-US" altLang="zh-CN" sz="3000" b="1" i="1" baseline="-25000"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m</a:t>
            </a:r>
            <a:r>
              <a:rPr lang="zh-CN" altLang="en-US" sz="3000" b="1" dirty="0">
                <a:solidFill>
                  <a:srgbClr val="FF0000"/>
                </a:solidFill>
                <a:effectLst>
                  <a:outerShdw blurRad="38100" dist="38100" dir="2700000" algn="tl">
                    <a:srgbClr val="C0C0C0"/>
                  </a:outerShdw>
                </a:effectLst>
                <a:latin typeface="Times New Roman" panose="02020603050405020304" pitchFamily="18" charset="0"/>
                <a:ea typeface="方正小标宋简体" pitchFamily="2" charset="-122"/>
              </a:rPr>
              <a:t>的因素</a:t>
            </a:r>
          </a:p>
        </p:txBody>
      </p:sp>
      <p:sp>
        <p:nvSpPr>
          <p:cNvPr id="6" name="Text Box 8">
            <a:extLst>
              <a:ext uri="{FF2B5EF4-FFF2-40B4-BE49-F238E27FC236}">
                <a16:creationId xmlns:a16="http://schemas.microsoft.com/office/drawing/2014/main" id="{7608EA0B-F846-4DE3-B22C-4CA0ACFCDEC1}"/>
              </a:ext>
            </a:extLst>
          </p:cNvPr>
          <p:cNvSpPr txBox="1">
            <a:spLocks noChangeArrowheads="1"/>
          </p:cNvSpPr>
          <p:nvPr/>
        </p:nvSpPr>
        <p:spPr bwMode="auto">
          <a:xfrm>
            <a:off x="457200" y="12192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(4) </a:t>
            </a:r>
            <a:r>
              <a:rPr kumimoji="1"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稀释效应</a:t>
            </a:r>
            <a:endParaRPr kumimoji="1" lang="en-US" altLang="zh-CN" sz="2400" b="1" i="1" baseline="-250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66A97C4-221B-4AD2-AD25-C3DAF8B03587}"/>
              </a:ext>
            </a:extLst>
          </p:cNvPr>
          <p:cNvSpPr txBox="1"/>
          <p:nvPr/>
        </p:nvSpPr>
        <p:spPr>
          <a:xfrm>
            <a:off x="457200" y="1880219"/>
            <a:ext cx="7843872"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聚合物加工中，常常加入增塑剂或可溶性添加剂等助剂以改善其加工性能。增塑剂通常使结晶聚合物的熔点降低，即产生稀释效应。</a:t>
            </a:r>
          </a:p>
        </p:txBody>
      </p:sp>
      <p:sp>
        <p:nvSpPr>
          <p:cNvPr id="8" name="文本框 7">
            <a:extLst>
              <a:ext uri="{FF2B5EF4-FFF2-40B4-BE49-F238E27FC236}">
                <a16:creationId xmlns:a16="http://schemas.microsoft.com/office/drawing/2014/main" id="{3F4D3DCC-1AE5-4A3A-816F-F03CC0105CFC}"/>
              </a:ext>
            </a:extLst>
          </p:cNvPr>
          <p:cNvSpPr txBox="1"/>
          <p:nvPr/>
        </p:nvSpPr>
        <p:spPr>
          <a:xfrm>
            <a:off x="460374" y="2743200"/>
            <a:ext cx="784069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根据经典相平衡理论，低分子稀释剂造成的聚合物熔点降低程度服从：</a:t>
            </a:r>
          </a:p>
        </p:txBody>
      </p:sp>
      <p:graphicFrame>
        <p:nvGraphicFramePr>
          <p:cNvPr id="9" name="对象 8">
            <a:extLst>
              <a:ext uri="{FF2B5EF4-FFF2-40B4-BE49-F238E27FC236}">
                <a16:creationId xmlns:a16="http://schemas.microsoft.com/office/drawing/2014/main" id="{0EDA9C83-07DC-4CF3-A498-B7C5F680AB48}"/>
              </a:ext>
            </a:extLst>
          </p:cNvPr>
          <p:cNvGraphicFramePr>
            <a:graphicFrameLocks noChangeAspect="1"/>
          </p:cNvGraphicFramePr>
          <p:nvPr>
            <p:extLst>
              <p:ext uri="{D42A27DB-BD31-4B8C-83A1-F6EECF244321}">
                <p14:modId xmlns:p14="http://schemas.microsoft.com/office/powerpoint/2010/main" val="1492555539"/>
              </p:ext>
            </p:extLst>
          </p:nvPr>
        </p:nvGraphicFramePr>
        <p:xfrm>
          <a:off x="1747868" y="3267627"/>
          <a:ext cx="5262535" cy="1176716"/>
        </p:xfrm>
        <a:graphic>
          <a:graphicData uri="http://schemas.openxmlformats.org/presentationml/2006/ole">
            <mc:AlternateContent xmlns:mc="http://schemas.openxmlformats.org/markup-compatibility/2006">
              <mc:Choice xmlns:v="urn:schemas-microsoft-com:vml" Requires="v">
                <p:oleObj spid="_x0000_s147462" name="Equation" r:id="rId3" imgW="2044440" imgH="457200" progId="Equation.DSMT4">
                  <p:embed/>
                </p:oleObj>
              </mc:Choice>
              <mc:Fallback>
                <p:oleObj name="Equation" r:id="rId3" imgW="2044440" imgH="457200" progId="Equation.DSMT4">
                  <p:embed/>
                  <p:pic>
                    <p:nvPicPr>
                      <p:cNvPr id="0" name=""/>
                      <p:cNvPicPr/>
                      <p:nvPr/>
                    </p:nvPicPr>
                    <p:blipFill>
                      <a:blip r:embed="rId4"/>
                      <a:stretch>
                        <a:fillRect/>
                      </a:stretch>
                    </p:blipFill>
                    <p:spPr>
                      <a:xfrm>
                        <a:off x="1747868" y="3267627"/>
                        <a:ext cx="5262535" cy="1176716"/>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C848779E-D05A-430A-8929-4E29ADDCE06F}"/>
              </a:ext>
            </a:extLst>
          </p:cNvPr>
          <p:cNvSpPr txBox="1"/>
          <p:nvPr/>
        </p:nvSpPr>
        <p:spPr>
          <a:xfrm>
            <a:off x="762000" y="4511717"/>
            <a:ext cx="7010400" cy="188461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Hu:</a:t>
            </a:r>
            <a:r>
              <a:rPr lang="zh-CN" altLang="en-US" sz="2000" dirty="0">
                <a:latin typeface="微软雅黑" panose="020B0503020204020204" pitchFamily="34" charset="-122"/>
                <a:ea typeface="微软雅黑" panose="020B0503020204020204" pitchFamily="34" charset="-122"/>
                <a:sym typeface="Symbol" panose="05050102010706020507" pitchFamily="18" charset="2"/>
              </a:rPr>
              <a:t> 每摩尔重复单元的熔融热；</a:t>
            </a:r>
            <a:endParaRPr lang="en-US" altLang="zh-CN" sz="2000" dirty="0">
              <a:latin typeface="微软雅黑" panose="020B0503020204020204" pitchFamily="34" charset="-122"/>
              <a:ea typeface="微软雅黑" panose="020B0503020204020204" pitchFamily="34" charset="-122"/>
              <a:sym typeface="Symbol" panose="05050102010706020507" pitchFamily="18" charset="2"/>
            </a:endParaRPr>
          </a:p>
          <a:p>
            <a:pPr>
              <a:lnSpc>
                <a:spcPct val="150000"/>
              </a:lnSpc>
            </a:pPr>
            <a:r>
              <a:rPr lang="en-US" altLang="zh-CN" sz="2000" dirty="0" err="1">
                <a:latin typeface="微软雅黑" panose="020B0503020204020204" pitchFamily="34" charset="-122"/>
                <a:ea typeface="微软雅黑" panose="020B0503020204020204" pitchFamily="34" charset="-122"/>
                <a:sym typeface="Symbol" panose="05050102010706020507" pitchFamily="18" charset="2"/>
              </a:rPr>
              <a:t>V</a:t>
            </a:r>
            <a:r>
              <a:rPr lang="en-US" altLang="zh-CN" sz="2000" baseline="-25000" dirty="0" err="1">
                <a:latin typeface="微软雅黑" panose="020B0503020204020204" pitchFamily="34" charset="-122"/>
                <a:ea typeface="微软雅黑" panose="020B0503020204020204" pitchFamily="34" charset="-122"/>
                <a:sym typeface="Symbol" panose="05050102010706020507" pitchFamily="18" charset="2"/>
              </a:rPr>
              <a:t>m,u</a:t>
            </a:r>
            <a:r>
              <a:rPr lang="zh-CN" altLang="en-US" sz="2000" baseline="-250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000" dirty="0" err="1">
                <a:latin typeface="微软雅黑" panose="020B0503020204020204" pitchFamily="34" charset="-122"/>
                <a:ea typeface="微软雅黑" panose="020B0503020204020204" pitchFamily="34" charset="-122"/>
                <a:sym typeface="Symbol" panose="05050102010706020507" pitchFamily="18" charset="2"/>
              </a:rPr>
              <a:t>V</a:t>
            </a:r>
            <a:r>
              <a:rPr lang="en-US" altLang="zh-CN" sz="2000" baseline="-25000" dirty="0" err="1">
                <a:latin typeface="微软雅黑" panose="020B0503020204020204" pitchFamily="34" charset="-122"/>
                <a:ea typeface="微软雅黑" panose="020B0503020204020204" pitchFamily="34" charset="-122"/>
                <a:sym typeface="Symbol" panose="05050102010706020507" pitchFamily="18" charset="2"/>
              </a:rPr>
              <a:t>m,l</a:t>
            </a:r>
            <a:r>
              <a:rPr lang="en-US" altLang="zh-CN" sz="2000" baseline="-25000"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000" dirty="0">
                <a:latin typeface="微软雅黑" panose="020B0503020204020204" pitchFamily="34" charset="-122"/>
                <a:ea typeface="微软雅黑" panose="020B0503020204020204" pitchFamily="34" charset="-122"/>
                <a:sym typeface="Symbol" panose="05050102010706020507" pitchFamily="18" charset="2"/>
              </a:rPr>
              <a:t>分别为高分子重复单元和低分子稀释剂的摩尔体积；</a:t>
            </a:r>
            <a:endParaRPr lang="en-US" altLang="zh-CN" sz="2000" dirty="0">
              <a:latin typeface="微软雅黑" panose="020B0503020204020204" pitchFamily="34" charset="-122"/>
              <a:ea typeface="微软雅黑" panose="020B0503020204020204" pitchFamily="34" charset="-122"/>
              <a:sym typeface="Symbol" panose="05050102010706020507" pitchFamily="18" charset="2"/>
            </a:endParaRPr>
          </a:p>
          <a:p>
            <a:pPr>
              <a:lnSpc>
                <a:spcPct val="150000"/>
              </a:lnSpc>
            </a:pP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χ</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1</a:t>
            </a:r>
            <a:r>
              <a:rPr lang="zh-CN" altLang="en-US" sz="2000" baseline="-25000"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高分子和稀释剂的相互作用参数；</a:t>
            </a:r>
            <a:endPar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a:lnSpc>
                <a:spcPct val="150000"/>
              </a:lnSpc>
            </a:pPr>
            <a:r>
              <a:rPr lang="el-GR" altLang="zh-CN" sz="2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Φ</a:t>
            </a:r>
            <a:r>
              <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：低分子稀释剂的体积分数。</a:t>
            </a:r>
            <a:endParaRPr lang="zh-CN" altLang="en-US" sz="2000" baseline="-25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3401548"/>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包裹</Template>
  <TotalTime>5647</TotalTime>
  <Words>6433</Words>
  <Application>Microsoft Office PowerPoint</Application>
  <PresentationFormat>全屏显示(4:3)</PresentationFormat>
  <Paragraphs>814</Paragraphs>
  <Slides>90</Slides>
  <Notes>14</Notes>
  <HiddenSlides>1</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7</vt:i4>
      </vt:variant>
      <vt:variant>
        <vt:lpstr>幻灯片标题</vt:lpstr>
      </vt:variant>
      <vt:variant>
        <vt:i4>90</vt:i4>
      </vt:variant>
    </vt:vector>
  </HeadingPairs>
  <TitlesOfParts>
    <vt:vector size="116" baseType="lpstr">
      <vt:lpstr>BankGothic Md BT</vt:lpstr>
      <vt:lpstr>Monotype Sorts</vt:lpstr>
      <vt:lpstr>等线</vt:lpstr>
      <vt:lpstr>方正小标宋简体</vt:lpstr>
      <vt:lpstr>楷体_GB2312</vt:lpstr>
      <vt:lpstr>隶书</vt:lpstr>
      <vt:lpstr>宋体</vt:lpstr>
      <vt:lpstr>微软繁粗圆</vt:lpstr>
      <vt:lpstr>微软雅黑</vt:lpstr>
      <vt:lpstr>Arial</vt:lpstr>
      <vt:lpstr>Calibri</vt:lpstr>
      <vt:lpstr>Comic Sans MS</vt:lpstr>
      <vt:lpstr>Gill Sans MT</vt:lpstr>
      <vt:lpstr>Impact</vt:lpstr>
      <vt:lpstr>Symbol</vt:lpstr>
      <vt:lpstr>Times New Roman</vt:lpstr>
      <vt:lpstr>Verdana</vt:lpstr>
      <vt:lpstr>Wingdings</vt:lpstr>
      <vt:lpstr>包裹</vt:lpstr>
      <vt:lpstr>Equation</vt:lpstr>
      <vt:lpstr>公式</vt:lpstr>
      <vt:lpstr>ISIS/Draw Sketch</vt:lpstr>
      <vt:lpstr>Equation.3</vt:lpstr>
      <vt:lpstr>Document</vt:lpstr>
      <vt:lpstr>CS ChemDraw Drawing</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1，Polarized-light microscopy</vt:lpstr>
      <vt:lpstr>PowerPoint 演示文稿</vt:lpstr>
      <vt:lpstr>PowerPoint 演示文稿</vt:lpstr>
      <vt:lpstr>PowerPoint 演示文稿</vt:lpstr>
      <vt:lpstr>PowerPoint 演示文稿</vt:lpstr>
      <vt:lpstr>不同成核和生长类型的Avrami指数值</vt:lpstr>
      <vt:lpstr>What’s the meaning of  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summer</dc:creator>
  <cp:lastModifiedBy>summer</cp:lastModifiedBy>
  <cp:revision>871</cp:revision>
  <cp:lastPrinted>1601-01-01T00:00:00Z</cp:lastPrinted>
  <dcterms:created xsi:type="dcterms:W3CDTF">1601-01-01T00:00:00Z</dcterms:created>
  <dcterms:modified xsi:type="dcterms:W3CDTF">2019-11-20T12:25:17Z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